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3" r:id="rId3"/>
    <p:sldId id="257" r:id="rId4"/>
    <p:sldId id="269" r:id="rId5"/>
    <p:sldId id="268" r:id="rId6"/>
    <p:sldId id="271" r:id="rId7"/>
    <p:sldId id="272" r:id="rId8"/>
    <p:sldId id="264" r:id="rId9"/>
    <p:sldId id="279" r:id="rId10"/>
    <p:sldId id="278" r:id="rId11"/>
    <p:sldId id="280" r:id="rId12"/>
    <p:sldId id="281" r:id="rId13"/>
    <p:sldId id="265" r:id="rId14"/>
    <p:sldId id="282" r:id="rId15"/>
    <p:sldId id="283" r:id="rId16"/>
    <p:sldId id="284" r:id="rId17"/>
    <p:sldId id="287" r:id="rId18"/>
    <p:sldId id="286" r:id="rId19"/>
    <p:sldId id="285" r:id="rId20"/>
    <p:sldId id="289" r:id="rId21"/>
    <p:sldId id="290" r:id="rId22"/>
    <p:sldId id="291" r:id="rId23"/>
    <p:sldId id="292" r:id="rId24"/>
    <p:sldId id="260" r:id="rId25"/>
    <p:sldId id="293" r:id="rId26"/>
    <p:sldId id="261" r:id="rId2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EB03C"/>
    <a:srgbClr val="91DB01"/>
    <a:srgbClr val="93634C"/>
    <a:srgbClr val="94634C"/>
    <a:srgbClr val="EA718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633" autoAdjust="0"/>
  </p:normalViewPr>
  <p:slideViewPr>
    <p:cSldViewPr>
      <p:cViewPr varScale="1">
        <p:scale>
          <a:sx n="104" d="100"/>
          <a:sy n="104" d="100"/>
        </p:scale>
        <p:origin x="-16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宋体" pitchFamily="2" charset="-122"/>
              </a:defRPr>
            </a:lvl1pPr>
          </a:lstStyle>
          <a:p>
            <a:pPr>
              <a:defRPr/>
            </a:pPr>
            <a:fld id="{22BD9CE9-2B38-41C5-9C65-F302473FDFD9}" type="datetimeFigureOut">
              <a:rPr lang="zh-CN" altLang="en-US"/>
              <a:pPr>
                <a:defRPr/>
              </a:pPr>
              <a:t>2015/8/12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宋体" pitchFamily="2" charset="-122"/>
              </a:defRPr>
            </a:lvl1pPr>
          </a:lstStyle>
          <a:p>
            <a:pPr>
              <a:defRPr/>
            </a:pPr>
            <a:fld id="{3E9793ED-42C7-4E7B-9E1F-18FF25A852B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A258E25A-CB2B-4563-BF47-D9351E3ECB6F}" type="datetimeFigureOut">
              <a:rPr lang="zh-CN" altLang="en-US"/>
              <a:pPr>
                <a:defRPr/>
              </a:pPr>
              <a:t>2015/8/12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7083BDC-FD45-4AC4-8AAC-164CED2ACE16}"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BDFAA1B8-1664-47B7-BE44-94B3EB51FB8B}" type="datetimeFigureOut">
              <a:rPr lang="zh-CN" altLang="en-US"/>
              <a:pPr>
                <a:defRPr/>
              </a:pPr>
              <a:t>2015/8/12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96BAB95-A1E0-474C-90B7-2D28A58DE091}"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0A816A25-AC03-40CD-BDF1-770E4D4072D5}" type="datetimeFigureOut">
              <a:rPr lang="zh-CN" altLang="en-US"/>
              <a:pPr>
                <a:defRPr/>
              </a:pPr>
              <a:t>2015/8/12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BE247C6-98F1-48A7-9821-686109F2C10B}"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D630016-CDB2-49EE-94E1-8D031FF60234}" type="datetimeFigureOut">
              <a:rPr lang="zh-CN" altLang="en-US"/>
              <a:pPr>
                <a:defRPr/>
              </a:pPr>
              <a:t>2015/8/12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CCDBEA9-A69D-4E5D-B501-368231A5908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A9229809-C9B9-44FF-9619-F89AD790FC59}" type="datetimeFigureOut">
              <a:rPr lang="zh-CN" altLang="en-US"/>
              <a:pPr>
                <a:defRPr/>
              </a:pPr>
              <a:t>2015/8/12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9702960-2AFB-4AC6-9848-B1C57C3B2D9A}"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88BC015B-F6E3-4D81-B840-1AA1569D86E6}" type="datetimeFigureOut">
              <a:rPr lang="zh-CN" altLang="en-US"/>
              <a:pPr>
                <a:defRPr/>
              </a:pPr>
              <a:t>2015/8/12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18DD782-97A5-4640-92D0-8A08834BA2AA}"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B74F2A43-A03D-4CC1-AD3A-AB453C2E06D5}" type="datetimeFigureOut">
              <a:rPr lang="zh-CN" altLang="en-US"/>
              <a:pPr>
                <a:defRPr/>
              </a:pPr>
              <a:t>2015/8/12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9C282FEE-BFD7-43D0-852A-5A2C258BA79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B9B8E8B-1E22-4D29-AC9B-7073A27958F4}" type="datetimeFigureOut">
              <a:rPr lang="zh-CN" altLang="en-US"/>
              <a:pPr>
                <a:defRPr/>
              </a:pPr>
              <a:t>2015/8/12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B07BC1A-917B-4FCE-85A0-E278797A8ED9}"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EE3B403-F37C-4DC0-8430-9513A9CC8DAD}" type="datetimeFigureOut">
              <a:rPr lang="zh-CN" altLang="en-US"/>
              <a:pPr>
                <a:defRPr/>
              </a:pPr>
              <a:t>2015/8/12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E223ABFA-2F87-4258-862F-1807877AB414}"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1D7E8559-878F-436D-A10E-45719F94711A}" type="datetimeFigureOut">
              <a:rPr lang="zh-CN" altLang="en-US"/>
              <a:pPr>
                <a:defRPr/>
              </a:pPr>
              <a:t>2015/8/12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556211B-8AEA-47BE-967F-18BE82856B71}"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6323FE76-8EAD-4E45-A014-259A1A481596}" type="datetimeFigureOut">
              <a:rPr lang="zh-CN" altLang="en-US"/>
              <a:pPr>
                <a:defRPr/>
              </a:pPr>
              <a:t>2015/8/12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F4B7DA4-9FA2-4466-8CD6-9A5E150C39C9}"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E29847D0-1DB2-44F8-B023-0A44EB520E63}" type="datetimeFigureOut">
              <a:rPr lang="zh-CN" altLang="en-US"/>
              <a:pPr>
                <a:defRPr/>
              </a:pPr>
              <a:t>2015/8/12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9AB0F189-D4A0-4F51-B32D-B1C141B01C0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24230;&#20551;&#37202;&#24215;.doc"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TextBox 6"/>
          <p:cNvSpPr txBox="1">
            <a:spLocks noChangeArrowheads="1"/>
          </p:cNvSpPr>
          <p:nvPr/>
        </p:nvSpPr>
        <p:spPr bwMode="auto">
          <a:xfrm>
            <a:off x="1214438" y="1571625"/>
            <a:ext cx="6237287" cy="1004888"/>
          </a:xfrm>
          <a:prstGeom prst="rect">
            <a:avLst/>
          </a:prstGeom>
          <a:noFill/>
          <a:ln w="9525">
            <a:noFill/>
            <a:miter lim="800000"/>
            <a:headEnd/>
            <a:tailEnd/>
          </a:ln>
        </p:spPr>
        <p:txBody>
          <a:bodyPr>
            <a:spAutoFit/>
          </a:bodyPr>
          <a:lstStyle/>
          <a:p>
            <a:r>
              <a:rPr lang="zh-CN" altLang="en-US" sz="3200" b="1">
                <a:latin typeface="Calibri" pitchFamily="34" charset="0"/>
                <a:ea typeface="黑体" pitchFamily="49" charset="-122"/>
              </a:rPr>
              <a:t>宾馆酒店能耗限额标准实施</a:t>
            </a:r>
            <a:endParaRPr lang="zh-CN" altLang="en-US" sz="2800" b="1">
              <a:latin typeface="微软雅黑" pitchFamily="34" charset="-122"/>
              <a:ea typeface="黑体" pitchFamily="49" charset="-122"/>
            </a:endParaRPr>
          </a:p>
          <a:p>
            <a:pPr algn="ctr"/>
            <a:r>
              <a:rPr lang="en-US" altLang="zh-CN" sz="1400">
                <a:latin typeface="微软雅黑" pitchFamily="34" charset="-122"/>
                <a:ea typeface="微软雅黑" pitchFamily="34" charset="-122"/>
              </a:rPr>
              <a:t>2015</a:t>
            </a:r>
            <a:r>
              <a:rPr lang="zh-CN" altLang="en-US" sz="1400">
                <a:latin typeface="微软雅黑" pitchFamily="34" charset="-122"/>
                <a:ea typeface="微软雅黑" pitchFamily="34" charset="-122"/>
              </a:rPr>
              <a:t>年专项监察工作培训资料</a:t>
            </a:r>
            <a:endParaRPr lang="zh-CN" altLang="en-US" sz="1400"/>
          </a:p>
          <a:p>
            <a:endParaRPr lang="zh-CN" altLang="en-US" sz="1400">
              <a:solidFill>
                <a:srgbClr val="FF0000"/>
              </a:solidFill>
            </a:endParaRPr>
          </a:p>
        </p:txBody>
      </p:sp>
      <p:sp>
        <p:nvSpPr>
          <p:cNvPr id="14339" name="TextBox 2"/>
          <p:cNvSpPr txBox="1">
            <a:spLocks noChangeArrowheads="1"/>
          </p:cNvSpPr>
          <p:nvPr/>
        </p:nvSpPr>
        <p:spPr bwMode="auto">
          <a:xfrm>
            <a:off x="0" y="6500813"/>
            <a:ext cx="4427538" cy="336550"/>
          </a:xfrm>
          <a:prstGeom prst="rect">
            <a:avLst/>
          </a:prstGeom>
          <a:noFill/>
          <a:ln w="9525">
            <a:noFill/>
            <a:miter lim="800000"/>
            <a:headEnd/>
            <a:tailEnd/>
          </a:ln>
        </p:spPr>
        <p:txBody>
          <a:bodyPr>
            <a:spAutoFit/>
          </a:bodyPr>
          <a:lstStyle/>
          <a:p>
            <a:r>
              <a:rPr lang="zh-CN" altLang="en-US" sz="1600" b="1">
                <a:latin typeface="微软雅黑" pitchFamily="34" charset="-122"/>
                <a:ea typeface="微软雅黑" pitchFamily="34" charset="-122"/>
              </a:rPr>
              <a:t>海南省节能监察大队  海南省节能监测中心</a:t>
            </a:r>
          </a:p>
        </p:txBody>
      </p:sp>
      <p:cxnSp>
        <p:nvCxnSpPr>
          <p:cNvPr id="7" name="直接连接符 6"/>
          <p:cNvCxnSpPr/>
          <p:nvPr/>
        </p:nvCxnSpPr>
        <p:spPr>
          <a:xfrm>
            <a:off x="1331913" y="2060575"/>
            <a:ext cx="50403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341" name="Picture 15"/>
          <p:cNvPicPr>
            <a:picLocks noChangeAspect="1" noChangeArrowheads="1"/>
          </p:cNvPicPr>
          <p:nvPr/>
        </p:nvPicPr>
        <p:blipFill>
          <a:blip r:embed="rId3"/>
          <a:srcRect/>
          <a:stretch>
            <a:fillRect/>
          </a:stretch>
        </p:blipFill>
        <p:spPr bwMode="auto">
          <a:xfrm>
            <a:off x="0" y="481013"/>
            <a:ext cx="1403350" cy="552450"/>
          </a:xfrm>
          <a:prstGeom prst="rect">
            <a:avLst/>
          </a:prstGeom>
          <a:noFill/>
          <a:ln w="9525">
            <a:noFill/>
            <a:miter lim="800000"/>
            <a:headEnd/>
            <a:tailEnd/>
          </a:ln>
        </p:spPr>
      </p:pic>
      <p:pic>
        <p:nvPicPr>
          <p:cNvPr id="14342" name="Picture 17"/>
          <p:cNvPicPr>
            <a:picLocks noChangeAspect="1" noChangeArrowheads="1"/>
          </p:cNvPicPr>
          <p:nvPr/>
        </p:nvPicPr>
        <p:blipFill>
          <a:blip r:embed="rId4"/>
          <a:srcRect/>
          <a:stretch>
            <a:fillRect/>
          </a:stretch>
        </p:blipFill>
        <p:spPr bwMode="auto">
          <a:xfrm>
            <a:off x="0" y="0"/>
            <a:ext cx="140335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3555"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3556"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3557"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3558"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7" name="虚尾箭头 6"/>
          <p:cNvSpPr/>
          <p:nvPr/>
        </p:nvSpPr>
        <p:spPr>
          <a:xfrm>
            <a:off x="3429000" y="1285875"/>
            <a:ext cx="1643063" cy="1143000"/>
          </a:xfrm>
          <a:prstGeom prst="stripedRightArrow">
            <a:avLst>
              <a:gd name="adj1" fmla="val 57921"/>
              <a:gd name="adj2" fmla="val 44456"/>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 name="虚尾箭头 7"/>
          <p:cNvSpPr/>
          <p:nvPr/>
        </p:nvSpPr>
        <p:spPr>
          <a:xfrm flipH="1">
            <a:off x="4572000" y="2357438"/>
            <a:ext cx="1643063" cy="1143000"/>
          </a:xfrm>
          <a:prstGeom prst="stripedRightArrow">
            <a:avLst>
              <a:gd name="adj1" fmla="val 57921"/>
              <a:gd name="adj2" fmla="val 44456"/>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虚尾箭头 8"/>
          <p:cNvSpPr/>
          <p:nvPr/>
        </p:nvSpPr>
        <p:spPr>
          <a:xfrm>
            <a:off x="3429000" y="3500438"/>
            <a:ext cx="1643063" cy="1143000"/>
          </a:xfrm>
          <a:prstGeom prst="stripedRightArrow">
            <a:avLst>
              <a:gd name="adj1" fmla="val 57921"/>
              <a:gd name="adj2" fmla="val 44456"/>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虚尾箭头 9"/>
          <p:cNvSpPr/>
          <p:nvPr/>
        </p:nvSpPr>
        <p:spPr>
          <a:xfrm flipH="1">
            <a:off x="4572000" y="4572000"/>
            <a:ext cx="1643063" cy="1143000"/>
          </a:xfrm>
          <a:prstGeom prst="stripedRightArrow">
            <a:avLst>
              <a:gd name="adj1" fmla="val 57921"/>
              <a:gd name="adj2" fmla="val 44456"/>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563" name="矩形 12"/>
          <p:cNvSpPr>
            <a:spLocks noChangeArrowheads="1"/>
          </p:cNvSpPr>
          <p:nvPr/>
        </p:nvSpPr>
        <p:spPr bwMode="auto">
          <a:xfrm>
            <a:off x="2411413" y="3857625"/>
            <a:ext cx="26987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单位综合能耗、电耗限额</a:t>
            </a:r>
          </a:p>
        </p:txBody>
      </p:sp>
      <p:sp>
        <p:nvSpPr>
          <p:cNvPr id="23564" name="矩形 14"/>
          <p:cNvSpPr>
            <a:spLocks noChangeArrowheads="1"/>
          </p:cNvSpPr>
          <p:nvPr/>
        </p:nvSpPr>
        <p:spPr bwMode="auto">
          <a:xfrm>
            <a:off x="4714875" y="4929188"/>
            <a:ext cx="2241550" cy="366712"/>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统计范围和计算方法</a:t>
            </a:r>
          </a:p>
        </p:txBody>
      </p:sp>
      <p:sp>
        <p:nvSpPr>
          <p:cNvPr id="23565" name="矩形 15"/>
          <p:cNvSpPr>
            <a:spLocks noChangeArrowheads="1"/>
          </p:cNvSpPr>
          <p:nvPr/>
        </p:nvSpPr>
        <p:spPr bwMode="auto">
          <a:xfrm>
            <a:off x="5000625" y="2714625"/>
            <a:ext cx="13271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术语和定义</a:t>
            </a:r>
          </a:p>
        </p:txBody>
      </p:sp>
      <p:sp>
        <p:nvSpPr>
          <p:cNvPr id="23566" name="矩形 15"/>
          <p:cNvSpPr>
            <a:spLocks noChangeArrowheads="1"/>
          </p:cNvSpPr>
          <p:nvPr/>
        </p:nvSpPr>
        <p:spPr bwMode="auto">
          <a:xfrm>
            <a:off x="3635375" y="1557338"/>
            <a:ext cx="1098550" cy="641350"/>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范围、</a:t>
            </a:r>
          </a:p>
          <a:p>
            <a:r>
              <a:rPr lang="zh-CN" altLang="en-US">
                <a:latin typeface="微软雅黑" pitchFamily="34" charset="-122"/>
                <a:ea typeface="微软雅黑" pitchFamily="34" charset="-122"/>
              </a:rPr>
              <a:t>引用文件</a:t>
            </a:r>
          </a:p>
        </p:txBody>
      </p:sp>
      <p:sp>
        <p:nvSpPr>
          <p:cNvPr id="2" name="虚尾箭头 8"/>
          <p:cNvSpPr/>
          <p:nvPr/>
        </p:nvSpPr>
        <p:spPr>
          <a:xfrm>
            <a:off x="3563938" y="5516563"/>
            <a:ext cx="1643062" cy="1143000"/>
          </a:xfrm>
          <a:prstGeom prst="stripedRightArrow">
            <a:avLst>
              <a:gd name="adj1" fmla="val 57921"/>
              <a:gd name="adj2" fmla="val 44456"/>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568" name="矩形 12"/>
          <p:cNvSpPr>
            <a:spLocks noChangeArrowheads="1"/>
          </p:cNvSpPr>
          <p:nvPr/>
        </p:nvSpPr>
        <p:spPr bwMode="auto">
          <a:xfrm>
            <a:off x="3635375" y="5949950"/>
            <a:ext cx="15557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节能管理措施</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4579"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4580"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4581"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4582"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24583" name="Text Box 7"/>
          <p:cNvSpPr txBox="1">
            <a:spLocks noChangeArrowheads="1"/>
          </p:cNvSpPr>
          <p:nvPr/>
        </p:nvSpPr>
        <p:spPr bwMode="auto">
          <a:xfrm>
            <a:off x="755650" y="1268413"/>
            <a:ext cx="7272338" cy="5437187"/>
          </a:xfrm>
          <a:prstGeom prst="rect">
            <a:avLst/>
          </a:prstGeom>
          <a:noFill/>
          <a:ln w="9525">
            <a:noFill/>
            <a:miter lim="800000"/>
            <a:headEnd/>
            <a:tailEnd/>
          </a:ln>
        </p:spPr>
        <p:txBody>
          <a:bodyPr>
            <a:spAutoFit/>
          </a:bodyPr>
          <a:lstStyle/>
          <a:p>
            <a:pPr>
              <a:spcBef>
                <a:spcPct val="50000"/>
              </a:spcBef>
            </a:pPr>
            <a:r>
              <a:rPr lang="en-US" altLang="zh-CN" sz="1900">
                <a:solidFill>
                  <a:srgbClr val="FF0000"/>
                </a:solidFill>
                <a:ea typeface="微软雅黑" pitchFamily="34" charset="-122"/>
                <a:cs typeface="Times New Roman" pitchFamily="18" charset="0"/>
              </a:rPr>
              <a:t>1</a:t>
            </a:r>
            <a:r>
              <a:rPr lang="zh-CN" altLang="en-US" sz="1900">
                <a:solidFill>
                  <a:srgbClr val="FF0000"/>
                </a:solidFill>
                <a:ea typeface="微软雅黑" pitchFamily="34" charset="-122"/>
                <a:cs typeface="Times New Roman" pitchFamily="18" charset="0"/>
              </a:rPr>
              <a:t>　范围</a:t>
            </a:r>
          </a:p>
          <a:p>
            <a:pPr>
              <a:spcBef>
                <a:spcPct val="50000"/>
              </a:spcBef>
            </a:pPr>
            <a:r>
              <a:rPr lang="zh-CN" altLang="en-US" sz="1900">
                <a:solidFill>
                  <a:srgbClr val="000000"/>
                </a:solidFill>
                <a:ea typeface="微软雅黑" pitchFamily="34" charset="-122"/>
                <a:cs typeface="Times New Roman" pitchFamily="18" charset="0"/>
              </a:rPr>
              <a:t>本标准规定了宾馆酒店的术语和定义、单位综合能耗和电耗限额、统计范围和计算方法、节能管理措施。（标准的主要章节）</a:t>
            </a:r>
          </a:p>
          <a:p>
            <a:pPr>
              <a:spcBef>
                <a:spcPct val="50000"/>
              </a:spcBef>
            </a:pPr>
            <a:r>
              <a:rPr lang="zh-CN" altLang="en-US" sz="1900">
                <a:solidFill>
                  <a:srgbClr val="000000"/>
                </a:solidFill>
                <a:ea typeface="微软雅黑" pitchFamily="34" charset="-122"/>
                <a:cs typeface="Times New Roman" pitchFamily="18" charset="0"/>
              </a:rPr>
              <a:t>本标准适用于海南省内宾馆酒店用能系统能源消耗量的计算与评价。 （标准的适用范围）</a:t>
            </a:r>
          </a:p>
          <a:p>
            <a:pPr>
              <a:spcBef>
                <a:spcPct val="50000"/>
              </a:spcBef>
            </a:pPr>
            <a:r>
              <a:rPr lang="en-US" altLang="zh-CN" sz="1900">
                <a:solidFill>
                  <a:srgbClr val="FF0000"/>
                </a:solidFill>
                <a:ea typeface="微软雅黑" pitchFamily="34" charset="-122"/>
                <a:cs typeface="Times New Roman" pitchFamily="18" charset="0"/>
              </a:rPr>
              <a:t>2</a:t>
            </a:r>
            <a:r>
              <a:rPr lang="zh-CN" altLang="en-US" sz="1900">
                <a:solidFill>
                  <a:srgbClr val="FF0000"/>
                </a:solidFill>
                <a:ea typeface="微软雅黑" pitchFamily="34" charset="-122"/>
                <a:cs typeface="Times New Roman" pitchFamily="18" charset="0"/>
              </a:rPr>
              <a:t>　规范性引用文件</a:t>
            </a:r>
          </a:p>
          <a:p>
            <a:pPr>
              <a:spcBef>
                <a:spcPct val="50000"/>
              </a:spcBef>
            </a:pPr>
            <a:r>
              <a:rPr lang="en-US" altLang="zh-CN" sz="1900">
                <a:solidFill>
                  <a:srgbClr val="000000"/>
                </a:solidFill>
                <a:ea typeface="微软雅黑" pitchFamily="34" charset="-122"/>
                <a:cs typeface="Times New Roman" pitchFamily="18" charset="0"/>
              </a:rPr>
              <a:t>GB/T 2589 </a:t>
            </a:r>
            <a:r>
              <a:rPr lang="zh-CN" altLang="en-US" sz="1900">
                <a:solidFill>
                  <a:srgbClr val="000000"/>
                </a:solidFill>
                <a:ea typeface="微软雅黑" pitchFamily="34" charset="-122"/>
                <a:cs typeface="Times New Roman" pitchFamily="18" charset="0"/>
              </a:rPr>
              <a:t>综合能耗计算通则 （统计、计算方法）</a:t>
            </a:r>
          </a:p>
          <a:p>
            <a:pPr>
              <a:spcBef>
                <a:spcPct val="50000"/>
              </a:spcBef>
            </a:pPr>
            <a:r>
              <a:rPr lang="en-US" altLang="zh-CN" sz="1900">
                <a:solidFill>
                  <a:srgbClr val="000000"/>
                </a:solidFill>
                <a:ea typeface="微软雅黑" pitchFamily="34" charset="-122"/>
                <a:cs typeface="Times New Roman" pitchFamily="18" charset="0"/>
              </a:rPr>
              <a:t>GB/T 12455 </a:t>
            </a:r>
            <a:r>
              <a:rPr lang="zh-CN" altLang="en-US" sz="1900">
                <a:solidFill>
                  <a:srgbClr val="000000"/>
                </a:solidFill>
                <a:ea typeface="微软雅黑" pitchFamily="34" charset="-122"/>
                <a:cs typeface="Times New Roman" pitchFamily="18" charset="0"/>
              </a:rPr>
              <a:t>宾馆、饭店合理用电（宾馆酒店节电要求）</a:t>
            </a:r>
          </a:p>
          <a:p>
            <a:pPr>
              <a:spcBef>
                <a:spcPct val="50000"/>
              </a:spcBef>
            </a:pPr>
            <a:r>
              <a:rPr lang="en-US" altLang="zh-CN" sz="1900">
                <a:solidFill>
                  <a:srgbClr val="000000"/>
                </a:solidFill>
                <a:ea typeface="微软雅黑" pitchFamily="34" charset="-122"/>
                <a:cs typeface="Times New Roman" pitchFamily="18" charset="0"/>
              </a:rPr>
              <a:t>GB/T 12723 </a:t>
            </a:r>
            <a:r>
              <a:rPr lang="zh-CN" altLang="en-US" sz="1900">
                <a:solidFill>
                  <a:srgbClr val="000000"/>
                </a:solidFill>
                <a:ea typeface="微软雅黑" pitchFamily="34" charset="-122"/>
                <a:cs typeface="Times New Roman" pitchFamily="18" charset="0"/>
              </a:rPr>
              <a:t>单位产品能源消耗限额编制通则要求（本标准的编制原则）</a:t>
            </a:r>
          </a:p>
          <a:p>
            <a:pPr>
              <a:spcBef>
                <a:spcPct val="50000"/>
              </a:spcBef>
            </a:pPr>
            <a:r>
              <a:rPr lang="en-US" altLang="zh-CN" sz="1900">
                <a:solidFill>
                  <a:srgbClr val="000000"/>
                </a:solidFill>
                <a:ea typeface="微软雅黑" pitchFamily="34" charset="-122"/>
                <a:cs typeface="Times New Roman" pitchFamily="18" charset="0"/>
              </a:rPr>
              <a:t>GB/T 14308 </a:t>
            </a:r>
            <a:r>
              <a:rPr lang="zh-CN" altLang="en-US" sz="1900">
                <a:solidFill>
                  <a:srgbClr val="000000"/>
                </a:solidFill>
                <a:ea typeface="微软雅黑" pitchFamily="34" charset="-122"/>
                <a:cs typeface="Times New Roman" pitchFamily="18" charset="0"/>
              </a:rPr>
              <a:t>旅游饭店星级的划分与评定（星级划分相关术语、定义）</a:t>
            </a:r>
          </a:p>
          <a:p>
            <a:pPr>
              <a:spcBef>
                <a:spcPct val="50000"/>
              </a:spcBef>
            </a:pPr>
            <a:r>
              <a:rPr lang="en-US" altLang="zh-CN" sz="1900">
                <a:solidFill>
                  <a:srgbClr val="000000"/>
                </a:solidFill>
                <a:ea typeface="微软雅黑" pitchFamily="34" charset="-122"/>
                <a:cs typeface="Times New Roman" pitchFamily="18" charset="0"/>
              </a:rPr>
              <a:t>GB 17167 </a:t>
            </a:r>
            <a:r>
              <a:rPr lang="zh-CN" altLang="en-US" sz="1900">
                <a:solidFill>
                  <a:srgbClr val="000000"/>
                </a:solidFill>
                <a:ea typeface="微软雅黑" pitchFamily="34" charset="-122"/>
                <a:cs typeface="Times New Roman" pitchFamily="18" charset="0"/>
              </a:rPr>
              <a:t>用能单位能源计量器具配备和管理通则（能源计量要求）</a:t>
            </a:r>
          </a:p>
          <a:p>
            <a:pPr>
              <a:spcBef>
                <a:spcPct val="50000"/>
              </a:spcBef>
            </a:pPr>
            <a:r>
              <a:rPr lang="en-US" altLang="zh-CN" sz="1900">
                <a:solidFill>
                  <a:srgbClr val="000000"/>
                </a:solidFill>
                <a:ea typeface="微软雅黑" pitchFamily="34" charset="-122"/>
                <a:cs typeface="Times New Roman" pitchFamily="18" charset="0"/>
              </a:rPr>
              <a:t>GB/T 23331 </a:t>
            </a:r>
            <a:r>
              <a:rPr lang="zh-CN" altLang="en-US" sz="1900">
                <a:solidFill>
                  <a:srgbClr val="000000"/>
                </a:solidFill>
                <a:ea typeface="微软雅黑" pitchFamily="34" charset="-122"/>
                <a:cs typeface="Times New Roman" pitchFamily="18" charset="0"/>
              </a:rPr>
              <a:t>能源管理体系要求 （建立管理体系）</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5603"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5604"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5605"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5606"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25607" name="Rectangle 9"/>
          <p:cNvSpPr>
            <a:spLocks noChangeArrowheads="1"/>
          </p:cNvSpPr>
          <p:nvPr/>
        </p:nvSpPr>
        <p:spPr bwMode="auto">
          <a:xfrm>
            <a:off x="468313" y="1042988"/>
            <a:ext cx="7488237" cy="4054475"/>
          </a:xfrm>
          <a:prstGeom prst="rect">
            <a:avLst/>
          </a:prstGeom>
          <a:noFill/>
          <a:ln w="9525">
            <a:noFill/>
            <a:miter lim="800000"/>
            <a:headEnd/>
            <a:tailEnd/>
          </a:ln>
        </p:spPr>
        <p:txBody>
          <a:bodyPr>
            <a:spAutoFit/>
          </a:bodyPr>
          <a:lstStyle/>
          <a:p>
            <a:r>
              <a:rPr lang="en-US" altLang="zh-CN" sz="2000">
                <a:solidFill>
                  <a:srgbClr val="FF0000"/>
                </a:solidFill>
                <a:latin typeface="微软雅黑" pitchFamily="34" charset="-122"/>
                <a:ea typeface="微软雅黑" pitchFamily="34" charset="-122"/>
              </a:rPr>
              <a:t>3</a:t>
            </a:r>
            <a:r>
              <a:rPr lang="zh-CN" altLang="en-US" sz="2000">
                <a:solidFill>
                  <a:srgbClr val="FF0000"/>
                </a:solidFill>
                <a:latin typeface="微软雅黑" pitchFamily="34" charset="-122"/>
                <a:ea typeface="微软雅黑" pitchFamily="34" charset="-122"/>
              </a:rPr>
              <a:t>　术语和定义</a:t>
            </a:r>
          </a:p>
          <a:p>
            <a:r>
              <a:rPr lang="en-US" altLang="zh-CN" sz="2000">
                <a:latin typeface="微软雅黑" pitchFamily="34" charset="-122"/>
                <a:ea typeface="微软雅黑" pitchFamily="34" charset="-122"/>
              </a:rPr>
              <a:t>3.1</a:t>
            </a:r>
            <a:r>
              <a:rPr lang="zh-CN" altLang="en-US" sz="2000">
                <a:latin typeface="微软雅黑" pitchFamily="34" charset="-122"/>
                <a:ea typeface="微软雅黑" pitchFamily="34" charset="-122"/>
              </a:rPr>
              <a:t>　宾馆酒店</a:t>
            </a:r>
          </a:p>
          <a:p>
            <a:r>
              <a:rPr lang="zh-CN" altLang="en-US" sz="2000">
                <a:latin typeface="微软雅黑" pitchFamily="34" charset="-122"/>
                <a:ea typeface="微软雅黑" pitchFamily="34" charset="-122"/>
              </a:rPr>
              <a:t>以间（套）夜为单位出租客房，以提供住宿服务为主，并提供商务、会议、休闲、度假等相应服务的住宿设施，按不同习惯也可能被称为饭店、旅馆、旅社、宾舍、俱乐部、大厦、中心等。</a:t>
            </a:r>
            <a:r>
              <a:rPr lang="zh-CN" altLang="en-US" sz="2000">
                <a:solidFill>
                  <a:srgbClr val="FF0000"/>
                </a:solidFill>
                <a:latin typeface="微软雅黑" pitchFamily="34" charset="-122"/>
                <a:ea typeface="微软雅黑" pitchFamily="34" charset="-122"/>
              </a:rPr>
              <a:t>（注：容积率小于</a:t>
            </a:r>
            <a:r>
              <a:rPr lang="en-US" altLang="zh-CN" sz="2000">
                <a:solidFill>
                  <a:srgbClr val="FF0000"/>
                </a:solidFill>
                <a:latin typeface="微软雅黑" pitchFamily="34" charset="-122"/>
                <a:ea typeface="微软雅黑" pitchFamily="34" charset="-122"/>
              </a:rPr>
              <a:t>0.55</a:t>
            </a:r>
            <a:r>
              <a:rPr lang="zh-CN" altLang="en-US" sz="2000">
                <a:solidFill>
                  <a:srgbClr val="FF0000"/>
                </a:solidFill>
                <a:latin typeface="微软雅黑" pitchFamily="34" charset="-122"/>
                <a:ea typeface="微软雅黑" pitchFamily="34" charset="-122"/>
              </a:rPr>
              <a:t>的度假村不在范围）</a:t>
            </a:r>
          </a:p>
          <a:p>
            <a:r>
              <a:rPr lang="en-US" altLang="zh-CN" sz="2000">
                <a:latin typeface="微软雅黑" pitchFamily="34" charset="-122"/>
                <a:ea typeface="微软雅黑" pitchFamily="34" charset="-122"/>
              </a:rPr>
              <a:t>3.2</a:t>
            </a:r>
            <a:r>
              <a:rPr lang="zh-CN" altLang="en-US" sz="2000">
                <a:latin typeface="微软雅黑" pitchFamily="34" charset="-122"/>
                <a:ea typeface="微软雅黑" pitchFamily="34" charset="-122"/>
              </a:rPr>
              <a:t>　宾馆酒店综合能耗</a:t>
            </a:r>
          </a:p>
          <a:p>
            <a:r>
              <a:rPr lang="zh-CN" altLang="en-US" sz="2000">
                <a:latin typeface="微软雅黑" pitchFamily="34" charset="-122"/>
                <a:ea typeface="微软雅黑" pitchFamily="34" charset="-122"/>
              </a:rPr>
              <a:t>宾馆酒店在年度统计报告期内，将经营过程中实际消耗的各种能源实物量，</a:t>
            </a:r>
            <a:r>
              <a:rPr lang="zh-CN" altLang="en-US" sz="2000">
                <a:solidFill>
                  <a:srgbClr val="FF0000"/>
                </a:solidFill>
                <a:latin typeface="微软雅黑" pitchFamily="34" charset="-122"/>
                <a:ea typeface="微软雅黑" pitchFamily="34" charset="-122"/>
              </a:rPr>
              <a:t>按照规定的计算方法和单位分别折算后的总和</a:t>
            </a:r>
            <a:r>
              <a:rPr lang="zh-CN" altLang="en-US" sz="2000">
                <a:latin typeface="微软雅黑" pitchFamily="34" charset="-122"/>
                <a:ea typeface="微软雅黑" pitchFamily="34" charset="-122"/>
              </a:rPr>
              <a:t>。</a:t>
            </a:r>
          </a:p>
          <a:p>
            <a:r>
              <a:rPr lang="en-US" altLang="zh-CN" sz="2000">
                <a:latin typeface="微软雅黑" pitchFamily="34" charset="-122"/>
                <a:ea typeface="微软雅黑" pitchFamily="34" charset="-122"/>
              </a:rPr>
              <a:t>3.3</a:t>
            </a:r>
            <a:r>
              <a:rPr lang="zh-CN" altLang="en-US" sz="2000">
                <a:latin typeface="微软雅黑" pitchFamily="34" charset="-122"/>
                <a:ea typeface="微软雅黑" pitchFamily="34" charset="-122"/>
              </a:rPr>
              <a:t>　宾馆酒店综合电耗</a:t>
            </a:r>
          </a:p>
          <a:p>
            <a:r>
              <a:rPr lang="zh-CN" altLang="en-US" sz="2000">
                <a:latin typeface="微软雅黑" pitchFamily="34" charset="-122"/>
                <a:ea typeface="微软雅黑" pitchFamily="34" charset="-122"/>
              </a:rPr>
              <a:t>宾馆酒店在年度统计报告期内电力消耗的总和，包括外购电量和自发电量。</a:t>
            </a:r>
          </a:p>
          <a:p>
            <a:endParaRPr lang="zh-CN" altLang="en-US" sz="2000">
              <a:latin typeface="微软雅黑" pitchFamily="34" charset="-122"/>
              <a:ea typeface="微软雅黑" pitchFamily="34" charset="-122"/>
            </a:endParaRPr>
          </a:p>
        </p:txBody>
      </p:sp>
      <p:sp>
        <p:nvSpPr>
          <p:cNvPr id="7" name="虚尾箭头 6"/>
          <p:cNvSpPr>
            <a:spLocks/>
          </p:cNvSpPr>
          <p:nvPr/>
        </p:nvSpPr>
        <p:spPr bwMode="auto">
          <a:xfrm rot="-5400000">
            <a:off x="3708401" y="4868862"/>
            <a:ext cx="1655762" cy="792163"/>
          </a:xfrm>
          <a:custGeom>
            <a:avLst/>
            <a:gdLst>
              <a:gd name="T0" fmla="*/ 1170428 w 1643063"/>
              <a:gd name="T1" fmla="*/ 0 h 1143000"/>
              <a:gd name="T2" fmla="*/ 0 w 1643063"/>
              <a:gd name="T3" fmla="*/ 131853 h 1143000"/>
              <a:gd name="T4" fmla="*/ 1170428 w 1643063"/>
              <a:gd name="T5" fmla="*/ 263706 h 1143000"/>
              <a:gd name="T6" fmla="*/ 1694451 w 1643063"/>
              <a:gd name="T7" fmla="*/ 131853 h 1143000"/>
              <a:gd name="T8" fmla="*/ 17694720 60000 65536"/>
              <a:gd name="T9" fmla="*/ 11796480 60000 65536"/>
              <a:gd name="T10" fmla="*/ 5898240 60000 65536"/>
              <a:gd name="T11" fmla="*/ 0 60000 65536"/>
              <a:gd name="T12" fmla="*/ 178594 w 1643063"/>
              <a:gd name="T13" fmla="*/ 240481 h 1143000"/>
              <a:gd name="T14" fmla="*/ 1348748 w 1643063"/>
              <a:gd name="T15" fmla="*/ 902519 h 1143000"/>
            </a:gdLst>
            <a:ahLst/>
            <a:cxnLst>
              <a:cxn ang="T8">
                <a:pos x="T0" y="T1"/>
              </a:cxn>
              <a:cxn ang="T9">
                <a:pos x="T2" y="T3"/>
              </a:cxn>
              <a:cxn ang="T10">
                <a:pos x="T4" y="T5"/>
              </a:cxn>
              <a:cxn ang="T11">
                <a:pos x="T6" y="T7"/>
              </a:cxn>
            </a:cxnLst>
            <a:rect l="T12" t="T13" r="T14" b="T15"/>
            <a:pathLst>
              <a:path w="1643063" h="1143000">
                <a:moveTo>
                  <a:pt x="0" y="240481"/>
                </a:moveTo>
                <a:lnTo>
                  <a:pt x="35719" y="240481"/>
                </a:lnTo>
                <a:lnTo>
                  <a:pt x="35719" y="902519"/>
                </a:lnTo>
                <a:lnTo>
                  <a:pt x="0" y="902519"/>
                </a:lnTo>
                <a:close/>
                <a:moveTo>
                  <a:pt x="71438" y="240481"/>
                </a:moveTo>
                <a:lnTo>
                  <a:pt x="142875" y="240481"/>
                </a:lnTo>
                <a:lnTo>
                  <a:pt x="142875" y="902519"/>
                </a:lnTo>
                <a:lnTo>
                  <a:pt x="71438" y="902519"/>
                </a:lnTo>
                <a:close/>
                <a:moveTo>
                  <a:pt x="178594" y="240481"/>
                </a:moveTo>
                <a:lnTo>
                  <a:pt x="1134931" y="240481"/>
                </a:lnTo>
                <a:lnTo>
                  <a:pt x="1134931" y="0"/>
                </a:lnTo>
                <a:lnTo>
                  <a:pt x="1643063" y="571500"/>
                </a:lnTo>
                <a:lnTo>
                  <a:pt x="1134931" y="1143000"/>
                </a:lnTo>
                <a:lnTo>
                  <a:pt x="1134931" y="902519"/>
                </a:lnTo>
                <a:lnTo>
                  <a:pt x="178594" y="902519"/>
                </a:lnTo>
                <a:close/>
              </a:path>
            </a:pathLst>
          </a:custGeom>
          <a:solidFill>
            <a:srgbClr val="91DB01"/>
          </a:solidFill>
          <a:ln w="25400" cap="flat" cmpd="sng" algn="ctr">
            <a:noFill/>
            <a:prstDash val="solid"/>
            <a:round/>
            <a:headEnd/>
            <a:tailEnd/>
          </a:ln>
        </p:spPr>
        <p:txBody>
          <a:bodyPr anchor="ctr"/>
          <a:lstStyle/>
          <a:p>
            <a:endParaRPr lang="zh-CN" altLang="en-US"/>
          </a:p>
        </p:txBody>
      </p:sp>
      <p:sp>
        <p:nvSpPr>
          <p:cNvPr id="36882" name="Rectangle 18"/>
          <p:cNvSpPr>
            <a:spLocks noChangeArrowheads="1"/>
          </p:cNvSpPr>
          <p:nvPr/>
        </p:nvSpPr>
        <p:spPr bwMode="auto">
          <a:xfrm>
            <a:off x="3563938" y="5084763"/>
            <a:ext cx="2016125" cy="915987"/>
          </a:xfrm>
          <a:prstGeom prst="rect">
            <a:avLst/>
          </a:prstGeom>
          <a:noFill/>
          <a:ln w="9525">
            <a:noFill/>
            <a:miter lim="800000"/>
            <a:headEnd/>
            <a:tailEnd/>
          </a:ln>
        </p:spPr>
        <p:txBody>
          <a:bodyPr>
            <a:spAutoFit/>
          </a:bodyPr>
          <a:lstStyle/>
          <a:p>
            <a:r>
              <a:rPr lang="en-US" altLang="zh-CN">
                <a:solidFill>
                  <a:srgbClr val="000000"/>
                </a:solidFill>
                <a:latin typeface="微软雅黑" pitchFamily="34" charset="-122"/>
                <a:ea typeface="微软雅黑" pitchFamily="34" charset="-122"/>
              </a:rPr>
              <a:t>GB/T 2589 </a:t>
            </a:r>
            <a:r>
              <a:rPr lang="zh-CN" altLang="en-US">
                <a:solidFill>
                  <a:srgbClr val="000000"/>
                </a:solidFill>
                <a:latin typeface="微软雅黑" pitchFamily="34" charset="-122"/>
                <a:ea typeface="微软雅黑" pitchFamily="34" charset="-122"/>
              </a:rPr>
              <a:t>综合能耗计算通则 （统计、计算方法）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82"/>
                                        </p:tgtEl>
                                        <p:attrNameLst>
                                          <p:attrName>style.visibility</p:attrName>
                                        </p:attrNameLst>
                                      </p:cBhvr>
                                      <p:to>
                                        <p:strVal val="visible"/>
                                      </p:to>
                                    </p:set>
                                    <p:anim calcmode="lin" valueType="num">
                                      <p:cBhvr additive="base">
                                        <p:cTn id="7" dur="500" fill="hold"/>
                                        <p:tgtEl>
                                          <p:spTgt spid="36882"/>
                                        </p:tgtEl>
                                        <p:attrNameLst>
                                          <p:attrName>ppt_x</p:attrName>
                                        </p:attrNameLst>
                                      </p:cBhvr>
                                      <p:tavLst>
                                        <p:tav tm="0">
                                          <p:val>
                                            <p:strVal val="#ppt_x"/>
                                          </p:val>
                                        </p:tav>
                                        <p:tav tm="100000">
                                          <p:val>
                                            <p:strVal val="#ppt_x"/>
                                          </p:val>
                                        </p:tav>
                                      </p:tavLst>
                                    </p:anim>
                                    <p:anim calcmode="lin" valueType="num">
                                      <p:cBhvr additive="base">
                                        <p:cTn id="8" dur="500" fill="hold"/>
                                        <p:tgtEl>
                                          <p:spTgt spid="3688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688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6627"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6628"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6629"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6630" name="矩形 6"/>
          <p:cNvSpPr>
            <a:spLocks noChangeArrowheads="1"/>
          </p:cNvSpPr>
          <p:nvPr/>
        </p:nvSpPr>
        <p:spPr bwMode="auto">
          <a:xfrm>
            <a:off x="357188" y="285750"/>
            <a:ext cx="3028950" cy="519113"/>
          </a:xfrm>
          <a:prstGeom prst="rect">
            <a:avLst/>
          </a:prstGeom>
          <a:noFill/>
          <a:ln w="9525">
            <a:noFill/>
            <a:miter lim="800000"/>
            <a:headEnd/>
            <a:tailEnd/>
          </a:ln>
        </p:spPr>
        <p:txBody>
          <a:bodyPr wrap="none">
            <a:spAutoFit/>
          </a:bodyPr>
          <a:lstStyle/>
          <a:p>
            <a:r>
              <a:rPr lang="zh-CN" altLang="en-US" sz="2800">
                <a:latin typeface="微软雅黑" pitchFamily="34" charset="-122"/>
                <a:ea typeface="微软雅黑" pitchFamily="34" charset="-122"/>
              </a:rPr>
              <a:t>计算酒店综合能耗</a:t>
            </a:r>
          </a:p>
        </p:txBody>
      </p:sp>
      <p:sp>
        <p:nvSpPr>
          <p:cNvPr id="7" name="流程图: 文档 6"/>
          <p:cNvSpPr/>
          <p:nvPr/>
        </p:nvSpPr>
        <p:spPr>
          <a:xfrm>
            <a:off x="1403350" y="1557338"/>
            <a:ext cx="3289300" cy="2152650"/>
          </a:xfrm>
          <a:prstGeom prst="flowChartDocument">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 name="流程图: 文档 7"/>
          <p:cNvSpPr>
            <a:spLocks noChangeArrowheads="1"/>
          </p:cNvSpPr>
          <p:nvPr/>
        </p:nvSpPr>
        <p:spPr bwMode="auto">
          <a:xfrm flipV="1">
            <a:off x="1403350" y="3789363"/>
            <a:ext cx="3289300" cy="2447925"/>
          </a:xfrm>
          <a:prstGeom prst="flowChartDocument">
            <a:avLst/>
          </a:prstGeom>
          <a:solidFill>
            <a:srgbClr val="FEB03C"/>
          </a:solidFill>
          <a:ln w="25400" algn="ctr">
            <a:noFill/>
            <a:miter lim="800000"/>
            <a:headEnd/>
            <a:tailEnd/>
          </a:ln>
        </p:spPr>
        <p:txBody>
          <a:bodyPr rot="10800000" anchor="ctr"/>
          <a:lstStyle/>
          <a:p>
            <a:pPr algn="ctr">
              <a:defRPr/>
            </a:pPr>
            <a:endParaRPr lang="zh-CN" altLang="en-US">
              <a:solidFill>
                <a:schemeClr val="lt1"/>
              </a:solidFill>
              <a:latin typeface="+mn-lt"/>
              <a:ea typeface="+mn-ea"/>
            </a:endParaRPr>
          </a:p>
        </p:txBody>
      </p:sp>
      <p:sp>
        <p:nvSpPr>
          <p:cNvPr id="9" name="流程图: 文档 8"/>
          <p:cNvSpPr/>
          <p:nvPr/>
        </p:nvSpPr>
        <p:spPr>
          <a:xfrm flipH="1">
            <a:off x="4787900" y="1557338"/>
            <a:ext cx="3384550" cy="2159000"/>
          </a:xfrm>
          <a:prstGeom prst="flowChartDocument">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流程图: 文档 9"/>
          <p:cNvSpPr>
            <a:spLocks noChangeArrowheads="1"/>
          </p:cNvSpPr>
          <p:nvPr/>
        </p:nvSpPr>
        <p:spPr bwMode="auto">
          <a:xfrm flipH="1" flipV="1">
            <a:off x="4787900" y="3789363"/>
            <a:ext cx="3384550" cy="2447925"/>
          </a:xfrm>
          <a:prstGeom prst="flowChartDocument">
            <a:avLst/>
          </a:prstGeom>
          <a:solidFill>
            <a:srgbClr val="91DB01"/>
          </a:solidFill>
          <a:ln w="25400" algn="ctr">
            <a:noFill/>
            <a:miter lim="800000"/>
            <a:headEnd/>
            <a:tailEnd/>
          </a:ln>
        </p:spPr>
        <p:txBody>
          <a:bodyPr rot="10800000" anchor="ctr"/>
          <a:lstStyle/>
          <a:p>
            <a:pPr algn="ctr">
              <a:defRPr/>
            </a:pPr>
            <a:endParaRPr lang="zh-CN" altLang="en-US">
              <a:solidFill>
                <a:schemeClr val="lt1"/>
              </a:solidFill>
              <a:latin typeface="+mn-lt"/>
              <a:ea typeface="+mn-ea"/>
            </a:endParaRPr>
          </a:p>
        </p:txBody>
      </p:sp>
      <p:sp>
        <p:nvSpPr>
          <p:cNvPr id="26635" name="矩形 12"/>
          <p:cNvSpPr>
            <a:spLocks noChangeArrowheads="1"/>
          </p:cNvSpPr>
          <p:nvPr/>
        </p:nvSpPr>
        <p:spPr bwMode="auto">
          <a:xfrm>
            <a:off x="1476375" y="1603375"/>
            <a:ext cx="3024188" cy="1465263"/>
          </a:xfrm>
          <a:prstGeom prst="rect">
            <a:avLst/>
          </a:prstGeom>
          <a:noFill/>
          <a:ln w="9525">
            <a:noFill/>
            <a:miter lim="800000"/>
            <a:headEnd/>
            <a:tailEnd/>
          </a:ln>
        </p:spPr>
        <p:txBody>
          <a:bodyPr>
            <a:spAutoFit/>
          </a:bodyPr>
          <a:lstStyle/>
          <a:p>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能源</a:t>
            </a:r>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可简称为含有能量的资源。它是人类取得能量的来源，包括已经开采出来可供使用的自然资源，以及经过加工或转换的能量来源。</a:t>
            </a:r>
          </a:p>
        </p:txBody>
      </p:sp>
      <p:sp>
        <p:nvSpPr>
          <p:cNvPr id="26636" name="矩形 13"/>
          <p:cNvSpPr>
            <a:spLocks noChangeArrowheads="1"/>
          </p:cNvSpPr>
          <p:nvPr/>
        </p:nvSpPr>
        <p:spPr bwMode="auto">
          <a:xfrm>
            <a:off x="4787900" y="4222750"/>
            <a:ext cx="3240088" cy="2014538"/>
          </a:xfrm>
          <a:prstGeom prst="rect">
            <a:avLst/>
          </a:prstGeom>
          <a:noFill/>
          <a:ln w="9525">
            <a:noFill/>
            <a:miter lim="800000"/>
            <a:headEnd/>
            <a:tailEnd/>
          </a:ln>
        </p:spPr>
        <p:txBody>
          <a:bodyPr>
            <a:spAutoFit/>
          </a:bodyPr>
          <a:lstStyle/>
          <a:p>
            <a:r>
              <a:rPr lang="en-US" altLang="zh-CN">
                <a:solidFill>
                  <a:srgbClr val="000000"/>
                </a:solidFill>
                <a:latin typeface="微软雅黑" pitchFamily="34" charset="-122"/>
                <a:ea typeface="微软雅黑" pitchFamily="34" charset="-122"/>
                <a:sym typeface="Arial" charset="0"/>
              </a:rPr>
              <a:t>【</a:t>
            </a:r>
            <a:r>
              <a:rPr lang="zh-CN" altLang="en-US">
                <a:solidFill>
                  <a:srgbClr val="000000"/>
                </a:solidFill>
                <a:latin typeface="微软雅黑" pitchFamily="34" charset="-122"/>
                <a:ea typeface="微软雅黑" pitchFamily="34" charset="-122"/>
                <a:sym typeface="Arial" charset="0"/>
              </a:rPr>
              <a:t>标准煤</a:t>
            </a:r>
            <a:r>
              <a:rPr lang="en-US" altLang="zh-CN">
                <a:solidFill>
                  <a:srgbClr val="000000"/>
                </a:solidFill>
                <a:latin typeface="微软雅黑" pitchFamily="34" charset="-122"/>
                <a:ea typeface="微软雅黑" pitchFamily="34" charset="-122"/>
                <a:sym typeface="Arial" charset="0"/>
              </a:rPr>
              <a:t>】</a:t>
            </a:r>
            <a:r>
              <a:rPr lang="zh-CN" altLang="en-US">
                <a:solidFill>
                  <a:srgbClr val="000000"/>
                </a:solidFill>
                <a:latin typeface="微软雅黑" pitchFamily="34" charset="-122"/>
                <a:ea typeface="微软雅黑" pitchFamily="34" charset="-122"/>
                <a:sym typeface="Arial" charset="0"/>
              </a:rPr>
              <a:t>我国规定每千克标准煤（</a:t>
            </a:r>
            <a:r>
              <a:rPr lang="en-US" altLang="zh-CN">
                <a:solidFill>
                  <a:srgbClr val="000000"/>
                </a:solidFill>
                <a:latin typeface="微软雅黑" pitchFamily="34" charset="-122"/>
                <a:ea typeface="微软雅黑" pitchFamily="34" charset="-122"/>
                <a:sym typeface="Arial" charset="0"/>
              </a:rPr>
              <a:t>kgce</a:t>
            </a:r>
            <a:r>
              <a:rPr lang="zh-CN" altLang="en-US">
                <a:solidFill>
                  <a:srgbClr val="000000"/>
                </a:solidFill>
                <a:latin typeface="微软雅黑" pitchFamily="34" charset="-122"/>
                <a:ea typeface="微软雅黑" pitchFamily="34" charset="-122"/>
                <a:sym typeface="Arial" charset="0"/>
              </a:rPr>
              <a:t>）的热值为 29307kJ(或7000</a:t>
            </a:r>
            <a:r>
              <a:rPr lang="en-US" altLang="zh-CN">
                <a:solidFill>
                  <a:srgbClr val="000000"/>
                </a:solidFill>
                <a:latin typeface="微软雅黑" pitchFamily="34" charset="-122"/>
                <a:ea typeface="微软雅黑" pitchFamily="34" charset="-122"/>
                <a:sym typeface="Arial" charset="0"/>
              </a:rPr>
              <a:t>kcal</a:t>
            </a:r>
            <a:r>
              <a:rPr lang="zh-CN" altLang="en-US">
                <a:solidFill>
                  <a:srgbClr val="000000"/>
                </a:solidFill>
                <a:latin typeface="微软雅黑" pitchFamily="34" charset="-122"/>
                <a:ea typeface="微软雅黑" pitchFamily="34" charset="-122"/>
                <a:sym typeface="Arial" charset="0"/>
              </a:rPr>
              <a:t>)。把不同品种、不同品质的能源按各自不同的低位发热值，以29307kJ为一个计量单位换算成标准燃料，即为标准煤。</a:t>
            </a:r>
          </a:p>
        </p:txBody>
      </p:sp>
      <p:sp>
        <p:nvSpPr>
          <p:cNvPr id="26637" name="矩形 14"/>
          <p:cNvSpPr>
            <a:spLocks noChangeArrowheads="1"/>
          </p:cNvSpPr>
          <p:nvPr/>
        </p:nvSpPr>
        <p:spPr bwMode="auto">
          <a:xfrm>
            <a:off x="1403350" y="4151313"/>
            <a:ext cx="3240088" cy="2014537"/>
          </a:xfrm>
          <a:prstGeom prst="rect">
            <a:avLst/>
          </a:prstGeom>
          <a:noFill/>
          <a:ln w="9525">
            <a:noFill/>
            <a:miter lim="800000"/>
            <a:headEnd/>
            <a:tailEnd/>
          </a:ln>
        </p:spPr>
        <p:txBody>
          <a:bodyPr>
            <a:spAutoFit/>
          </a:bodyPr>
          <a:lstStyle/>
          <a:p>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标准能源</a:t>
            </a:r>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指将不同品种、不同质的能源按照规定的标准，换算成同一热值标准计量单位的能源量。由于煤、油等各种能源所含热值不同，为了各种能源的求和、对比和分析，必须将其换算成标准能源。</a:t>
            </a:r>
          </a:p>
        </p:txBody>
      </p:sp>
      <p:sp>
        <p:nvSpPr>
          <p:cNvPr id="26638" name="矩形 15"/>
          <p:cNvSpPr>
            <a:spLocks noChangeArrowheads="1"/>
          </p:cNvSpPr>
          <p:nvPr/>
        </p:nvSpPr>
        <p:spPr bwMode="auto">
          <a:xfrm>
            <a:off x="4787900" y="1628775"/>
            <a:ext cx="3384550" cy="1739900"/>
          </a:xfrm>
          <a:prstGeom prst="rect">
            <a:avLst/>
          </a:prstGeom>
          <a:noFill/>
          <a:ln w="9525">
            <a:noFill/>
            <a:miter lim="800000"/>
            <a:headEnd/>
            <a:tailEnd/>
          </a:ln>
        </p:spPr>
        <p:txBody>
          <a:bodyPr>
            <a:spAutoFit/>
          </a:bodyPr>
          <a:lstStyle/>
          <a:p>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一次能源</a:t>
            </a:r>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是指从自然界直接取得，未经改变和转换可供直接利用的能源。</a:t>
            </a:r>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二次能源</a:t>
            </a:r>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是指一次能源经过加工或转换得到的能源，主要有电力、热力、焦炭、煤气，以及汽油、柴油等。</a:t>
            </a:r>
          </a:p>
        </p:txBody>
      </p:sp>
      <p:sp>
        <p:nvSpPr>
          <p:cNvPr id="26639" name="Rectangle 15"/>
          <p:cNvSpPr>
            <a:spLocks noChangeArrowheads="1"/>
          </p:cNvSpPr>
          <p:nvPr/>
        </p:nvSpPr>
        <p:spPr bwMode="auto">
          <a:xfrm>
            <a:off x="395288" y="6326188"/>
            <a:ext cx="4527550" cy="366712"/>
          </a:xfrm>
          <a:prstGeom prst="rect">
            <a:avLst/>
          </a:prstGeom>
          <a:noFill/>
          <a:ln w="9525">
            <a:noFill/>
            <a:miter lim="800000"/>
            <a:headEnd/>
            <a:tailEnd/>
          </a:ln>
        </p:spPr>
        <p:txBody>
          <a:bodyPr wrap="none">
            <a:spAutoFit/>
          </a:bodyPr>
          <a:lstStyle/>
          <a:p>
            <a:r>
              <a:rPr lang="zh-CN" altLang="en-US">
                <a:ea typeface="微软雅黑" pitchFamily="34" charset="-122"/>
              </a:rPr>
              <a:t>我国能源消费结构以煤为主，采用</a:t>
            </a:r>
            <a:r>
              <a:rPr lang="zh-CN" altLang="en-US">
                <a:solidFill>
                  <a:srgbClr val="FF0000"/>
                </a:solidFill>
                <a:ea typeface="微软雅黑" pitchFamily="34" charset="-122"/>
              </a:rPr>
              <a:t>标准煤</a:t>
            </a:r>
            <a:r>
              <a:rPr lang="zh-CN" altLang="en-US">
                <a:ea typeface="微软雅黑" pitchFamily="34" charset="-122"/>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7651"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7652"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7653"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7654" name="矩形 6"/>
          <p:cNvSpPr>
            <a:spLocks noChangeArrowheads="1"/>
          </p:cNvSpPr>
          <p:nvPr/>
        </p:nvSpPr>
        <p:spPr bwMode="auto">
          <a:xfrm>
            <a:off x="357188" y="285750"/>
            <a:ext cx="3028950" cy="519113"/>
          </a:xfrm>
          <a:prstGeom prst="rect">
            <a:avLst/>
          </a:prstGeom>
          <a:noFill/>
          <a:ln w="9525">
            <a:noFill/>
            <a:miter lim="800000"/>
            <a:headEnd/>
            <a:tailEnd/>
          </a:ln>
        </p:spPr>
        <p:txBody>
          <a:bodyPr wrap="none">
            <a:spAutoFit/>
          </a:bodyPr>
          <a:lstStyle/>
          <a:p>
            <a:r>
              <a:rPr lang="zh-CN" altLang="en-US" sz="2800">
                <a:latin typeface="微软雅黑" pitchFamily="34" charset="-122"/>
                <a:ea typeface="微软雅黑" pitchFamily="34" charset="-122"/>
              </a:rPr>
              <a:t>计算酒店综合能耗</a:t>
            </a:r>
          </a:p>
        </p:txBody>
      </p:sp>
      <p:sp>
        <p:nvSpPr>
          <p:cNvPr id="27655" name="Text Box 7"/>
          <p:cNvSpPr txBox="1">
            <a:spLocks noChangeArrowheads="1"/>
          </p:cNvSpPr>
          <p:nvPr/>
        </p:nvSpPr>
        <p:spPr bwMode="auto">
          <a:xfrm>
            <a:off x="179388" y="2133600"/>
            <a:ext cx="2736850" cy="1465263"/>
          </a:xfrm>
          <a:prstGeom prst="rect">
            <a:avLst/>
          </a:prstGeom>
          <a:noFill/>
          <a:ln w="9525">
            <a:noFill/>
            <a:miter lim="800000"/>
            <a:headEnd/>
            <a:tailEnd/>
          </a:ln>
        </p:spPr>
        <p:txBody>
          <a:bodyPr>
            <a:spAutoFit/>
          </a:bodyPr>
          <a:lstStyle/>
          <a:p>
            <a:r>
              <a:rPr lang="zh-CN" altLang="en-US">
                <a:ea typeface="微软雅黑" pitchFamily="34" charset="-122"/>
              </a:rPr>
              <a:t>综合能耗简单来说，把酒店消耗的不同种类的能源按折标系数统一换算为标准能源，进行加和，得到的总和。</a:t>
            </a:r>
          </a:p>
        </p:txBody>
      </p:sp>
      <p:sp>
        <p:nvSpPr>
          <p:cNvPr id="7" name="L 形 6"/>
          <p:cNvSpPr/>
          <p:nvPr/>
        </p:nvSpPr>
        <p:spPr>
          <a:xfrm>
            <a:off x="3000375" y="3643313"/>
            <a:ext cx="1714500" cy="1714500"/>
          </a:xfrm>
          <a:prstGeom prst="corner">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 name="L 形 7"/>
          <p:cNvSpPr/>
          <p:nvPr/>
        </p:nvSpPr>
        <p:spPr>
          <a:xfrm flipH="1">
            <a:off x="4716463" y="3644900"/>
            <a:ext cx="1714500" cy="1714500"/>
          </a:xfrm>
          <a:prstGeom prst="corner">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L 形 8"/>
          <p:cNvSpPr/>
          <p:nvPr/>
        </p:nvSpPr>
        <p:spPr>
          <a:xfrm flipH="1" flipV="1">
            <a:off x="4714875" y="1928813"/>
            <a:ext cx="1714500" cy="1714500"/>
          </a:xfrm>
          <a:prstGeom prst="corner">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L 形 9"/>
          <p:cNvSpPr/>
          <p:nvPr/>
        </p:nvSpPr>
        <p:spPr>
          <a:xfrm flipV="1">
            <a:off x="3000375" y="1928813"/>
            <a:ext cx="1714500" cy="1714500"/>
          </a:xfrm>
          <a:prstGeom prst="corner">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7660" name="矩形 12"/>
          <p:cNvSpPr>
            <a:spLocks noChangeArrowheads="1"/>
          </p:cNvSpPr>
          <p:nvPr/>
        </p:nvSpPr>
        <p:spPr bwMode="auto">
          <a:xfrm>
            <a:off x="5148263" y="2276475"/>
            <a:ext cx="8699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天然气</a:t>
            </a:r>
          </a:p>
        </p:txBody>
      </p:sp>
      <p:sp>
        <p:nvSpPr>
          <p:cNvPr id="27661" name="矩形 12"/>
          <p:cNvSpPr>
            <a:spLocks noChangeArrowheads="1"/>
          </p:cNvSpPr>
          <p:nvPr/>
        </p:nvSpPr>
        <p:spPr bwMode="auto">
          <a:xfrm>
            <a:off x="3276600" y="2349500"/>
            <a:ext cx="4127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电</a:t>
            </a:r>
          </a:p>
        </p:txBody>
      </p:sp>
      <p:sp>
        <p:nvSpPr>
          <p:cNvPr id="27662" name="矩形 12"/>
          <p:cNvSpPr>
            <a:spLocks noChangeArrowheads="1"/>
          </p:cNvSpPr>
          <p:nvPr/>
        </p:nvSpPr>
        <p:spPr bwMode="auto">
          <a:xfrm>
            <a:off x="3203575" y="4581525"/>
            <a:ext cx="13271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液化石油气</a:t>
            </a:r>
          </a:p>
        </p:txBody>
      </p:sp>
      <p:sp>
        <p:nvSpPr>
          <p:cNvPr id="27663" name="矩形 12"/>
          <p:cNvSpPr>
            <a:spLocks noChangeArrowheads="1"/>
          </p:cNvSpPr>
          <p:nvPr/>
        </p:nvSpPr>
        <p:spPr bwMode="auto">
          <a:xfrm>
            <a:off x="5148263" y="4581525"/>
            <a:ext cx="8699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柴油等</a:t>
            </a:r>
          </a:p>
        </p:txBody>
      </p:sp>
      <p:sp>
        <p:nvSpPr>
          <p:cNvPr id="27664" name="矩形 12"/>
          <p:cNvSpPr>
            <a:spLocks noChangeArrowheads="1"/>
          </p:cNvSpPr>
          <p:nvPr/>
        </p:nvSpPr>
        <p:spPr bwMode="auto">
          <a:xfrm>
            <a:off x="4211638" y="342900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综合能耗</a:t>
            </a:r>
          </a:p>
        </p:txBody>
      </p:sp>
      <p:sp>
        <p:nvSpPr>
          <p:cNvPr id="27665" name="Line 17"/>
          <p:cNvSpPr>
            <a:spLocks noChangeShapeType="1"/>
          </p:cNvSpPr>
          <p:nvPr/>
        </p:nvSpPr>
        <p:spPr bwMode="auto">
          <a:xfrm>
            <a:off x="3708400" y="2708275"/>
            <a:ext cx="503238" cy="504825"/>
          </a:xfrm>
          <a:prstGeom prst="line">
            <a:avLst/>
          </a:prstGeom>
          <a:noFill/>
          <a:ln w="76200">
            <a:solidFill>
              <a:schemeClr val="tx1"/>
            </a:solidFill>
            <a:round/>
            <a:headEnd/>
            <a:tailEnd type="arrow" w="med" len="med"/>
          </a:ln>
        </p:spPr>
        <p:txBody>
          <a:bodyPr/>
          <a:lstStyle/>
          <a:p>
            <a:endParaRPr lang="zh-CN" altLang="en-US"/>
          </a:p>
        </p:txBody>
      </p:sp>
      <p:sp>
        <p:nvSpPr>
          <p:cNvPr id="27666" name="Line 18"/>
          <p:cNvSpPr>
            <a:spLocks noChangeShapeType="1"/>
          </p:cNvSpPr>
          <p:nvPr/>
        </p:nvSpPr>
        <p:spPr bwMode="auto">
          <a:xfrm flipH="1">
            <a:off x="5148263" y="2708275"/>
            <a:ext cx="503237" cy="504825"/>
          </a:xfrm>
          <a:prstGeom prst="line">
            <a:avLst/>
          </a:prstGeom>
          <a:noFill/>
          <a:ln w="76200">
            <a:solidFill>
              <a:schemeClr val="tx1"/>
            </a:solidFill>
            <a:round/>
            <a:headEnd/>
            <a:tailEnd type="arrow" w="med" len="med"/>
          </a:ln>
        </p:spPr>
        <p:txBody>
          <a:bodyPr/>
          <a:lstStyle/>
          <a:p>
            <a:endParaRPr lang="zh-CN" altLang="en-US"/>
          </a:p>
        </p:txBody>
      </p:sp>
      <p:sp>
        <p:nvSpPr>
          <p:cNvPr id="27667" name="Line 19"/>
          <p:cNvSpPr>
            <a:spLocks noChangeShapeType="1"/>
          </p:cNvSpPr>
          <p:nvPr/>
        </p:nvSpPr>
        <p:spPr bwMode="auto">
          <a:xfrm flipV="1">
            <a:off x="3779838" y="4005263"/>
            <a:ext cx="576262" cy="503237"/>
          </a:xfrm>
          <a:prstGeom prst="line">
            <a:avLst/>
          </a:prstGeom>
          <a:noFill/>
          <a:ln w="76200">
            <a:solidFill>
              <a:schemeClr val="tx1"/>
            </a:solidFill>
            <a:round/>
            <a:headEnd/>
            <a:tailEnd type="arrow" w="med" len="med"/>
          </a:ln>
        </p:spPr>
        <p:txBody>
          <a:bodyPr/>
          <a:lstStyle/>
          <a:p>
            <a:endParaRPr lang="zh-CN" altLang="en-US"/>
          </a:p>
        </p:txBody>
      </p:sp>
      <p:sp>
        <p:nvSpPr>
          <p:cNvPr id="27668" name="Line 20"/>
          <p:cNvSpPr>
            <a:spLocks noChangeShapeType="1"/>
          </p:cNvSpPr>
          <p:nvPr/>
        </p:nvSpPr>
        <p:spPr bwMode="auto">
          <a:xfrm flipH="1" flipV="1">
            <a:off x="5076825" y="3933825"/>
            <a:ext cx="503238" cy="574675"/>
          </a:xfrm>
          <a:prstGeom prst="line">
            <a:avLst/>
          </a:prstGeom>
          <a:noFill/>
          <a:ln w="76200">
            <a:solidFill>
              <a:schemeClr val="tx1"/>
            </a:solidFill>
            <a:round/>
            <a:headEnd/>
            <a:tailEnd type="arrow" w="med" len="med"/>
          </a:ln>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7665"/>
                                        </p:tgtEl>
                                        <p:attrNameLst>
                                          <p:attrName>style.visibility</p:attrName>
                                        </p:attrNameLst>
                                      </p:cBhvr>
                                      <p:to>
                                        <p:strVal val="visible"/>
                                      </p:to>
                                    </p:set>
                                    <p:animEffect transition="in" filter="diamond(in)">
                                      <p:cBhvr>
                                        <p:cTn id="7" dur="1000"/>
                                        <p:tgtEl>
                                          <p:spTgt spid="27665"/>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27666"/>
                                        </p:tgtEl>
                                        <p:attrNameLst>
                                          <p:attrName>style.visibility</p:attrName>
                                        </p:attrNameLst>
                                      </p:cBhvr>
                                      <p:to>
                                        <p:strVal val="visible"/>
                                      </p:to>
                                    </p:set>
                                    <p:animEffect transition="in" filter="diamond(in)">
                                      <p:cBhvr>
                                        <p:cTn id="11" dur="1000"/>
                                        <p:tgtEl>
                                          <p:spTgt spid="27666"/>
                                        </p:tgtEl>
                                      </p:cBhvr>
                                    </p:animEffect>
                                  </p:childTnLst>
                                </p:cTn>
                              </p:par>
                            </p:childTnLst>
                          </p:cTn>
                        </p:par>
                        <p:par>
                          <p:cTn id="12" fill="hold">
                            <p:stCondLst>
                              <p:cond delay="2000"/>
                            </p:stCondLst>
                            <p:childTnLst>
                              <p:par>
                                <p:cTn id="13" presetID="8" presetClass="entr" presetSubtype="16" fill="hold" grpId="0" nodeType="afterEffect">
                                  <p:stCondLst>
                                    <p:cond delay="0"/>
                                  </p:stCondLst>
                                  <p:childTnLst>
                                    <p:set>
                                      <p:cBhvr>
                                        <p:cTn id="14" dur="1" fill="hold">
                                          <p:stCondLst>
                                            <p:cond delay="0"/>
                                          </p:stCondLst>
                                        </p:cTn>
                                        <p:tgtEl>
                                          <p:spTgt spid="27667"/>
                                        </p:tgtEl>
                                        <p:attrNameLst>
                                          <p:attrName>style.visibility</p:attrName>
                                        </p:attrNameLst>
                                      </p:cBhvr>
                                      <p:to>
                                        <p:strVal val="visible"/>
                                      </p:to>
                                    </p:set>
                                    <p:animEffect transition="in" filter="diamond(in)">
                                      <p:cBhvr>
                                        <p:cTn id="15" dur="1000"/>
                                        <p:tgtEl>
                                          <p:spTgt spid="27667"/>
                                        </p:tgtEl>
                                      </p:cBhvr>
                                    </p:animEffect>
                                  </p:childTnLst>
                                </p:cTn>
                              </p:par>
                            </p:childTnLst>
                          </p:cTn>
                        </p:par>
                        <p:par>
                          <p:cTn id="16" fill="hold">
                            <p:stCondLst>
                              <p:cond delay="3000"/>
                            </p:stCondLst>
                            <p:childTnLst>
                              <p:par>
                                <p:cTn id="17" presetID="8" presetClass="entr" presetSubtype="16" fill="hold" grpId="0" nodeType="afterEffect">
                                  <p:stCondLst>
                                    <p:cond delay="0"/>
                                  </p:stCondLst>
                                  <p:childTnLst>
                                    <p:set>
                                      <p:cBhvr>
                                        <p:cTn id="18" dur="1" fill="hold">
                                          <p:stCondLst>
                                            <p:cond delay="0"/>
                                          </p:stCondLst>
                                        </p:cTn>
                                        <p:tgtEl>
                                          <p:spTgt spid="27668"/>
                                        </p:tgtEl>
                                        <p:attrNameLst>
                                          <p:attrName>style.visibility</p:attrName>
                                        </p:attrNameLst>
                                      </p:cBhvr>
                                      <p:to>
                                        <p:strVal val="visible"/>
                                      </p:to>
                                    </p:set>
                                    <p:animEffect transition="in" filter="diamond(in)">
                                      <p:cBhvr>
                                        <p:cTn id="19" dur="1000"/>
                                        <p:tgtEl>
                                          <p:spTgt spid="27668"/>
                                        </p:tgtEl>
                                      </p:cBhvr>
                                    </p:animEffect>
                                  </p:childTnLst>
                                </p:cTn>
                              </p:par>
                            </p:childTnLst>
                          </p:cTn>
                        </p:par>
                        <p:par>
                          <p:cTn id="20" fill="hold">
                            <p:stCondLst>
                              <p:cond delay="4000"/>
                            </p:stCondLst>
                            <p:childTnLst>
                              <p:par>
                                <p:cTn id="21" presetID="5" presetClass="entr" presetSubtype="10" fill="hold" grpId="0" nodeType="afterEffect">
                                  <p:stCondLst>
                                    <p:cond delay="0"/>
                                  </p:stCondLst>
                                  <p:iterate type="lt">
                                    <p:tmPct val="0"/>
                                  </p:iterate>
                                  <p:childTnLst>
                                    <p:set>
                                      <p:cBhvr>
                                        <p:cTn id="22" dur="1" fill="hold">
                                          <p:stCondLst>
                                            <p:cond delay="0"/>
                                          </p:stCondLst>
                                        </p:cTn>
                                        <p:tgtEl>
                                          <p:spTgt spid="27664"/>
                                        </p:tgtEl>
                                        <p:attrNameLst>
                                          <p:attrName>style.visibility</p:attrName>
                                        </p:attrNameLst>
                                      </p:cBhvr>
                                      <p:to>
                                        <p:strVal val="visible"/>
                                      </p:to>
                                    </p:set>
                                    <p:animEffect transition="in" filter="checkerboard(across)">
                                      <p:cBhvr>
                                        <p:cTn id="23" dur="500"/>
                                        <p:tgtEl>
                                          <p:spTgt spid="27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4" grpId="0"/>
      <p:bldP spid="27665" grpId="0" animBg="1"/>
      <p:bldP spid="27666" grpId="0" animBg="1"/>
      <p:bldP spid="27667" grpId="0" animBg="1"/>
      <p:bldP spid="2766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8675"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8676"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8677"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8678" name="矩形 6"/>
          <p:cNvSpPr>
            <a:spLocks noChangeArrowheads="1"/>
          </p:cNvSpPr>
          <p:nvPr/>
        </p:nvSpPr>
        <p:spPr bwMode="auto">
          <a:xfrm>
            <a:off x="357188" y="285750"/>
            <a:ext cx="3028950" cy="519113"/>
          </a:xfrm>
          <a:prstGeom prst="rect">
            <a:avLst/>
          </a:prstGeom>
          <a:noFill/>
          <a:ln w="9525">
            <a:noFill/>
            <a:miter lim="800000"/>
            <a:headEnd/>
            <a:tailEnd/>
          </a:ln>
        </p:spPr>
        <p:txBody>
          <a:bodyPr wrap="none">
            <a:spAutoFit/>
          </a:bodyPr>
          <a:lstStyle/>
          <a:p>
            <a:r>
              <a:rPr lang="zh-CN" altLang="en-US" sz="2800">
                <a:latin typeface="微软雅黑" pitchFamily="34" charset="-122"/>
                <a:ea typeface="微软雅黑" pitchFamily="34" charset="-122"/>
              </a:rPr>
              <a:t>计算酒店综合能耗</a:t>
            </a:r>
          </a:p>
        </p:txBody>
      </p:sp>
      <p:sp>
        <p:nvSpPr>
          <p:cNvPr id="28679" name="矩形 6"/>
          <p:cNvSpPr>
            <a:spLocks noChangeArrowheads="1"/>
          </p:cNvSpPr>
          <p:nvPr/>
        </p:nvSpPr>
        <p:spPr bwMode="auto">
          <a:xfrm>
            <a:off x="323850" y="1268413"/>
            <a:ext cx="8640763" cy="3508375"/>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rPr>
              <a:t>一、折算系数怎么得到？</a:t>
            </a:r>
          </a:p>
          <a:p>
            <a:r>
              <a:rPr lang="zh-CN" altLang="en-US" sz="2800">
                <a:latin typeface="微软雅黑" pitchFamily="34" charset="-122"/>
                <a:ea typeface="微软雅黑" pitchFamily="34" charset="-122"/>
              </a:rPr>
              <a:t>答：参考标准</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附录</a:t>
            </a:r>
            <a:r>
              <a:rPr lang="en-US" altLang="zh-CN" sz="2800">
                <a:latin typeface="微软雅黑" pitchFamily="34" charset="-122"/>
                <a:ea typeface="微软雅黑" pitchFamily="34" charset="-122"/>
              </a:rPr>
              <a:t>A.</a:t>
            </a:r>
            <a:r>
              <a:rPr lang="zh-CN" altLang="en-US" sz="2800">
                <a:solidFill>
                  <a:srgbClr val="000000"/>
                </a:solidFill>
                <a:latin typeface="微软雅黑" pitchFamily="34" charset="-122"/>
                <a:ea typeface="微软雅黑" pitchFamily="34" charset="-122"/>
                <a:cs typeface="Times New Roman" pitchFamily="18" charset="0"/>
              </a:rPr>
              <a:t>各种能源折标准煤参考系数</a:t>
            </a:r>
            <a:r>
              <a:rPr lang="en-US" altLang="zh-CN" sz="2800">
                <a:solidFill>
                  <a:srgbClr val="000000"/>
                </a:solidFill>
                <a:latin typeface="微软雅黑" pitchFamily="34" charset="-122"/>
                <a:ea typeface="微软雅黑" pitchFamily="34" charset="-122"/>
                <a:cs typeface="Times New Roman" pitchFamily="18" charset="0"/>
              </a:rPr>
              <a:t>》</a:t>
            </a:r>
          </a:p>
          <a:p>
            <a:r>
              <a:rPr lang="zh-CN" altLang="en-US" sz="2800" b="1">
                <a:solidFill>
                  <a:srgbClr val="FF0000"/>
                </a:solidFill>
                <a:latin typeface="仿宋_GB2312" pitchFamily="49" charset="-122"/>
                <a:ea typeface="仿宋_GB2312" pitchFamily="49" charset="-122"/>
                <a:cs typeface="Times New Roman" pitchFamily="18" charset="0"/>
              </a:rPr>
              <a:t>如电的发热量</a:t>
            </a:r>
            <a:r>
              <a:rPr lang="en-US" altLang="zh-CN" sz="2800" b="1">
                <a:solidFill>
                  <a:srgbClr val="FF0000"/>
                </a:solidFill>
                <a:latin typeface="仿宋_GB2312" pitchFamily="49" charset="-122"/>
                <a:ea typeface="仿宋_GB2312" pitchFamily="49" charset="-122"/>
                <a:cs typeface="Times New Roman" pitchFamily="18" charset="0"/>
              </a:rPr>
              <a:t>3600kJ/</a:t>
            </a:r>
            <a:r>
              <a:rPr lang="zh-CN" altLang="en-US" sz="2800" b="1">
                <a:solidFill>
                  <a:srgbClr val="FF0000"/>
                </a:solidFill>
                <a:latin typeface="仿宋_GB2312" pitchFamily="49" charset="-122"/>
                <a:ea typeface="仿宋_GB2312" pitchFamily="49" charset="-122"/>
              </a:rPr>
              <a:t>（</a:t>
            </a:r>
            <a:r>
              <a:rPr lang="en-US" altLang="zh-CN" sz="2800" b="1">
                <a:solidFill>
                  <a:srgbClr val="FF0000"/>
                </a:solidFill>
                <a:latin typeface="仿宋_GB2312" pitchFamily="49" charset="-122"/>
                <a:ea typeface="仿宋_GB2312" pitchFamily="49" charset="-122"/>
              </a:rPr>
              <a:t>kW</a:t>
            </a:r>
            <a:r>
              <a:rPr lang="en-US" altLang="zh-CN" sz="2800" b="1">
                <a:solidFill>
                  <a:srgbClr val="FF0000"/>
                </a:solidFill>
                <a:latin typeface="宋体" charset="-122"/>
                <a:ea typeface="仿宋_GB2312" pitchFamily="49" charset="-122"/>
              </a:rPr>
              <a:t>·</a:t>
            </a:r>
            <a:r>
              <a:rPr lang="en-US" altLang="zh-CN" sz="2800" b="1">
                <a:solidFill>
                  <a:srgbClr val="FF0000"/>
                </a:solidFill>
                <a:latin typeface="仿宋_GB2312" pitchFamily="49" charset="-122"/>
                <a:ea typeface="仿宋_GB2312" pitchFamily="49" charset="-122"/>
              </a:rPr>
              <a:t>h</a:t>
            </a:r>
            <a:r>
              <a:rPr lang="zh-CN" altLang="en-US" sz="2800" b="1">
                <a:solidFill>
                  <a:srgbClr val="FF0000"/>
                </a:solidFill>
                <a:latin typeface="仿宋_GB2312" pitchFamily="49" charset="-122"/>
                <a:ea typeface="仿宋_GB2312" pitchFamily="49" charset="-122"/>
              </a:rPr>
              <a:t>）</a:t>
            </a:r>
            <a:r>
              <a:rPr lang="en-US" altLang="zh-CN" sz="2800" b="1">
                <a:solidFill>
                  <a:srgbClr val="FF0000"/>
                </a:solidFill>
                <a:latin typeface="仿宋_GB2312" pitchFamily="49" charset="-122"/>
                <a:ea typeface="仿宋_GB2312" pitchFamily="49" charset="-122"/>
              </a:rPr>
              <a:t>[860kcal/</a:t>
            </a:r>
            <a:r>
              <a:rPr lang="zh-CN" altLang="en-US" sz="2800" b="1">
                <a:solidFill>
                  <a:srgbClr val="FF0000"/>
                </a:solidFill>
                <a:latin typeface="仿宋_GB2312" pitchFamily="49" charset="-122"/>
                <a:ea typeface="仿宋_GB2312" pitchFamily="49" charset="-122"/>
              </a:rPr>
              <a:t>（</a:t>
            </a:r>
            <a:r>
              <a:rPr lang="en-US" altLang="zh-CN" sz="2800" b="1">
                <a:solidFill>
                  <a:srgbClr val="FF0000"/>
                </a:solidFill>
                <a:latin typeface="仿宋_GB2312" pitchFamily="49" charset="-122"/>
                <a:ea typeface="仿宋_GB2312" pitchFamily="49" charset="-122"/>
              </a:rPr>
              <a:t>kW</a:t>
            </a:r>
            <a:r>
              <a:rPr lang="en-US" altLang="zh-CN" sz="2800" b="1">
                <a:solidFill>
                  <a:srgbClr val="FF0000"/>
                </a:solidFill>
                <a:latin typeface="宋体" charset="-122"/>
                <a:ea typeface="仿宋_GB2312" pitchFamily="49" charset="-122"/>
              </a:rPr>
              <a:t>·</a:t>
            </a:r>
            <a:r>
              <a:rPr lang="en-US" altLang="zh-CN" sz="2800" b="1">
                <a:solidFill>
                  <a:srgbClr val="FF0000"/>
                </a:solidFill>
                <a:latin typeface="仿宋_GB2312" pitchFamily="49" charset="-122"/>
                <a:ea typeface="仿宋_GB2312" pitchFamily="49" charset="-122"/>
              </a:rPr>
              <a:t>h</a:t>
            </a:r>
            <a:r>
              <a:rPr lang="zh-CN" altLang="en-US" sz="2800" b="1">
                <a:solidFill>
                  <a:srgbClr val="FF0000"/>
                </a:solidFill>
                <a:latin typeface="仿宋_GB2312" pitchFamily="49" charset="-122"/>
                <a:ea typeface="仿宋_GB2312" pitchFamily="49" charset="-122"/>
              </a:rPr>
              <a:t>）</a:t>
            </a:r>
            <a:r>
              <a:rPr lang="en-US" altLang="zh-CN" sz="2800" b="1">
                <a:solidFill>
                  <a:srgbClr val="FF0000"/>
                </a:solidFill>
                <a:latin typeface="仿宋_GB2312" pitchFamily="49" charset="-122"/>
                <a:ea typeface="仿宋_GB2312" pitchFamily="49" charset="-122"/>
              </a:rPr>
              <a:t>] ,</a:t>
            </a:r>
            <a:r>
              <a:rPr lang="zh-CN" altLang="en-US" sz="2800" b="1">
                <a:solidFill>
                  <a:srgbClr val="FF0000"/>
                </a:solidFill>
                <a:latin typeface="仿宋_GB2312" pitchFamily="49" charset="-122"/>
                <a:ea typeface="仿宋_GB2312" pitchFamily="49" charset="-122"/>
              </a:rPr>
              <a:t> 折标系数为</a:t>
            </a:r>
            <a:r>
              <a:rPr lang="en-US" altLang="zh-CN" sz="2800" b="1">
                <a:solidFill>
                  <a:srgbClr val="FF0000"/>
                </a:solidFill>
                <a:latin typeface="仿宋_GB2312" pitchFamily="49" charset="-122"/>
                <a:ea typeface="仿宋_GB2312" pitchFamily="49" charset="-122"/>
              </a:rPr>
              <a:t>0.1229kgce/</a:t>
            </a:r>
            <a:r>
              <a:rPr lang="zh-CN" altLang="en-US" sz="2800" b="1">
                <a:solidFill>
                  <a:srgbClr val="FF0000"/>
                </a:solidFill>
                <a:latin typeface="仿宋_GB2312" pitchFamily="49" charset="-122"/>
                <a:ea typeface="仿宋_GB2312" pitchFamily="49" charset="-122"/>
              </a:rPr>
              <a:t>（</a:t>
            </a:r>
            <a:r>
              <a:rPr lang="en-US" altLang="zh-CN" sz="2800" b="1">
                <a:solidFill>
                  <a:srgbClr val="FF0000"/>
                </a:solidFill>
                <a:latin typeface="仿宋_GB2312" pitchFamily="49" charset="-122"/>
                <a:ea typeface="仿宋_GB2312" pitchFamily="49" charset="-122"/>
              </a:rPr>
              <a:t>kW</a:t>
            </a:r>
            <a:r>
              <a:rPr lang="en-US" altLang="zh-CN" sz="2800" b="1">
                <a:solidFill>
                  <a:srgbClr val="FF0000"/>
                </a:solidFill>
                <a:latin typeface="宋体" charset="-122"/>
                <a:ea typeface="仿宋_GB2312" pitchFamily="49" charset="-122"/>
              </a:rPr>
              <a:t>·</a:t>
            </a:r>
            <a:r>
              <a:rPr lang="en-US" altLang="zh-CN" sz="2800" b="1">
                <a:solidFill>
                  <a:srgbClr val="FF0000"/>
                </a:solidFill>
                <a:latin typeface="仿宋_GB2312" pitchFamily="49" charset="-122"/>
                <a:ea typeface="仿宋_GB2312" pitchFamily="49" charset="-122"/>
              </a:rPr>
              <a:t>h</a:t>
            </a:r>
            <a:r>
              <a:rPr lang="zh-CN" altLang="en-US" sz="2800" b="1">
                <a:solidFill>
                  <a:srgbClr val="FF0000"/>
                </a:solidFill>
                <a:latin typeface="仿宋_GB2312" pitchFamily="49" charset="-122"/>
                <a:ea typeface="仿宋_GB2312" pitchFamily="49" charset="-122"/>
              </a:rPr>
              <a:t>）。即，</a:t>
            </a:r>
            <a:r>
              <a:rPr lang="en-US" altLang="zh-CN" sz="2800" b="1">
                <a:solidFill>
                  <a:srgbClr val="FF0000"/>
                </a:solidFill>
                <a:latin typeface="仿宋_GB2312" pitchFamily="49" charset="-122"/>
                <a:ea typeface="仿宋_GB2312" pitchFamily="49" charset="-122"/>
              </a:rPr>
              <a:t>1 kW</a:t>
            </a:r>
            <a:r>
              <a:rPr lang="en-US" altLang="zh-CN" sz="2800" b="1">
                <a:solidFill>
                  <a:srgbClr val="FF0000"/>
                </a:solidFill>
                <a:latin typeface="宋体" charset="-122"/>
                <a:ea typeface="仿宋_GB2312" pitchFamily="49" charset="-122"/>
              </a:rPr>
              <a:t>·</a:t>
            </a:r>
            <a:r>
              <a:rPr lang="en-US" altLang="zh-CN" sz="2800" b="1">
                <a:solidFill>
                  <a:srgbClr val="FF0000"/>
                </a:solidFill>
                <a:latin typeface="仿宋_GB2312" pitchFamily="49" charset="-122"/>
                <a:ea typeface="仿宋_GB2312" pitchFamily="49" charset="-122"/>
              </a:rPr>
              <a:t>h</a:t>
            </a:r>
            <a:r>
              <a:rPr lang="zh-CN" altLang="en-US" sz="2800" b="1">
                <a:solidFill>
                  <a:srgbClr val="FF0000"/>
                </a:solidFill>
                <a:latin typeface="仿宋_GB2312" pitchFamily="49" charset="-122"/>
                <a:ea typeface="仿宋_GB2312" pitchFamily="49" charset="-122"/>
              </a:rPr>
              <a:t>折算后相当于</a:t>
            </a:r>
            <a:r>
              <a:rPr lang="en-US" altLang="zh-CN" sz="2800" b="1">
                <a:solidFill>
                  <a:srgbClr val="FF0000"/>
                </a:solidFill>
                <a:latin typeface="仿宋_GB2312" pitchFamily="49" charset="-122"/>
                <a:ea typeface="仿宋_GB2312" pitchFamily="49" charset="-122"/>
              </a:rPr>
              <a:t>0.1229kgce</a:t>
            </a:r>
            <a:r>
              <a:rPr lang="zh-CN" altLang="en-US" sz="2800" b="1">
                <a:solidFill>
                  <a:srgbClr val="FF0000"/>
                </a:solidFill>
                <a:latin typeface="仿宋_GB2312" pitchFamily="49" charset="-122"/>
                <a:ea typeface="仿宋_GB2312" pitchFamily="49" charset="-122"/>
              </a:rPr>
              <a:t>，</a:t>
            </a:r>
            <a:r>
              <a:rPr lang="en-US" altLang="zh-CN" sz="2800" b="1">
                <a:solidFill>
                  <a:srgbClr val="FF0000"/>
                </a:solidFill>
                <a:latin typeface="仿宋_GB2312" pitchFamily="49" charset="-122"/>
                <a:ea typeface="仿宋_GB2312" pitchFamily="49" charset="-122"/>
              </a:rPr>
              <a:t>1</a:t>
            </a:r>
            <a:r>
              <a:rPr lang="zh-CN" altLang="en-US" sz="2800" b="1">
                <a:solidFill>
                  <a:srgbClr val="FF0000"/>
                </a:solidFill>
                <a:latin typeface="仿宋_GB2312" pitchFamily="49" charset="-122"/>
                <a:ea typeface="仿宋_GB2312" pitchFamily="49" charset="-122"/>
              </a:rPr>
              <a:t>万</a:t>
            </a:r>
            <a:r>
              <a:rPr lang="en-US" altLang="zh-CN" sz="2800" b="1">
                <a:solidFill>
                  <a:srgbClr val="FF0000"/>
                </a:solidFill>
                <a:latin typeface="仿宋_GB2312" pitchFamily="49" charset="-122"/>
                <a:ea typeface="仿宋_GB2312" pitchFamily="49" charset="-122"/>
              </a:rPr>
              <a:t>kW</a:t>
            </a:r>
            <a:r>
              <a:rPr lang="en-US" altLang="zh-CN" sz="2800" b="1">
                <a:solidFill>
                  <a:srgbClr val="FF0000"/>
                </a:solidFill>
                <a:latin typeface="宋体" charset="-122"/>
                <a:ea typeface="仿宋_GB2312" pitchFamily="49" charset="-122"/>
              </a:rPr>
              <a:t>·</a:t>
            </a:r>
            <a:r>
              <a:rPr lang="en-US" altLang="zh-CN" sz="2800" b="1">
                <a:solidFill>
                  <a:srgbClr val="FF0000"/>
                </a:solidFill>
                <a:latin typeface="仿宋_GB2312" pitchFamily="49" charset="-122"/>
                <a:ea typeface="仿宋_GB2312" pitchFamily="49" charset="-122"/>
              </a:rPr>
              <a:t>h</a:t>
            </a:r>
            <a:r>
              <a:rPr lang="zh-CN" altLang="en-US" sz="2800" b="1">
                <a:solidFill>
                  <a:srgbClr val="FF0000"/>
                </a:solidFill>
                <a:latin typeface="仿宋_GB2312" pitchFamily="49" charset="-122"/>
                <a:ea typeface="仿宋_GB2312" pitchFamily="49" charset="-122"/>
              </a:rPr>
              <a:t>相当于</a:t>
            </a:r>
            <a:r>
              <a:rPr lang="en-US" altLang="zh-CN" sz="2800" b="1">
                <a:solidFill>
                  <a:srgbClr val="FF0000"/>
                </a:solidFill>
                <a:latin typeface="仿宋_GB2312" pitchFamily="49" charset="-122"/>
                <a:ea typeface="仿宋_GB2312" pitchFamily="49" charset="-122"/>
              </a:rPr>
              <a:t>1.229tce</a:t>
            </a:r>
            <a:r>
              <a:rPr lang="zh-CN" altLang="en-US" sz="2800" b="1">
                <a:solidFill>
                  <a:srgbClr val="FF0000"/>
                </a:solidFill>
                <a:latin typeface="仿宋_GB2312" pitchFamily="49" charset="-122"/>
                <a:ea typeface="仿宋_GB2312" pitchFamily="49" charset="-122"/>
              </a:rPr>
              <a:t>。</a:t>
            </a:r>
          </a:p>
          <a:p>
            <a:r>
              <a:rPr lang="zh-CN" altLang="en-US" sz="2800">
                <a:latin typeface="微软雅黑" pitchFamily="34" charset="-122"/>
                <a:ea typeface="微软雅黑" pitchFamily="34" charset="-122"/>
              </a:rPr>
              <a:t>二、综合能耗该怎么计算？</a:t>
            </a:r>
          </a:p>
          <a:p>
            <a:endParaRPr lang="zh-CN" altLang="en-US" sz="2800">
              <a:latin typeface="微软雅黑" pitchFamily="34" charset="-122"/>
              <a:ea typeface="微软雅黑" pitchFamily="34" charset="-122"/>
            </a:endParaRPr>
          </a:p>
        </p:txBody>
      </p:sp>
      <p:graphicFrame>
        <p:nvGraphicFramePr>
          <p:cNvPr id="28724" name="Group 52"/>
          <p:cNvGraphicFramePr>
            <a:graphicFrameLocks noGrp="1"/>
          </p:cNvGraphicFramePr>
          <p:nvPr/>
        </p:nvGraphicFramePr>
        <p:xfrm>
          <a:off x="323850" y="4508500"/>
          <a:ext cx="8064500" cy="2160588"/>
        </p:xfrm>
        <a:graphic>
          <a:graphicData uri="http://schemas.openxmlformats.org/drawingml/2006/table">
            <a:tbl>
              <a:tblPr/>
              <a:tblGrid>
                <a:gridCol w="1320800"/>
                <a:gridCol w="1465263"/>
                <a:gridCol w="1317625"/>
                <a:gridCol w="1320800"/>
                <a:gridCol w="1319212"/>
                <a:gridCol w="1320800"/>
              </a:tblGrid>
              <a:tr h="3889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FFFF"/>
                          </a:solidFill>
                          <a:effectLst/>
                          <a:latin typeface="微软雅黑" pitchFamily="34" charset="-122"/>
                          <a:ea typeface="宋体" charset="-122"/>
                        </a:rPr>
                        <a:t>种类</a:t>
                      </a:r>
                      <a:endParaRPr kumimoji="0" lang="zh-CN" altLang="en-US" sz="1200" b="0" i="0" u="none" strike="noStrike" cap="none" normalizeH="0" baseline="0" smtClean="0">
                        <a:ln>
                          <a:noFill/>
                        </a:ln>
                        <a:solidFill>
                          <a:schemeClr val="tx1"/>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FFFF"/>
                          </a:solidFill>
                          <a:effectLst/>
                          <a:latin typeface="微软雅黑" pitchFamily="34" charset="-122"/>
                          <a:ea typeface="宋体" charset="-122"/>
                        </a:rPr>
                        <a:t>折标系数</a:t>
                      </a:r>
                      <a:endParaRPr kumimoji="0" lang="zh-CN" altLang="en-US" sz="1200" b="0" i="0" u="none" strike="noStrike" cap="none" normalizeH="0" baseline="0" smtClean="0">
                        <a:ln>
                          <a:noFill/>
                        </a:ln>
                        <a:solidFill>
                          <a:schemeClr val="tx1"/>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2012</a:t>
                      </a:r>
                      <a:r>
                        <a:rPr kumimoji="0" lang="zh-CN" altLang="en-US"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年度</a:t>
                      </a:r>
                      <a:endParaRPr kumimoji="0" lang="zh-CN" altLang="en-US" sz="1200" b="0" i="0" u="none" strike="noStrike" cap="none" normalizeH="0" baseline="0" smtClean="0">
                        <a:ln>
                          <a:noFill/>
                        </a:ln>
                        <a:solidFill>
                          <a:srgbClr val="FFFF66"/>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FF66"/>
                          </a:solidFill>
                          <a:effectLst/>
                          <a:latin typeface="微软雅黑" pitchFamily="34" charset="-122"/>
                          <a:ea typeface="宋体" charset="-122"/>
                        </a:rPr>
                        <a:t>折标准煤</a:t>
                      </a: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tce</a:t>
                      </a:r>
                      <a:endParaRPr kumimoji="0" lang="en-US" altLang="zh-CN" sz="1200" b="0" i="0" u="none" strike="noStrike" cap="none" normalizeH="0" baseline="0" smtClean="0">
                        <a:ln>
                          <a:noFill/>
                        </a:ln>
                        <a:solidFill>
                          <a:srgbClr val="FFFF66"/>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2013</a:t>
                      </a:r>
                      <a:r>
                        <a:rPr kumimoji="0" lang="zh-CN" altLang="en-US"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年度</a:t>
                      </a:r>
                      <a:endParaRPr kumimoji="0" lang="zh-CN" altLang="en-US"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33CC"/>
                          </a:solidFill>
                          <a:effectLst/>
                          <a:latin typeface="微软雅黑" pitchFamily="34" charset="-122"/>
                          <a:ea typeface="宋体" charset="-122"/>
                        </a:rPr>
                        <a:t>折标准煤</a:t>
                      </a: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tce</a:t>
                      </a:r>
                      <a:endParaRPr kumimoji="0" lang="en-US" altLang="zh-CN" sz="1200" b="0" i="0" u="none" strike="noStrike" cap="none" normalizeH="0" baseline="0" smtClean="0">
                        <a:ln>
                          <a:noFill/>
                        </a:ln>
                        <a:solidFill>
                          <a:srgbClr val="FF33CC"/>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r>
              <a:tr h="4699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FFFF"/>
                          </a:solidFill>
                          <a:effectLst/>
                          <a:latin typeface="微软雅黑" pitchFamily="34" charset="-122"/>
                          <a:ea typeface="宋体" charset="-122"/>
                        </a:rPr>
                        <a:t>天然气</a:t>
                      </a:r>
                      <a:endParaRPr kumimoji="0" lang="zh-CN" altLang="en-US" sz="1200" b="0" i="0" u="none" strike="noStrike" cap="none" normalizeH="0" baseline="0" smtClean="0">
                        <a:ln>
                          <a:noFill/>
                        </a:ln>
                        <a:solidFill>
                          <a:schemeClr val="tx1"/>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FF"/>
                          </a:solidFill>
                          <a:effectLst/>
                          <a:latin typeface="微软雅黑" pitchFamily="34" charset="-122"/>
                          <a:ea typeface="宋体" charset="-122"/>
                          <a:cs typeface="Times New Roman" pitchFamily="18" charset="0"/>
                        </a:rPr>
                        <a:t>12.143 tce/</a:t>
                      </a:r>
                      <a:r>
                        <a:rPr kumimoji="0" lang="zh-CN" altLang="en-US" sz="1200" b="1" i="0" u="none" strike="noStrike" cap="none" normalizeH="0" baseline="0" smtClean="0">
                          <a:ln>
                            <a:noFill/>
                          </a:ln>
                          <a:solidFill>
                            <a:srgbClr val="FFFFFF"/>
                          </a:solidFill>
                          <a:effectLst/>
                          <a:latin typeface="微软雅黑" pitchFamily="34" charset="-122"/>
                          <a:ea typeface="宋体" charset="-122"/>
                          <a:cs typeface="Times New Roman" pitchFamily="18" charset="0"/>
                        </a:rPr>
                        <a:t>万</a:t>
                      </a:r>
                      <a:r>
                        <a:rPr kumimoji="0" lang="en-US" altLang="zh-CN" sz="1200" b="1" i="0" u="none" strike="noStrike" cap="none" normalizeH="0" baseline="0" smtClean="0">
                          <a:ln>
                            <a:noFill/>
                          </a:ln>
                          <a:solidFill>
                            <a:srgbClr val="FFFFFF"/>
                          </a:solidFill>
                          <a:effectLst/>
                          <a:latin typeface="微软雅黑" pitchFamily="34" charset="-122"/>
                          <a:ea typeface="宋体" charset="-122"/>
                          <a:cs typeface="Times New Roman" pitchFamily="18" charset="0"/>
                        </a:rPr>
                        <a:t>m</a:t>
                      </a:r>
                      <a:r>
                        <a:rPr kumimoji="0" lang="en-US" altLang="zh-CN" sz="1200" b="1" i="0" u="none" strike="noStrike" cap="none" normalizeH="0" baseline="30000" smtClean="0">
                          <a:ln>
                            <a:noFill/>
                          </a:ln>
                          <a:solidFill>
                            <a:srgbClr val="FFFFFF"/>
                          </a:solidFill>
                          <a:effectLst/>
                          <a:latin typeface="微软雅黑" pitchFamily="34" charset="-122"/>
                          <a:ea typeface="宋体" charset="-122"/>
                          <a:cs typeface="Times New Roman" pitchFamily="18"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15.43</a:t>
                      </a:r>
                      <a:r>
                        <a:rPr kumimoji="0" lang="zh-CN" altLang="en-US"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万</a:t>
                      </a: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m</a:t>
                      </a:r>
                      <a:r>
                        <a:rPr kumimoji="0" lang="en-US" altLang="zh-CN" sz="1200" b="1" i="0" u="none" strike="noStrike" cap="none" normalizeH="0" baseline="30000" smtClean="0">
                          <a:ln>
                            <a:noFill/>
                          </a:ln>
                          <a:solidFill>
                            <a:srgbClr val="FFFF66"/>
                          </a:solidFill>
                          <a:effectLst/>
                          <a:latin typeface="微软雅黑" pitchFamily="34" charset="-122"/>
                          <a:ea typeface="宋体" charset="-122"/>
                          <a:cs typeface="Times New Roman" pitchFamily="18"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187.37 </a:t>
                      </a:r>
                      <a:endParaRPr kumimoji="0" lang="en-US" altLang="zh-CN" sz="1200" b="0" i="0" u="none" strike="noStrike" cap="none" normalizeH="0" baseline="0" smtClean="0">
                        <a:ln>
                          <a:noFill/>
                        </a:ln>
                        <a:solidFill>
                          <a:srgbClr val="FFFF66"/>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13.73 t</a:t>
                      </a:r>
                      <a:endParaRPr kumimoji="0" lang="en-US" altLang="zh-CN"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166.72 </a:t>
                      </a:r>
                      <a:endParaRPr kumimoji="0" lang="en-US" altLang="zh-CN"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r>
              <a:tr h="4159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FFFF"/>
                          </a:solidFill>
                          <a:effectLst/>
                          <a:latin typeface="微软雅黑" pitchFamily="34" charset="-122"/>
                          <a:ea typeface="宋体" charset="-122"/>
                        </a:rPr>
                        <a:t>柴油</a:t>
                      </a:r>
                      <a:endParaRPr kumimoji="0" lang="zh-CN" altLang="en-US" sz="1200" b="0" i="0" u="none" strike="noStrike" cap="none" normalizeH="0" baseline="0" smtClean="0">
                        <a:ln>
                          <a:noFill/>
                        </a:ln>
                        <a:solidFill>
                          <a:schemeClr val="tx1"/>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FF"/>
                          </a:solidFill>
                          <a:effectLst/>
                          <a:latin typeface="微软雅黑" pitchFamily="34" charset="-122"/>
                          <a:ea typeface="宋体" charset="-122"/>
                          <a:cs typeface="Times New Roman" pitchFamily="18" charset="0"/>
                        </a:rPr>
                        <a:t>1.4571 tce/t</a:t>
                      </a:r>
                      <a:endParaRPr kumimoji="0" lang="en-US" altLang="zh-CN" sz="1200" b="0" i="0" u="none" strike="noStrike" cap="none" normalizeH="0" baseline="0" smtClean="0">
                        <a:ln>
                          <a:noFill/>
                        </a:ln>
                        <a:solidFill>
                          <a:schemeClr val="tx1"/>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1.20t</a:t>
                      </a:r>
                      <a:endParaRPr kumimoji="0" lang="en-US" altLang="zh-CN" sz="1200" b="0" i="0" u="none" strike="noStrike" cap="none" normalizeH="0" baseline="0" smtClean="0">
                        <a:ln>
                          <a:noFill/>
                        </a:ln>
                        <a:solidFill>
                          <a:srgbClr val="FFFF66"/>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1.75 </a:t>
                      </a:r>
                      <a:endParaRPr kumimoji="0" lang="en-US" altLang="zh-CN" sz="1200" b="0" i="0" u="none" strike="noStrike" cap="none" normalizeH="0" baseline="0" smtClean="0">
                        <a:ln>
                          <a:noFill/>
                        </a:ln>
                        <a:solidFill>
                          <a:srgbClr val="FFFF66"/>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0.90 t</a:t>
                      </a:r>
                      <a:endParaRPr kumimoji="0" lang="en-US" altLang="zh-CN"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1.31 </a:t>
                      </a:r>
                      <a:endParaRPr kumimoji="0" lang="en-US" altLang="zh-CN"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r>
              <a:tr h="4699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FFFF"/>
                          </a:solidFill>
                          <a:effectLst/>
                          <a:latin typeface="微软雅黑" pitchFamily="34" charset="-122"/>
                          <a:ea typeface="宋体" charset="-122"/>
                        </a:rPr>
                        <a:t>电力</a:t>
                      </a:r>
                      <a:endParaRPr kumimoji="0" lang="zh-CN" altLang="en-US" sz="1200" b="0" i="0" u="none" strike="noStrike" cap="none" normalizeH="0" baseline="0" smtClean="0">
                        <a:ln>
                          <a:noFill/>
                        </a:ln>
                        <a:solidFill>
                          <a:schemeClr val="tx1"/>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FF"/>
                          </a:solidFill>
                          <a:effectLst/>
                          <a:latin typeface="微软雅黑" pitchFamily="34" charset="-122"/>
                          <a:ea typeface="宋体" charset="-122"/>
                          <a:cs typeface="Times New Roman" pitchFamily="18" charset="0"/>
                        </a:rPr>
                        <a:t>1.229 tce/</a:t>
                      </a:r>
                      <a:r>
                        <a:rPr kumimoji="0" lang="zh-CN" altLang="en-US" sz="1200" b="1" i="0" u="none" strike="noStrike" cap="none" normalizeH="0" baseline="0" smtClean="0">
                          <a:ln>
                            <a:noFill/>
                          </a:ln>
                          <a:solidFill>
                            <a:srgbClr val="FFFFFF"/>
                          </a:solidFill>
                          <a:effectLst/>
                          <a:latin typeface="微软雅黑" pitchFamily="34" charset="-122"/>
                          <a:ea typeface="宋体" charset="-122"/>
                          <a:cs typeface="Times New Roman" pitchFamily="18" charset="0"/>
                        </a:rPr>
                        <a:t>万</a:t>
                      </a:r>
                      <a:r>
                        <a:rPr kumimoji="0" lang="en-US" altLang="zh-CN" sz="1200" b="1" i="0" u="none" strike="noStrike" cap="none" normalizeH="0" baseline="0" smtClean="0">
                          <a:ln>
                            <a:noFill/>
                          </a:ln>
                          <a:solidFill>
                            <a:srgbClr val="FFFFFF"/>
                          </a:solidFill>
                          <a:effectLst/>
                          <a:latin typeface="微软雅黑" pitchFamily="34" charset="-122"/>
                          <a:ea typeface="宋体" charset="-122"/>
                          <a:cs typeface="Times New Roman" pitchFamily="18" charset="0"/>
                        </a:rPr>
                        <a:t>kWh</a:t>
                      </a:r>
                      <a:endParaRPr kumimoji="0" lang="en-US" altLang="zh-CN" sz="1200" b="0" i="0" u="none" strike="noStrike" cap="none" normalizeH="0" baseline="0" smtClean="0">
                        <a:ln>
                          <a:noFill/>
                        </a:ln>
                        <a:solidFill>
                          <a:schemeClr val="tx1"/>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723.50</a:t>
                      </a:r>
                      <a:r>
                        <a:rPr kumimoji="0" lang="zh-CN" altLang="en-US"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万</a:t>
                      </a: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kWh</a:t>
                      </a:r>
                      <a:endParaRPr kumimoji="0" lang="en-US" altLang="zh-CN" sz="1200" b="0" i="0" u="none" strike="noStrike" cap="none" normalizeH="0" baseline="0" smtClean="0">
                        <a:ln>
                          <a:noFill/>
                        </a:ln>
                        <a:solidFill>
                          <a:srgbClr val="FFFF66"/>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889.18 </a:t>
                      </a:r>
                      <a:endParaRPr kumimoji="0" lang="en-US" altLang="zh-CN" sz="1200" b="0" i="0" u="none" strike="noStrike" cap="none" normalizeH="0" baseline="0" smtClean="0">
                        <a:ln>
                          <a:noFill/>
                        </a:ln>
                        <a:solidFill>
                          <a:srgbClr val="FFFF66"/>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874.8</a:t>
                      </a:r>
                      <a:r>
                        <a:rPr kumimoji="0" lang="zh-CN" altLang="en-US"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万</a:t>
                      </a: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kWh</a:t>
                      </a:r>
                      <a:endParaRPr kumimoji="0" lang="en-US" altLang="zh-CN"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1075.13 </a:t>
                      </a:r>
                      <a:endParaRPr kumimoji="0" lang="en-US" altLang="zh-CN"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r>
              <a:tr h="4159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FFFFFF"/>
                          </a:solidFill>
                          <a:effectLst/>
                          <a:latin typeface="微软雅黑" pitchFamily="34" charset="-122"/>
                          <a:ea typeface="宋体" charset="-122"/>
                        </a:rPr>
                        <a:t>综合能耗</a:t>
                      </a:r>
                      <a:endParaRPr kumimoji="0" lang="zh-CN" altLang="en-US" sz="1200" b="0" i="0" u="none" strike="noStrike" cap="none" normalizeH="0" baseline="0" smtClean="0">
                        <a:ln>
                          <a:noFill/>
                        </a:ln>
                        <a:solidFill>
                          <a:schemeClr val="tx1"/>
                        </a:solidFill>
                        <a:effectLst/>
                        <a:latin typeface="微软雅黑" pitchFamily="34" charset="-122"/>
                        <a:ea typeface="宋体"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FFFFFF"/>
                          </a:solidFill>
                          <a:effectLst/>
                          <a:latin typeface="微软雅黑" pitchFamily="34" charset="-122"/>
                          <a:ea typeface="宋体" charset="-122"/>
                          <a:cs typeface="Times New Roman" pitchFamily="18" charset="0"/>
                        </a:rPr>
                        <a:t>　</a:t>
                      </a:r>
                      <a:endParaRPr kumimoji="0" lang="zh-CN" altLang="en-US" sz="1200" b="0" i="0" u="none" strike="noStrike" cap="none" normalizeH="0" baseline="0" smtClean="0">
                        <a:ln>
                          <a:noFill/>
                        </a:ln>
                        <a:solidFill>
                          <a:schemeClr val="tx1"/>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FFFF66"/>
                          </a:solidFill>
                          <a:effectLst/>
                          <a:latin typeface="微软雅黑" pitchFamily="34" charset="-122"/>
                          <a:ea typeface="宋体" charset="-122"/>
                          <a:cs typeface="Times New Roman" pitchFamily="18"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FF66"/>
                          </a:solidFill>
                          <a:effectLst/>
                          <a:latin typeface="微软雅黑" pitchFamily="34" charset="-122"/>
                          <a:ea typeface="宋体" charset="-122"/>
                          <a:cs typeface="Times New Roman" pitchFamily="18" charset="0"/>
                        </a:rPr>
                        <a:t>1078.30 </a:t>
                      </a:r>
                      <a:endParaRPr kumimoji="0" lang="en-US" altLang="zh-CN" sz="1200" b="0" i="0" u="none" strike="noStrike" cap="none" normalizeH="0" baseline="0" smtClean="0">
                        <a:ln>
                          <a:noFill/>
                        </a:ln>
                        <a:solidFill>
                          <a:srgbClr val="FFFF66"/>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FF33CC"/>
                          </a:solidFill>
                          <a:effectLst/>
                          <a:latin typeface="微软雅黑" pitchFamily="34" charset="-122"/>
                          <a:ea typeface="宋体" charset="-122"/>
                          <a:cs typeface="Times New Roman" pitchFamily="18"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FF33CC"/>
                          </a:solidFill>
                          <a:effectLst/>
                          <a:latin typeface="微软雅黑" pitchFamily="34" charset="-122"/>
                          <a:ea typeface="宋体" charset="-122"/>
                          <a:cs typeface="Times New Roman" pitchFamily="18" charset="0"/>
                        </a:rPr>
                        <a:t>1243.16 </a:t>
                      </a:r>
                      <a:endParaRPr kumimoji="0" lang="en-US" altLang="zh-CN" sz="1200" b="0" i="0" u="none" strike="noStrike" cap="none" normalizeH="0" baseline="0" smtClean="0">
                        <a:ln>
                          <a:noFill/>
                        </a:ln>
                        <a:solidFill>
                          <a:srgbClr val="FF33CC"/>
                        </a:solidFill>
                        <a:effectLst/>
                        <a:latin typeface="微软雅黑" pitchFamily="34" charset="-122"/>
                        <a:ea typeface="宋体"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3366"/>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9699"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9700"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9701"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9702"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29703" name="Rectangle 8"/>
          <p:cNvSpPr>
            <a:spLocks noChangeArrowheads="1"/>
          </p:cNvSpPr>
          <p:nvPr/>
        </p:nvSpPr>
        <p:spPr bwMode="auto">
          <a:xfrm>
            <a:off x="468313" y="1125538"/>
            <a:ext cx="8424862" cy="3743325"/>
          </a:xfrm>
          <a:prstGeom prst="rect">
            <a:avLst/>
          </a:prstGeom>
          <a:noFill/>
          <a:ln w="9525">
            <a:noFill/>
            <a:miter lim="800000"/>
            <a:headEnd/>
            <a:tailEnd/>
          </a:ln>
        </p:spPr>
        <p:txBody>
          <a:bodyPr>
            <a:spAutoFit/>
          </a:bodyPr>
          <a:lstStyle/>
          <a:p>
            <a:pPr eaLnBrk="0" hangingPunct="0">
              <a:lnSpc>
                <a:spcPct val="90000"/>
              </a:lnSpc>
              <a:spcBef>
                <a:spcPct val="20000"/>
              </a:spcBef>
              <a:buFont typeface="Arial" charset="0"/>
              <a:buChar char="•"/>
            </a:pPr>
            <a:r>
              <a:rPr lang="en-US" altLang="zh-CN" sz="2400">
                <a:solidFill>
                  <a:srgbClr val="000000"/>
                </a:solidFill>
                <a:latin typeface="Franklin Gothic Medium" pitchFamily="34" charset="0"/>
                <a:ea typeface="微软雅黑" pitchFamily="34" charset="-122"/>
              </a:rPr>
              <a:t>3.4</a:t>
            </a:r>
            <a:r>
              <a:rPr lang="zh-CN" altLang="en-US" sz="2400">
                <a:solidFill>
                  <a:srgbClr val="000000"/>
                </a:solidFill>
                <a:latin typeface="Franklin Gothic Medium" pitchFamily="34" charset="0"/>
                <a:ea typeface="微软雅黑" pitchFamily="34" charset="-122"/>
              </a:rPr>
              <a:t>　宾馆酒店单位综合能耗</a:t>
            </a:r>
          </a:p>
          <a:p>
            <a:pPr eaLnBrk="0" hangingPunct="0">
              <a:lnSpc>
                <a:spcPct val="90000"/>
              </a:lnSpc>
              <a:spcBef>
                <a:spcPct val="20000"/>
              </a:spcBef>
              <a:buFont typeface="Arial" charset="0"/>
              <a:buChar char="•"/>
            </a:pPr>
            <a:r>
              <a:rPr lang="zh-CN" altLang="en-US" sz="2400">
                <a:solidFill>
                  <a:srgbClr val="000000"/>
                </a:solidFill>
                <a:latin typeface="Franklin Gothic Medium" pitchFamily="34" charset="0"/>
                <a:ea typeface="微软雅黑" pitchFamily="34" charset="-122"/>
              </a:rPr>
              <a:t>宾馆酒店在年度统计报告期内，每平方米建筑面积所消耗的综合能源。</a:t>
            </a:r>
          </a:p>
          <a:p>
            <a:pPr eaLnBrk="0" hangingPunct="0">
              <a:lnSpc>
                <a:spcPct val="90000"/>
              </a:lnSpc>
              <a:spcBef>
                <a:spcPct val="20000"/>
              </a:spcBef>
              <a:buFont typeface="Arial" charset="0"/>
              <a:buChar char="•"/>
            </a:pPr>
            <a:r>
              <a:rPr lang="en-US" altLang="zh-CN" sz="2400">
                <a:solidFill>
                  <a:srgbClr val="000000"/>
                </a:solidFill>
                <a:latin typeface="Franklin Gothic Medium" pitchFamily="34" charset="0"/>
                <a:ea typeface="微软雅黑" pitchFamily="34" charset="-122"/>
              </a:rPr>
              <a:t>3.5</a:t>
            </a:r>
            <a:r>
              <a:rPr lang="zh-CN" altLang="en-US" sz="2400">
                <a:solidFill>
                  <a:srgbClr val="000000"/>
                </a:solidFill>
                <a:latin typeface="Franklin Gothic Medium" pitchFamily="34" charset="0"/>
                <a:ea typeface="微软雅黑" pitchFamily="34" charset="-122"/>
              </a:rPr>
              <a:t>　宾馆酒店单位综合电耗</a:t>
            </a:r>
          </a:p>
          <a:p>
            <a:pPr eaLnBrk="0" hangingPunct="0">
              <a:lnSpc>
                <a:spcPct val="90000"/>
              </a:lnSpc>
              <a:spcBef>
                <a:spcPct val="20000"/>
              </a:spcBef>
              <a:buFont typeface="Arial" charset="0"/>
              <a:buChar char="•"/>
            </a:pPr>
            <a:r>
              <a:rPr lang="zh-CN" altLang="en-US" sz="2400">
                <a:solidFill>
                  <a:srgbClr val="000000"/>
                </a:solidFill>
                <a:latin typeface="Franklin Gothic Medium" pitchFamily="34" charset="0"/>
                <a:ea typeface="微软雅黑" pitchFamily="34" charset="-122"/>
              </a:rPr>
              <a:t>宾馆酒店在年度统计报告期内，每平方米建筑面积所消耗的电量。</a:t>
            </a:r>
          </a:p>
          <a:p>
            <a:pPr eaLnBrk="0" hangingPunct="0">
              <a:lnSpc>
                <a:spcPct val="90000"/>
              </a:lnSpc>
              <a:spcBef>
                <a:spcPct val="20000"/>
              </a:spcBef>
              <a:buFont typeface="Arial" charset="0"/>
              <a:buChar char="•"/>
            </a:pPr>
            <a:r>
              <a:rPr lang="en-US" altLang="zh-CN" sz="2400">
                <a:solidFill>
                  <a:srgbClr val="000000"/>
                </a:solidFill>
                <a:latin typeface="Franklin Gothic Medium" pitchFamily="34" charset="0"/>
                <a:ea typeface="微软雅黑" pitchFamily="34" charset="-122"/>
              </a:rPr>
              <a:t>3.6</a:t>
            </a:r>
            <a:r>
              <a:rPr lang="zh-CN" altLang="en-US" sz="2400">
                <a:solidFill>
                  <a:srgbClr val="000000"/>
                </a:solidFill>
                <a:latin typeface="Franklin Gothic Medium" pitchFamily="34" charset="0"/>
                <a:ea typeface="微软雅黑" pitchFamily="34" charset="-122"/>
              </a:rPr>
              <a:t>　宾馆酒店可比单位综合能耗</a:t>
            </a:r>
          </a:p>
          <a:p>
            <a:pPr eaLnBrk="0" hangingPunct="0">
              <a:lnSpc>
                <a:spcPct val="90000"/>
              </a:lnSpc>
              <a:spcBef>
                <a:spcPct val="20000"/>
              </a:spcBef>
              <a:buFont typeface="Arial" charset="0"/>
              <a:buChar char="•"/>
            </a:pPr>
            <a:r>
              <a:rPr lang="zh-CN" altLang="en-US" sz="2400">
                <a:solidFill>
                  <a:srgbClr val="000000"/>
                </a:solidFill>
                <a:latin typeface="Franklin Gothic Medium" pitchFamily="34" charset="0"/>
                <a:ea typeface="微软雅黑" pitchFamily="34" charset="-122"/>
              </a:rPr>
              <a:t>宾馆酒店在年度统计报告期内，按照规定的计算方法，将影响各类饭店单位能耗的主要因素，分别进行修正，计算可比单位综合能耗。</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3795"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3796"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3797"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3798"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33799" name="Rectangle 8"/>
          <p:cNvSpPr>
            <a:spLocks noChangeArrowheads="1"/>
          </p:cNvSpPr>
          <p:nvPr/>
        </p:nvSpPr>
        <p:spPr bwMode="auto">
          <a:xfrm>
            <a:off x="431800" y="908050"/>
            <a:ext cx="8388350" cy="4954588"/>
          </a:xfrm>
          <a:prstGeom prst="rect">
            <a:avLst/>
          </a:prstGeom>
          <a:noFill/>
          <a:ln w="9525">
            <a:noFill/>
            <a:miter lim="800000"/>
            <a:headEnd/>
            <a:tailEnd/>
          </a:ln>
        </p:spPr>
        <p:txBody>
          <a:bodyPr>
            <a:spAutoFit/>
          </a:bodyPr>
          <a:lstStyle/>
          <a:p>
            <a:r>
              <a:rPr lang="en-US" altLang="zh-CN" sz="2200">
                <a:solidFill>
                  <a:srgbClr val="FF0000"/>
                </a:solidFill>
                <a:latin typeface="微软雅黑" pitchFamily="34" charset="-122"/>
                <a:ea typeface="微软雅黑" pitchFamily="34" charset="-122"/>
              </a:rPr>
              <a:t>    5</a:t>
            </a:r>
            <a:r>
              <a:rPr lang="zh-CN" altLang="en-US" sz="2200">
                <a:solidFill>
                  <a:srgbClr val="FF0000"/>
                </a:solidFill>
                <a:latin typeface="微软雅黑" pitchFamily="34" charset="-122"/>
                <a:ea typeface="微软雅黑" pitchFamily="34" charset="-122"/>
              </a:rPr>
              <a:t>　统计范围和计算方法</a:t>
            </a:r>
          </a:p>
          <a:p>
            <a:pPr eaLnBrk="0" hangingPunct="0">
              <a:lnSpc>
                <a:spcPct val="80000"/>
              </a:lnSpc>
              <a:spcBef>
                <a:spcPct val="20000"/>
              </a:spcBef>
              <a:buFont typeface="Arial" charset="0"/>
              <a:buChar char="•"/>
            </a:pPr>
            <a:r>
              <a:rPr lang="en-US" altLang="zh-CN" sz="2200">
                <a:solidFill>
                  <a:srgbClr val="000000"/>
                </a:solidFill>
                <a:latin typeface="微软雅黑" pitchFamily="34" charset="-122"/>
                <a:ea typeface="微软雅黑" pitchFamily="34" charset="-122"/>
              </a:rPr>
              <a:t>5.1</a:t>
            </a:r>
            <a:r>
              <a:rPr lang="zh-CN" altLang="en-US" sz="2200">
                <a:solidFill>
                  <a:srgbClr val="000000"/>
                </a:solidFill>
                <a:latin typeface="微软雅黑" pitchFamily="34" charset="-122"/>
                <a:ea typeface="微软雅黑" pitchFamily="34" charset="-122"/>
              </a:rPr>
              <a:t>　统计范围</a:t>
            </a:r>
          </a:p>
          <a:p>
            <a:pPr eaLnBrk="0" hangingPunct="0">
              <a:lnSpc>
                <a:spcPct val="80000"/>
              </a:lnSpc>
              <a:spcBef>
                <a:spcPct val="20000"/>
              </a:spcBef>
              <a:buFont typeface="Arial" charset="0"/>
              <a:buChar char="•"/>
            </a:pPr>
            <a:r>
              <a:rPr lang="en-US" altLang="zh-CN" sz="2200">
                <a:solidFill>
                  <a:srgbClr val="000000"/>
                </a:solidFill>
                <a:latin typeface="微软雅黑" pitchFamily="34" charset="-122"/>
                <a:ea typeface="微软雅黑" pitchFamily="34" charset="-122"/>
              </a:rPr>
              <a:t>5.1.1</a:t>
            </a:r>
            <a:r>
              <a:rPr lang="zh-CN" altLang="en-US" sz="2200">
                <a:solidFill>
                  <a:srgbClr val="000000"/>
                </a:solidFill>
                <a:latin typeface="微软雅黑" pitchFamily="34" charset="-122"/>
                <a:ea typeface="微软雅黑" pitchFamily="34" charset="-122"/>
              </a:rPr>
              <a:t>　宾馆酒店综合能耗的统计范围是统计对象在年度统计报告期内，实际消耗的一次能源（如煤炭、石油、天然气等）和二次能源（如石油制品、蒸汽、电力、煤气、冷气等）以及耗能工质（如新水、压缩空气、冷冻水等）所消耗的能源。能源的低位热值应以实测为准，若无条件实测，宜采用本标准附录</a:t>
            </a:r>
            <a:r>
              <a:rPr lang="en-US" altLang="zh-CN" sz="2200">
                <a:solidFill>
                  <a:srgbClr val="000000"/>
                </a:solidFill>
                <a:latin typeface="微软雅黑" pitchFamily="34" charset="-122"/>
                <a:ea typeface="微软雅黑" pitchFamily="34" charset="-122"/>
              </a:rPr>
              <a:t>A</a:t>
            </a:r>
            <a:r>
              <a:rPr lang="zh-CN" altLang="en-US" sz="2200">
                <a:solidFill>
                  <a:srgbClr val="000000"/>
                </a:solidFill>
                <a:latin typeface="微软雅黑" pitchFamily="34" charset="-122"/>
                <a:ea typeface="微软雅黑" pitchFamily="34" charset="-122"/>
              </a:rPr>
              <a:t>的折标系数，通过热值折算为标准煤，进行综合计算所得的能源消耗量。</a:t>
            </a:r>
          </a:p>
          <a:p>
            <a:pPr eaLnBrk="0" hangingPunct="0">
              <a:lnSpc>
                <a:spcPct val="80000"/>
              </a:lnSpc>
              <a:spcBef>
                <a:spcPct val="20000"/>
              </a:spcBef>
              <a:buFont typeface="Arial" charset="0"/>
              <a:buChar char="•"/>
            </a:pPr>
            <a:r>
              <a:rPr lang="en-US" altLang="zh-CN" sz="2200">
                <a:solidFill>
                  <a:srgbClr val="000000"/>
                </a:solidFill>
                <a:latin typeface="微软雅黑" pitchFamily="34" charset="-122"/>
                <a:ea typeface="微软雅黑" pitchFamily="34" charset="-122"/>
              </a:rPr>
              <a:t>5.1.2</a:t>
            </a:r>
            <a:r>
              <a:rPr lang="zh-CN" altLang="en-US" sz="2200">
                <a:solidFill>
                  <a:srgbClr val="000000"/>
                </a:solidFill>
                <a:latin typeface="微软雅黑" pitchFamily="34" charset="-122"/>
                <a:ea typeface="微软雅黑" pitchFamily="34" charset="-122"/>
              </a:rPr>
              <a:t>　宾馆酒店电耗是统计对象在年度统计报告期内实际消耗的电力。</a:t>
            </a:r>
          </a:p>
          <a:p>
            <a:pPr eaLnBrk="0" hangingPunct="0">
              <a:lnSpc>
                <a:spcPct val="80000"/>
              </a:lnSpc>
              <a:spcBef>
                <a:spcPct val="20000"/>
              </a:spcBef>
              <a:buFont typeface="Arial" charset="0"/>
              <a:buChar char="•"/>
            </a:pPr>
            <a:r>
              <a:rPr lang="en-US" altLang="zh-CN" sz="2200">
                <a:solidFill>
                  <a:srgbClr val="000000"/>
                </a:solidFill>
                <a:latin typeface="微软雅黑" pitchFamily="34" charset="-122"/>
                <a:ea typeface="微软雅黑" pitchFamily="34" charset="-122"/>
              </a:rPr>
              <a:t>5.1.3</a:t>
            </a:r>
            <a:r>
              <a:rPr lang="zh-CN" altLang="en-US" sz="2200">
                <a:solidFill>
                  <a:srgbClr val="000000"/>
                </a:solidFill>
                <a:latin typeface="微软雅黑" pitchFamily="34" charset="-122"/>
                <a:ea typeface="微软雅黑" pitchFamily="34" charset="-122"/>
              </a:rPr>
              <a:t>　宾馆酒店实际消耗的各类能源，系指用于经营的各类能源，不包括基建、生活和其他作业用能。</a:t>
            </a:r>
          </a:p>
          <a:p>
            <a:pPr eaLnBrk="0" hangingPunct="0">
              <a:lnSpc>
                <a:spcPct val="80000"/>
              </a:lnSpc>
              <a:spcBef>
                <a:spcPct val="20000"/>
              </a:spcBef>
              <a:buFont typeface="Arial" charset="0"/>
              <a:buChar char="•"/>
            </a:pPr>
            <a:r>
              <a:rPr lang="en-US" altLang="zh-CN" sz="2200">
                <a:solidFill>
                  <a:srgbClr val="000000"/>
                </a:solidFill>
                <a:latin typeface="微软雅黑" pitchFamily="34" charset="-122"/>
                <a:ea typeface="微软雅黑" pitchFamily="34" charset="-122"/>
              </a:rPr>
              <a:t>5.2</a:t>
            </a:r>
            <a:r>
              <a:rPr lang="zh-CN" altLang="en-US" sz="2200">
                <a:solidFill>
                  <a:srgbClr val="000000"/>
                </a:solidFill>
                <a:latin typeface="微软雅黑" pitchFamily="34" charset="-122"/>
                <a:ea typeface="微软雅黑" pitchFamily="34" charset="-122"/>
              </a:rPr>
              <a:t>　计算方法，应符合</a:t>
            </a:r>
            <a:r>
              <a:rPr lang="en-US" altLang="zh-CN" sz="2200">
                <a:solidFill>
                  <a:srgbClr val="000000"/>
                </a:solidFill>
                <a:latin typeface="微软雅黑" pitchFamily="34" charset="-122"/>
                <a:ea typeface="微软雅黑" pitchFamily="34" charset="-122"/>
              </a:rPr>
              <a:t>GB/T 2589</a:t>
            </a:r>
            <a:r>
              <a:rPr lang="zh-CN" altLang="en-US" sz="2200">
                <a:solidFill>
                  <a:srgbClr val="000000"/>
                </a:solidFill>
                <a:latin typeface="微软雅黑" pitchFamily="34" charset="-122"/>
                <a:ea typeface="微软雅黑" pitchFamily="34" charset="-122"/>
              </a:rPr>
              <a:t>的要求。</a:t>
            </a:r>
            <a:endParaRPr lang="zh-CN" altLang="en-US" sz="3200">
              <a:latin typeface="Franklin Gothic Medium" pitchFamily="34" charset="0"/>
              <a:ea typeface="微软雅黑" pitchFamily="34" charset="-122"/>
            </a:endParaRPr>
          </a:p>
          <a:p>
            <a:endParaRPr lang="zh-CN" altLang="en-US" sz="3200">
              <a:latin typeface="Franklin Gothic Medium" pitchFamily="34" charset="0"/>
              <a:ea typeface="微软雅黑" pitchFamily="34" charset="-122"/>
            </a:endParaRPr>
          </a:p>
          <a:p>
            <a:endParaRPr lang="zh-CN" altLang="en-US" sz="3200">
              <a:latin typeface="Franklin Gothic Medium" pitchFamily="34" charset="0"/>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1755"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1756"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1757"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1758"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1759"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31760" name="Rectangle 8"/>
          <p:cNvSpPr>
            <a:spLocks noChangeArrowheads="1"/>
          </p:cNvSpPr>
          <p:nvPr/>
        </p:nvSpPr>
        <p:spPr bwMode="auto">
          <a:xfrm>
            <a:off x="466725" y="981075"/>
            <a:ext cx="8137525" cy="3749675"/>
          </a:xfrm>
          <a:prstGeom prst="rect">
            <a:avLst/>
          </a:prstGeom>
          <a:noFill/>
          <a:ln w="9525">
            <a:noFill/>
            <a:miter lim="800000"/>
            <a:headEnd/>
            <a:tailEnd/>
          </a:ln>
        </p:spPr>
        <p:txBody>
          <a:bodyPr>
            <a:spAutoFit/>
          </a:bodyPr>
          <a:lstStyle/>
          <a:p>
            <a:pPr eaLnBrk="0" hangingPunct="0">
              <a:lnSpc>
                <a:spcPct val="80000"/>
              </a:lnSpc>
              <a:spcBef>
                <a:spcPct val="20000"/>
              </a:spcBef>
              <a:buFont typeface="Arial" charset="0"/>
              <a:buChar char="•"/>
            </a:pPr>
            <a:r>
              <a:rPr lang="en-US" altLang="zh-CN" sz="2100">
                <a:solidFill>
                  <a:srgbClr val="000000"/>
                </a:solidFill>
                <a:latin typeface="Franklin Gothic Medium" pitchFamily="34" charset="0"/>
                <a:ea typeface="微软雅黑" pitchFamily="34" charset="-122"/>
              </a:rPr>
              <a:t>5.2.1</a:t>
            </a:r>
            <a:r>
              <a:rPr lang="zh-CN" altLang="en-US" sz="2100">
                <a:solidFill>
                  <a:srgbClr val="000000"/>
                </a:solidFill>
                <a:latin typeface="Franklin Gothic Medium" pitchFamily="34" charset="0"/>
                <a:ea typeface="微软雅黑" pitchFamily="34" charset="-122"/>
              </a:rPr>
              <a:t>　宾馆酒店综合能耗的计算</a:t>
            </a:r>
          </a:p>
          <a:p>
            <a:pPr eaLnBrk="0" hangingPunct="0">
              <a:lnSpc>
                <a:spcPct val="80000"/>
              </a:lnSpc>
              <a:spcBef>
                <a:spcPct val="20000"/>
              </a:spcBef>
              <a:buFont typeface="Arial" charset="0"/>
              <a:buChar char="•"/>
            </a:pPr>
            <a:r>
              <a:rPr lang="zh-CN" altLang="en-US" sz="2100">
                <a:solidFill>
                  <a:srgbClr val="000000"/>
                </a:solidFill>
                <a:latin typeface="Franklin Gothic Medium" pitchFamily="34" charset="0"/>
                <a:ea typeface="微软雅黑" pitchFamily="34" charset="-122"/>
              </a:rPr>
              <a:t>宾馆酒店综合能耗等于宾馆酒店在年度统计报告期内经营中实际消耗的各类能源实物量与该类能源折算标准煤系数的乘积之和。数值以千克标准煤表示，按照公式（</a:t>
            </a:r>
            <a:r>
              <a:rPr lang="en-US" altLang="zh-CN" sz="2100">
                <a:solidFill>
                  <a:srgbClr val="000000"/>
                </a:solidFill>
                <a:latin typeface="Franklin Gothic Medium" pitchFamily="34" charset="0"/>
                <a:ea typeface="微软雅黑" pitchFamily="34" charset="-122"/>
              </a:rPr>
              <a:t>1</a:t>
            </a:r>
            <a:r>
              <a:rPr lang="zh-CN" altLang="en-US" sz="2100">
                <a:solidFill>
                  <a:srgbClr val="000000"/>
                </a:solidFill>
                <a:latin typeface="Franklin Gothic Medium" pitchFamily="34" charset="0"/>
                <a:ea typeface="微软雅黑" pitchFamily="34" charset="-122"/>
              </a:rPr>
              <a:t>）进行计算。</a:t>
            </a:r>
          </a:p>
          <a:p>
            <a:pPr eaLnBrk="0" hangingPunct="0">
              <a:lnSpc>
                <a:spcPct val="80000"/>
              </a:lnSpc>
              <a:spcBef>
                <a:spcPct val="20000"/>
              </a:spcBef>
              <a:buFont typeface="Arial" charset="0"/>
              <a:buChar char="•"/>
            </a:pPr>
            <a:endParaRPr lang="zh-CN" altLang="en-US" sz="2100">
              <a:solidFill>
                <a:srgbClr val="000000"/>
              </a:solidFill>
              <a:latin typeface="Franklin Gothic Medium" pitchFamily="34" charset="0"/>
              <a:ea typeface="微软雅黑" pitchFamily="34" charset="-122"/>
            </a:endParaRPr>
          </a:p>
          <a:p>
            <a:pPr eaLnBrk="0" hangingPunct="0">
              <a:lnSpc>
                <a:spcPct val="80000"/>
              </a:lnSpc>
              <a:spcBef>
                <a:spcPct val="20000"/>
              </a:spcBef>
              <a:buFont typeface="Arial" charset="0"/>
              <a:buChar char="•"/>
            </a:pPr>
            <a:r>
              <a:rPr lang="zh-CN" altLang="en-US" sz="2100">
                <a:solidFill>
                  <a:srgbClr val="000000"/>
                </a:solidFill>
                <a:latin typeface="Franklin Gothic Medium" pitchFamily="34" charset="0"/>
                <a:ea typeface="微软雅黑" pitchFamily="34" charset="-122"/>
              </a:rPr>
              <a:t>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a:t>
            </a:r>
            <a:r>
              <a:rPr lang="en-US" altLang="zh-CN" sz="2100">
                <a:solidFill>
                  <a:srgbClr val="000000"/>
                </a:solidFill>
                <a:latin typeface="Franklin Gothic Medium" pitchFamily="34" charset="0"/>
                <a:ea typeface="微软雅黑" pitchFamily="34" charset="-122"/>
              </a:rPr>
              <a:t>1</a:t>
            </a:r>
            <a:r>
              <a:rPr lang="zh-CN" altLang="en-US" sz="2100">
                <a:solidFill>
                  <a:srgbClr val="000000"/>
                </a:solidFill>
                <a:latin typeface="Franklin Gothic Medium" pitchFamily="34" charset="0"/>
                <a:ea typeface="微软雅黑" pitchFamily="34" charset="-122"/>
              </a:rPr>
              <a:t>）</a:t>
            </a:r>
          </a:p>
          <a:p>
            <a:pPr eaLnBrk="0" hangingPunct="0">
              <a:lnSpc>
                <a:spcPct val="80000"/>
              </a:lnSpc>
              <a:spcBef>
                <a:spcPct val="20000"/>
              </a:spcBef>
              <a:buFont typeface="Arial" charset="0"/>
              <a:buChar char="•"/>
            </a:pPr>
            <a:endParaRPr lang="zh-CN" altLang="en-US" sz="2100">
              <a:solidFill>
                <a:srgbClr val="000000"/>
              </a:solidFill>
              <a:latin typeface="Franklin Gothic Medium" pitchFamily="34" charset="0"/>
              <a:ea typeface="微软雅黑" pitchFamily="34" charset="-122"/>
            </a:endParaRPr>
          </a:p>
          <a:p>
            <a:pPr eaLnBrk="0" hangingPunct="0">
              <a:lnSpc>
                <a:spcPct val="80000"/>
              </a:lnSpc>
              <a:spcBef>
                <a:spcPct val="20000"/>
              </a:spcBef>
              <a:buFont typeface="Arial" charset="0"/>
              <a:buChar char="•"/>
            </a:pPr>
            <a:r>
              <a:rPr lang="zh-CN" altLang="en-US" sz="2100">
                <a:solidFill>
                  <a:srgbClr val="000000"/>
                </a:solidFill>
                <a:latin typeface="Franklin Gothic Medium" pitchFamily="34" charset="0"/>
                <a:ea typeface="微软雅黑" pitchFamily="34" charset="-122"/>
              </a:rPr>
              <a:t>式中：</a:t>
            </a:r>
          </a:p>
          <a:p>
            <a:pPr eaLnBrk="0" hangingPunct="0">
              <a:lnSpc>
                <a:spcPct val="80000"/>
              </a:lnSpc>
              <a:spcBef>
                <a:spcPct val="20000"/>
              </a:spcBef>
              <a:buFont typeface="Arial" charset="0"/>
              <a:buChar char="•"/>
            </a:pPr>
            <a:r>
              <a:rPr lang="en-US" altLang="zh-CN" sz="2100" i="1">
                <a:solidFill>
                  <a:srgbClr val="000000"/>
                </a:solidFill>
                <a:latin typeface="Times New Roman" pitchFamily="18" charset="0"/>
                <a:ea typeface="微软雅黑" pitchFamily="34" charset="-122"/>
              </a:rPr>
              <a:t>E</a:t>
            </a:r>
            <a:r>
              <a:rPr lang="en-US" altLang="zh-CN" sz="2100">
                <a:solidFill>
                  <a:srgbClr val="000000"/>
                </a:solidFill>
                <a:latin typeface="Franklin Gothic Medium" pitchFamily="34" charset="0"/>
                <a:ea typeface="微软雅黑" pitchFamily="34" charset="-122"/>
              </a:rPr>
              <a:t> ——</a:t>
            </a:r>
            <a:r>
              <a:rPr lang="zh-CN" altLang="en-US" sz="2100">
                <a:solidFill>
                  <a:srgbClr val="000000"/>
                </a:solidFill>
                <a:latin typeface="Franklin Gothic Medium" pitchFamily="34" charset="0"/>
                <a:ea typeface="微软雅黑" pitchFamily="34" charset="-122"/>
              </a:rPr>
              <a:t>宾馆酒店综合能耗，单位为千克标准煤；</a:t>
            </a:r>
          </a:p>
          <a:p>
            <a:pPr eaLnBrk="0" hangingPunct="0">
              <a:lnSpc>
                <a:spcPct val="80000"/>
              </a:lnSpc>
              <a:spcBef>
                <a:spcPct val="20000"/>
              </a:spcBef>
              <a:buFont typeface="Arial" charset="0"/>
              <a:buChar char="•"/>
            </a:pPr>
            <a:r>
              <a:rPr lang="en-US" altLang="zh-CN" sz="2100" i="1">
                <a:solidFill>
                  <a:srgbClr val="000000"/>
                </a:solidFill>
                <a:latin typeface="Times New Roman" pitchFamily="18" charset="0"/>
                <a:ea typeface="微软雅黑" pitchFamily="34" charset="-122"/>
              </a:rPr>
              <a:t>e</a:t>
            </a:r>
            <a:r>
              <a:rPr lang="en-US" altLang="zh-CN" sz="2100" i="1" baseline="-25000">
                <a:solidFill>
                  <a:srgbClr val="000000"/>
                </a:solidFill>
                <a:latin typeface="Times New Roman" pitchFamily="18" charset="0"/>
                <a:ea typeface="微软雅黑" pitchFamily="34" charset="-122"/>
              </a:rPr>
              <a:t>i</a:t>
            </a:r>
            <a:r>
              <a:rPr lang="en-US" altLang="zh-CN" sz="2100">
                <a:solidFill>
                  <a:srgbClr val="000000"/>
                </a:solidFill>
                <a:latin typeface="Franklin Gothic Medium" pitchFamily="34" charset="0"/>
                <a:ea typeface="微软雅黑" pitchFamily="34" charset="-122"/>
              </a:rPr>
              <a:t> ——</a:t>
            </a:r>
            <a:r>
              <a:rPr lang="zh-CN" altLang="en-US" sz="2100">
                <a:solidFill>
                  <a:srgbClr val="000000"/>
                </a:solidFill>
                <a:latin typeface="Franklin Gothic Medium" pitchFamily="34" charset="0"/>
                <a:ea typeface="微软雅黑" pitchFamily="34" charset="-122"/>
              </a:rPr>
              <a:t>宾馆酒店经营中消耗的第</a:t>
            </a:r>
            <a:r>
              <a:rPr lang="en-US" altLang="zh-CN" sz="2100">
                <a:solidFill>
                  <a:srgbClr val="000000"/>
                </a:solidFill>
                <a:latin typeface="Franklin Gothic Medium" pitchFamily="34" charset="0"/>
                <a:ea typeface="微软雅黑" pitchFamily="34" charset="-122"/>
              </a:rPr>
              <a:t>i</a:t>
            </a:r>
            <a:r>
              <a:rPr lang="zh-CN" altLang="en-US" sz="2100">
                <a:solidFill>
                  <a:srgbClr val="000000"/>
                </a:solidFill>
                <a:latin typeface="Franklin Gothic Medium" pitchFamily="34" charset="0"/>
                <a:ea typeface="微软雅黑" pitchFamily="34" charset="-122"/>
              </a:rPr>
              <a:t>种能源实物量，单位为实物单位；</a:t>
            </a:r>
          </a:p>
          <a:p>
            <a:pPr eaLnBrk="0" hangingPunct="0">
              <a:lnSpc>
                <a:spcPct val="80000"/>
              </a:lnSpc>
              <a:spcBef>
                <a:spcPct val="20000"/>
              </a:spcBef>
              <a:buFont typeface="Arial" charset="0"/>
              <a:buChar char="•"/>
            </a:pPr>
            <a:r>
              <a:rPr lang="en-US" altLang="zh-CN" sz="2100" i="1">
                <a:solidFill>
                  <a:srgbClr val="000000"/>
                </a:solidFill>
                <a:latin typeface="Times New Roman" pitchFamily="18" charset="0"/>
                <a:ea typeface="微软雅黑" pitchFamily="34" charset="-122"/>
              </a:rPr>
              <a:t>K</a:t>
            </a:r>
            <a:r>
              <a:rPr lang="en-US" altLang="zh-CN" sz="2100" i="1" baseline="-25000">
                <a:solidFill>
                  <a:srgbClr val="000000"/>
                </a:solidFill>
                <a:latin typeface="Times New Roman" pitchFamily="18" charset="0"/>
                <a:ea typeface="微软雅黑" pitchFamily="34" charset="-122"/>
              </a:rPr>
              <a:t>i</a:t>
            </a:r>
            <a:r>
              <a:rPr lang="en-US" altLang="zh-CN" sz="2100">
                <a:solidFill>
                  <a:srgbClr val="000000"/>
                </a:solidFill>
                <a:latin typeface="Franklin Gothic Medium" pitchFamily="34" charset="0"/>
                <a:ea typeface="微软雅黑" pitchFamily="34" charset="-122"/>
              </a:rPr>
              <a:t> ——</a:t>
            </a:r>
            <a:r>
              <a:rPr lang="zh-CN" altLang="en-US" sz="2100">
                <a:solidFill>
                  <a:srgbClr val="000000"/>
                </a:solidFill>
                <a:latin typeface="Franklin Gothic Medium" pitchFamily="34" charset="0"/>
                <a:ea typeface="微软雅黑" pitchFamily="34" charset="-122"/>
              </a:rPr>
              <a:t>第</a:t>
            </a:r>
            <a:r>
              <a:rPr lang="en-US" altLang="zh-CN" sz="2100">
                <a:solidFill>
                  <a:srgbClr val="000000"/>
                </a:solidFill>
                <a:latin typeface="Franklin Gothic Medium" pitchFamily="34" charset="0"/>
                <a:ea typeface="微软雅黑" pitchFamily="34" charset="-122"/>
              </a:rPr>
              <a:t>i</a:t>
            </a:r>
            <a:r>
              <a:rPr lang="zh-CN" altLang="en-US" sz="2100">
                <a:solidFill>
                  <a:srgbClr val="000000"/>
                </a:solidFill>
                <a:latin typeface="Franklin Gothic Medium" pitchFamily="34" charset="0"/>
                <a:ea typeface="微软雅黑" pitchFamily="34" charset="-122"/>
              </a:rPr>
              <a:t>类能源折算标准煤系数；</a:t>
            </a:r>
          </a:p>
          <a:p>
            <a:pPr eaLnBrk="0" hangingPunct="0">
              <a:lnSpc>
                <a:spcPct val="80000"/>
              </a:lnSpc>
              <a:spcBef>
                <a:spcPct val="20000"/>
              </a:spcBef>
              <a:buFont typeface="Arial" charset="0"/>
              <a:buChar char="•"/>
            </a:pPr>
            <a:r>
              <a:rPr lang="en-US" altLang="zh-CN" sz="2100" i="1">
                <a:solidFill>
                  <a:srgbClr val="000000"/>
                </a:solidFill>
                <a:latin typeface="Times New Roman" pitchFamily="18" charset="0"/>
                <a:ea typeface="微软雅黑" pitchFamily="34" charset="-122"/>
              </a:rPr>
              <a:t>n</a:t>
            </a:r>
            <a:r>
              <a:rPr lang="en-US" altLang="zh-CN" sz="2100">
                <a:solidFill>
                  <a:srgbClr val="000000"/>
                </a:solidFill>
                <a:latin typeface="Franklin Gothic Medium" pitchFamily="34" charset="0"/>
                <a:ea typeface="微软雅黑" pitchFamily="34" charset="-122"/>
              </a:rPr>
              <a:t> ——</a:t>
            </a:r>
            <a:r>
              <a:rPr lang="zh-CN" altLang="en-US" sz="2100">
                <a:solidFill>
                  <a:srgbClr val="000000"/>
                </a:solidFill>
                <a:latin typeface="Franklin Gothic Medium" pitchFamily="34" charset="0"/>
                <a:ea typeface="微软雅黑" pitchFamily="34" charset="-122"/>
              </a:rPr>
              <a:t>宾馆酒店消耗的能源种数。</a:t>
            </a:r>
          </a:p>
        </p:txBody>
      </p:sp>
      <p:graphicFrame>
        <p:nvGraphicFramePr>
          <p:cNvPr id="31753" name="Object 9"/>
          <p:cNvGraphicFramePr>
            <a:graphicFrameLocks noChangeAspect="1"/>
          </p:cNvGraphicFramePr>
          <p:nvPr/>
        </p:nvGraphicFramePr>
        <p:xfrm>
          <a:off x="611188" y="2205038"/>
          <a:ext cx="1800225" cy="931862"/>
        </p:xfrm>
        <a:graphic>
          <a:graphicData uri="http://schemas.openxmlformats.org/presentationml/2006/ole">
            <p:oleObj spid="_x0000_s31753" name="公式" r:id="rId4" imgW="825500" imgH="431800"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34"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0735"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0736"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0737"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0738"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30739" name="Rectangle 11"/>
          <p:cNvSpPr>
            <a:spLocks noChangeArrowheads="1"/>
          </p:cNvSpPr>
          <p:nvPr/>
        </p:nvSpPr>
        <p:spPr bwMode="auto">
          <a:xfrm>
            <a:off x="539750" y="1052513"/>
            <a:ext cx="7993063" cy="3489325"/>
          </a:xfrm>
          <a:prstGeom prst="rect">
            <a:avLst/>
          </a:prstGeom>
          <a:noFill/>
          <a:ln w="9525">
            <a:noFill/>
            <a:miter lim="800000"/>
            <a:headEnd/>
            <a:tailEnd/>
          </a:ln>
        </p:spPr>
        <p:txBody>
          <a:bodyPr>
            <a:spAutoFit/>
          </a:bodyPr>
          <a:lstStyle/>
          <a:p>
            <a:pPr eaLnBrk="0" hangingPunct="0">
              <a:lnSpc>
                <a:spcPct val="90000"/>
              </a:lnSpc>
              <a:spcBef>
                <a:spcPct val="20000"/>
              </a:spcBef>
              <a:buFont typeface="Arial" charset="0"/>
              <a:buChar char="•"/>
            </a:pPr>
            <a:r>
              <a:rPr lang="en-US" altLang="zh-CN" sz="2100">
                <a:solidFill>
                  <a:srgbClr val="000000"/>
                </a:solidFill>
                <a:latin typeface="Franklin Gothic Medium" pitchFamily="34" charset="0"/>
                <a:ea typeface="微软雅黑" pitchFamily="34" charset="-122"/>
              </a:rPr>
              <a:t>5.2.2</a:t>
            </a:r>
            <a:r>
              <a:rPr lang="zh-CN" altLang="en-US" sz="2100">
                <a:solidFill>
                  <a:srgbClr val="000000"/>
                </a:solidFill>
                <a:latin typeface="Franklin Gothic Medium" pitchFamily="34" charset="0"/>
                <a:ea typeface="微软雅黑" pitchFamily="34" charset="-122"/>
              </a:rPr>
              <a:t>　宾馆酒店单位综合能耗的计算</a:t>
            </a:r>
          </a:p>
          <a:p>
            <a:pPr eaLnBrk="0" hangingPunct="0">
              <a:lnSpc>
                <a:spcPct val="90000"/>
              </a:lnSpc>
              <a:spcBef>
                <a:spcPct val="20000"/>
              </a:spcBef>
              <a:buFont typeface="Arial" charset="0"/>
              <a:buChar char="•"/>
            </a:pPr>
            <a:r>
              <a:rPr lang="zh-CN" altLang="en-US" sz="2100">
                <a:solidFill>
                  <a:srgbClr val="000000"/>
                </a:solidFill>
                <a:latin typeface="Franklin Gothic Medium" pitchFamily="34" charset="0"/>
                <a:ea typeface="微软雅黑" pitchFamily="34" charset="-122"/>
              </a:rPr>
              <a:t>宾馆酒店单位综合能耗等于年度统计报告期内的宾馆酒店综合能耗除以宾馆酒店的总建筑面积。数值以千克标准煤每平方米表示，按照公式（</a:t>
            </a:r>
            <a:r>
              <a:rPr lang="en-US" altLang="zh-CN" sz="2100">
                <a:solidFill>
                  <a:srgbClr val="000000"/>
                </a:solidFill>
                <a:latin typeface="Franklin Gothic Medium" pitchFamily="34" charset="0"/>
                <a:ea typeface="微软雅黑" pitchFamily="34" charset="-122"/>
              </a:rPr>
              <a:t>2</a:t>
            </a:r>
            <a:r>
              <a:rPr lang="zh-CN" altLang="en-US" sz="2100">
                <a:solidFill>
                  <a:srgbClr val="000000"/>
                </a:solidFill>
                <a:latin typeface="Franklin Gothic Medium" pitchFamily="34" charset="0"/>
                <a:ea typeface="微软雅黑" pitchFamily="34" charset="-122"/>
              </a:rPr>
              <a:t>）进行计算。</a:t>
            </a:r>
            <a:endParaRPr lang="en-US" altLang="zh-CN" sz="2100">
              <a:solidFill>
                <a:srgbClr val="000000"/>
              </a:solidFill>
              <a:latin typeface="Franklin Gothic Medium" pitchFamily="34" charset="0"/>
              <a:ea typeface="微软雅黑" pitchFamily="34" charset="-122"/>
            </a:endParaRPr>
          </a:p>
          <a:p>
            <a:pPr eaLnBrk="0" hangingPunct="0">
              <a:lnSpc>
                <a:spcPct val="90000"/>
              </a:lnSpc>
              <a:spcBef>
                <a:spcPct val="20000"/>
              </a:spcBef>
              <a:buFont typeface="Arial" charset="0"/>
              <a:buChar char="•"/>
            </a:pPr>
            <a:r>
              <a:rPr lang="en-US" altLang="zh-CN" sz="2100">
                <a:solidFill>
                  <a:srgbClr val="000000"/>
                </a:solidFill>
                <a:latin typeface="Franklin Gothic Medium" pitchFamily="34" charset="0"/>
                <a:ea typeface="微软雅黑" pitchFamily="34" charset="-122"/>
              </a:rPr>
              <a:t>                        …………………………………………………</a:t>
            </a:r>
            <a:r>
              <a:rPr lang="zh-CN" altLang="en-US" sz="2100">
                <a:solidFill>
                  <a:srgbClr val="000000"/>
                </a:solidFill>
                <a:latin typeface="Franklin Gothic Medium" pitchFamily="34" charset="0"/>
                <a:ea typeface="微软雅黑" pitchFamily="34" charset="-122"/>
              </a:rPr>
              <a:t>（</a:t>
            </a:r>
            <a:r>
              <a:rPr lang="en-US" altLang="zh-CN" sz="2100">
                <a:solidFill>
                  <a:srgbClr val="000000"/>
                </a:solidFill>
                <a:latin typeface="Franklin Gothic Medium" pitchFamily="34" charset="0"/>
                <a:ea typeface="微软雅黑" pitchFamily="34" charset="-122"/>
              </a:rPr>
              <a:t>2</a:t>
            </a:r>
            <a:r>
              <a:rPr lang="zh-CN" altLang="en-US" sz="2100">
                <a:solidFill>
                  <a:srgbClr val="000000"/>
                </a:solidFill>
                <a:latin typeface="Franklin Gothic Medium" pitchFamily="34" charset="0"/>
                <a:ea typeface="微软雅黑" pitchFamily="34" charset="-122"/>
              </a:rPr>
              <a:t>）</a:t>
            </a:r>
            <a:endParaRPr lang="en-US" altLang="zh-CN" sz="2100">
              <a:solidFill>
                <a:srgbClr val="000000"/>
              </a:solidFill>
              <a:latin typeface="Franklin Gothic Medium" pitchFamily="34" charset="0"/>
              <a:ea typeface="微软雅黑" pitchFamily="34" charset="-122"/>
            </a:endParaRPr>
          </a:p>
          <a:p>
            <a:pPr eaLnBrk="0" hangingPunct="0">
              <a:lnSpc>
                <a:spcPct val="90000"/>
              </a:lnSpc>
              <a:spcBef>
                <a:spcPct val="20000"/>
              </a:spcBef>
              <a:buFont typeface="Arial" charset="0"/>
              <a:buChar char="•"/>
            </a:pPr>
            <a:endParaRPr lang="en-US" altLang="zh-CN" sz="800">
              <a:solidFill>
                <a:srgbClr val="000000"/>
              </a:solidFill>
              <a:latin typeface="Franklin Gothic Medium" pitchFamily="34" charset="0"/>
              <a:ea typeface="微软雅黑" pitchFamily="34" charset="-122"/>
            </a:endParaRPr>
          </a:p>
          <a:p>
            <a:pPr eaLnBrk="0" hangingPunct="0">
              <a:lnSpc>
                <a:spcPct val="90000"/>
              </a:lnSpc>
              <a:spcBef>
                <a:spcPct val="20000"/>
              </a:spcBef>
              <a:buFont typeface="Arial" charset="0"/>
              <a:buChar char="•"/>
            </a:pPr>
            <a:endParaRPr lang="en-US" altLang="zh-CN" sz="2000">
              <a:solidFill>
                <a:srgbClr val="000000"/>
              </a:solidFill>
              <a:latin typeface="Franklin Gothic Medium" pitchFamily="34" charset="0"/>
              <a:ea typeface="微软雅黑" pitchFamily="34" charset="-122"/>
            </a:endParaRPr>
          </a:p>
          <a:p>
            <a:pPr eaLnBrk="0" hangingPunct="0">
              <a:lnSpc>
                <a:spcPct val="90000"/>
              </a:lnSpc>
              <a:spcBef>
                <a:spcPct val="20000"/>
              </a:spcBef>
              <a:buFont typeface="Arial" charset="0"/>
              <a:buChar char="•"/>
            </a:pPr>
            <a:r>
              <a:rPr lang="zh-CN" altLang="en-US" sz="2000">
                <a:solidFill>
                  <a:srgbClr val="000000"/>
                </a:solidFill>
                <a:latin typeface="Franklin Gothic Medium" pitchFamily="34" charset="0"/>
                <a:ea typeface="微软雅黑" pitchFamily="34" charset="-122"/>
              </a:rPr>
              <a:t>式中：</a:t>
            </a:r>
          </a:p>
          <a:p>
            <a:pPr eaLnBrk="0" hangingPunct="0">
              <a:lnSpc>
                <a:spcPct val="90000"/>
              </a:lnSpc>
              <a:spcBef>
                <a:spcPct val="20000"/>
              </a:spcBef>
              <a:buFont typeface="Arial" charset="0"/>
              <a:buChar char="•"/>
            </a:pPr>
            <a:r>
              <a:rPr lang="en-US" altLang="zh-CN" sz="2100" i="1">
                <a:solidFill>
                  <a:srgbClr val="000000"/>
                </a:solidFill>
                <a:latin typeface="Times New Roman" pitchFamily="18" charset="0"/>
                <a:ea typeface="微软雅黑" pitchFamily="34" charset="-122"/>
              </a:rPr>
              <a:t>E</a:t>
            </a:r>
            <a:r>
              <a:rPr lang="en-US" altLang="zh-CN" sz="2000" i="1" baseline="-25000">
                <a:solidFill>
                  <a:srgbClr val="000000"/>
                </a:solidFill>
                <a:latin typeface="Franklin Gothic Medium" pitchFamily="34" charset="0"/>
                <a:ea typeface="微软雅黑" pitchFamily="34" charset="-122"/>
              </a:rPr>
              <a:t>m</a:t>
            </a:r>
            <a:r>
              <a:rPr lang="en-US" altLang="zh-CN" sz="2000">
                <a:solidFill>
                  <a:srgbClr val="000000"/>
                </a:solidFill>
                <a:latin typeface="Franklin Gothic Medium" pitchFamily="34" charset="0"/>
                <a:ea typeface="微软雅黑" pitchFamily="34" charset="-122"/>
              </a:rPr>
              <a:t>——</a:t>
            </a:r>
            <a:r>
              <a:rPr lang="zh-CN" altLang="en-US" sz="2000">
                <a:solidFill>
                  <a:srgbClr val="000000"/>
                </a:solidFill>
                <a:latin typeface="Franklin Gothic Medium" pitchFamily="34" charset="0"/>
                <a:ea typeface="微软雅黑" pitchFamily="34" charset="-122"/>
              </a:rPr>
              <a:t>宾馆酒店单位综合能耗，单位为千克标准煤每平方米；</a:t>
            </a:r>
          </a:p>
          <a:p>
            <a:pPr eaLnBrk="0" hangingPunct="0">
              <a:lnSpc>
                <a:spcPct val="90000"/>
              </a:lnSpc>
              <a:spcBef>
                <a:spcPct val="20000"/>
              </a:spcBef>
              <a:buFont typeface="Arial" charset="0"/>
              <a:buChar char="•"/>
            </a:pPr>
            <a:r>
              <a:rPr lang="en-US" altLang="zh-CN" sz="2000" i="1">
                <a:solidFill>
                  <a:srgbClr val="000000"/>
                </a:solidFill>
                <a:latin typeface="Times New Roman" pitchFamily="18" charset="0"/>
                <a:ea typeface="微软雅黑" pitchFamily="34" charset="-122"/>
              </a:rPr>
              <a:t>E </a:t>
            </a:r>
            <a:r>
              <a:rPr lang="en-US" altLang="zh-CN" sz="2000">
                <a:solidFill>
                  <a:srgbClr val="000000"/>
                </a:solidFill>
                <a:latin typeface="Franklin Gothic Medium" pitchFamily="34" charset="0"/>
                <a:ea typeface="微软雅黑" pitchFamily="34" charset="-122"/>
              </a:rPr>
              <a:t>——</a:t>
            </a:r>
            <a:r>
              <a:rPr lang="zh-CN" altLang="en-US" sz="2000">
                <a:solidFill>
                  <a:srgbClr val="000000"/>
                </a:solidFill>
                <a:latin typeface="Franklin Gothic Medium" pitchFamily="34" charset="0"/>
                <a:ea typeface="微软雅黑" pitchFamily="34" charset="-122"/>
              </a:rPr>
              <a:t>宾馆酒店综合能耗，单位为千克标准煤；</a:t>
            </a:r>
          </a:p>
          <a:p>
            <a:pPr eaLnBrk="0" hangingPunct="0">
              <a:lnSpc>
                <a:spcPct val="90000"/>
              </a:lnSpc>
              <a:spcBef>
                <a:spcPct val="20000"/>
              </a:spcBef>
              <a:buFont typeface="Arial" charset="0"/>
              <a:buChar char="•"/>
            </a:pPr>
            <a:r>
              <a:rPr lang="en-US" altLang="zh-CN" sz="2000" i="1">
                <a:solidFill>
                  <a:srgbClr val="000000"/>
                </a:solidFill>
                <a:latin typeface="Times New Roman" pitchFamily="18" charset="0"/>
                <a:ea typeface="微软雅黑" pitchFamily="34" charset="-122"/>
              </a:rPr>
              <a:t>M </a:t>
            </a:r>
            <a:r>
              <a:rPr lang="en-US" altLang="zh-CN" sz="2000">
                <a:solidFill>
                  <a:srgbClr val="000000"/>
                </a:solidFill>
                <a:latin typeface="Franklin Gothic Medium" pitchFamily="34" charset="0"/>
                <a:ea typeface="微软雅黑" pitchFamily="34" charset="-122"/>
              </a:rPr>
              <a:t>——</a:t>
            </a:r>
            <a:r>
              <a:rPr lang="zh-CN" altLang="en-US" sz="2000">
                <a:solidFill>
                  <a:srgbClr val="000000"/>
                </a:solidFill>
                <a:latin typeface="Franklin Gothic Medium" pitchFamily="34" charset="0"/>
                <a:ea typeface="微软雅黑" pitchFamily="34" charset="-122"/>
              </a:rPr>
              <a:t>宾馆酒店总建筑面积，单位为平方米。</a:t>
            </a:r>
          </a:p>
        </p:txBody>
      </p:sp>
      <p:graphicFrame>
        <p:nvGraphicFramePr>
          <p:cNvPr id="30732" name="Object 12"/>
          <p:cNvGraphicFramePr>
            <a:graphicFrameLocks noChangeAspect="1"/>
          </p:cNvGraphicFramePr>
          <p:nvPr/>
        </p:nvGraphicFramePr>
        <p:xfrm>
          <a:off x="684213" y="2420938"/>
          <a:ext cx="1579562" cy="382587"/>
        </p:xfrm>
        <a:graphic>
          <a:graphicData uri="http://schemas.openxmlformats.org/presentationml/2006/ole">
            <p:oleObj spid="_x0000_s30732" name="Equation" r:id="rId4" imgW="723600" imgH="17748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5363"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5364"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5365"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5366" name="矩形 6"/>
          <p:cNvSpPr>
            <a:spLocks noChangeArrowheads="1"/>
          </p:cNvSpPr>
          <p:nvPr/>
        </p:nvSpPr>
        <p:spPr bwMode="auto">
          <a:xfrm>
            <a:off x="357188" y="285750"/>
            <a:ext cx="895350" cy="519113"/>
          </a:xfrm>
          <a:prstGeom prst="rect">
            <a:avLst/>
          </a:prstGeom>
          <a:noFill/>
          <a:ln w="9525">
            <a:noFill/>
            <a:miter lim="800000"/>
            <a:headEnd/>
            <a:tailEnd/>
          </a:ln>
        </p:spPr>
        <p:txBody>
          <a:bodyPr wrap="none">
            <a:spAutoFit/>
          </a:bodyPr>
          <a:lstStyle/>
          <a:p>
            <a:r>
              <a:rPr lang="zh-CN" altLang="en-US" sz="2800">
                <a:latin typeface="微软雅黑" pitchFamily="34" charset="-122"/>
                <a:ea typeface="微软雅黑" pitchFamily="34" charset="-122"/>
              </a:rPr>
              <a:t>目录</a:t>
            </a:r>
          </a:p>
        </p:txBody>
      </p:sp>
      <p:sp>
        <p:nvSpPr>
          <p:cNvPr id="8" name="流程图: 离页连接符 7"/>
          <p:cNvSpPr/>
          <p:nvPr/>
        </p:nvSpPr>
        <p:spPr bwMode="auto">
          <a:xfrm>
            <a:off x="857250" y="2286000"/>
            <a:ext cx="1800225" cy="2057400"/>
          </a:xfrm>
          <a:prstGeom prst="flowChartOffpageConnector">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流程图: 离页连接符 8"/>
          <p:cNvSpPr/>
          <p:nvPr/>
        </p:nvSpPr>
        <p:spPr bwMode="auto">
          <a:xfrm>
            <a:off x="2743200" y="2286000"/>
            <a:ext cx="1800225" cy="2057400"/>
          </a:xfrm>
          <a:prstGeom prst="flowChartOffpageConnector">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流程图: 离页连接符 9"/>
          <p:cNvSpPr/>
          <p:nvPr/>
        </p:nvSpPr>
        <p:spPr bwMode="auto">
          <a:xfrm>
            <a:off x="4630738" y="2286000"/>
            <a:ext cx="1800225" cy="2057400"/>
          </a:xfrm>
          <a:prstGeom prst="flowChartOffpageConnector">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流程图: 离页连接符 10"/>
          <p:cNvSpPr/>
          <p:nvPr/>
        </p:nvSpPr>
        <p:spPr bwMode="auto">
          <a:xfrm>
            <a:off x="6516688" y="2286000"/>
            <a:ext cx="1800225" cy="2057400"/>
          </a:xfrm>
          <a:prstGeom prst="flowChartOffpageConnector">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371" name="矩形 12"/>
          <p:cNvSpPr>
            <a:spLocks noChangeArrowheads="1"/>
          </p:cNvSpPr>
          <p:nvPr/>
        </p:nvSpPr>
        <p:spPr bwMode="auto">
          <a:xfrm>
            <a:off x="4716463" y="2781300"/>
            <a:ext cx="1611312" cy="915988"/>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如何计算酒店综合能耗、单耗</a:t>
            </a:r>
          </a:p>
        </p:txBody>
      </p:sp>
      <p:sp>
        <p:nvSpPr>
          <p:cNvPr id="15372" name="矩形 13"/>
          <p:cNvSpPr>
            <a:spLocks noChangeArrowheads="1"/>
          </p:cNvSpPr>
          <p:nvPr/>
        </p:nvSpPr>
        <p:spPr bwMode="auto">
          <a:xfrm>
            <a:off x="6673850" y="2784475"/>
            <a:ext cx="1498600" cy="641350"/>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完成自查与报告审核</a:t>
            </a:r>
          </a:p>
        </p:txBody>
      </p:sp>
      <p:sp>
        <p:nvSpPr>
          <p:cNvPr id="15373" name="矩形 14"/>
          <p:cNvSpPr>
            <a:spLocks noChangeArrowheads="1"/>
          </p:cNvSpPr>
          <p:nvPr/>
        </p:nvSpPr>
        <p:spPr bwMode="auto">
          <a:xfrm>
            <a:off x="2843213" y="2708275"/>
            <a:ext cx="1555750" cy="1190625"/>
          </a:xfrm>
          <a:prstGeom prst="rect">
            <a:avLst/>
          </a:prstGeom>
          <a:noFill/>
          <a:ln w="9525">
            <a:noFill/>
            <a:miter lim="800000"/>
            <a:headEnd/>
            <a:tailEnd/>
          </a:ln>
        </p:spPr>
        <p:txBody>
          <a:bodyPr>
            <a:spAutoFit/>
          </a:bodyPr>
          <a:lstStyle/>
          <a:p>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宾馆酒店单位综合能耗和电耗限额</a:t>
            </a:r>
            <a:r>
              <a:rPr lang="en-US" altLang="zh-CN">
                <a:latin typeface="微软雅黑" pitchFamily="34" charset="-122"/>
                <a:ea typeface="微软雅黑" pitchFamily="34" charset="-122"/>
              </a:rPr>
              <a:t>》</a:t>
            </a:r>
            <a:r>
              <a:rPr lang="zh-CN" altLang="en-US">
                <a:latin typeface="微软雅黑" pitchFamily="34" charset="-122"/>
                <a:ea typeface="微软雅黑" pitchFamily="34" charset="-122"/>
              </a:rPr>
              <a:t>解读</a:t>
            </a:r>
          </a:p>
        </p:txBody>
      </p:sp>
      <p:sp>
        <p:nvSpPr>
          <p:cNvPr id="15374" name="矩形 15"/>
          <p:cNvSpPr>
            <a:spLocks noChangeArrowheads="1"/>
          </p:cNvSpPr>
          <p:nvPr/>
        </p:nvSpPr>
        <p:spPr bwMode="auto">
          <a:xfrm>
            <a:off x="971550" y="2708275"/>
            <a:ext cx="1584325" cy="915988"/>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强制性能耗限额地方标准的意义</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9947"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9948"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9949"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9950"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39951"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39952" name="Rectangle 7"/>
          <p:cNvSpPr>
            <a:spLocks noChangeArrowheads="1"/>
          </p:cNvSpPr>
          <p:nvPr/>
        </p:nvSpPr>
        <p:spPr bwMode="auto">
          <a:xfrm>
            <a:off x="539750" y="1052513"/>
            <a:ext cx="7993063" cy="3743325"/>
          </a:xfrm>
          <a:prstGeom prst="rect">
            <a:avLst/>
          </a:prstGeom>
          <a:noFill/>
          <a:ln w="9525">
            <a:noFill/>
            <a:miter lim="800000"/>
            <a:headEnd/>
            <a:tailEnd/>
          </a:ln>
        </p:spPr>
        <p:txBody>
          <a:bodyPr>
            <a:spAutoFit/>
          </a:bodyPr>
          <a:lstStyle/>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5.2.3</a:t>
            </a:r>
            <a:r>
              <a:rPr lang="zh-CN" altLang="en-US" sz="2100">
                <a:solidFill>
                  <a:srgbClr val="000000"/>
                </a:solidFill>
                <a:latin typeface="Franklin Gothic Medium" pitchFamily="34" charset="0"/>
                <a:ea typeface="微软雅黑" pitchFamily="34" charset="-122"/>
              </a:rPr>
              <a:t>　宾馆酒店单位综合电耗的计算</a:t>
            </a:r>
            <a:endParaRPr lang="en-US" altLang="zh-CN" sz="2100">
              <a:solidFill>
                <a:srgbClr val="000000"/>
              </a:solidFill>
              <a:latin typeface="Franklin Gothic Medium" pitchFamily="34" charset="0"/>
              <a:ea typeface="微软雅黑" pitchFamily="34" charset="-122"/>
            </a:endParaRPr>
          </a:p>
          <a:p>
            <a:pPr eaLnBrk="0" hangingPunct="0">
              <a:spcBef>
                <a:spcPct val="20000"/>
              </a:spcBef>
              <a:buFont typeface="Arial" charset="0"/>
              <a:buChar char="•"/>
            </a:pPr>
            <a:r>
              <a:rPr lang="zh-CN" altLang="en-US" sz="2100">
                <a:solidFill>
                  <a:srgbClr val="000000"/>
                </a:solidFill>
                <a:latin typeface="Franklin Gothic Medium" pitchFamily="34" charset="0"/>
                <a:ea typeface="微软雅黑" pitchFamily="34" charset="-122"/>
              </a:rPr>
              <a:t>宾馆酒店单位综合电耗等于年度统计报告期内的宾馆酒店总电耗除以宾馆酒店的总建筑面积。数值以千瓦时每平方米表示，按照公式（</a:t>
            </a:r>
            <a:r>
              <a:rPr lang="en-US" altLang="zh-CN" sz="2100">
                <a:solidFill>
                  <a:srgbClr val="000000"/>
                </a:solidFill>
                <a:latin typeface="Franklin Gothic Medium" pitchFamily="34" charset="0"/>
                <a:ea typeface="微软雅黑" pitchFamily="34" charset="-122"/>
              </a:rPr>
              <a:t>3</a:t>
            </a:r>
            <a:r>
              <a:rPr lang="zh-CN" altLang="en-US" sz="2100">
                <a:solidFill>
                  <a:srgbClr val="000000"/>
                </a:solidFill>
                <a:latin typeface="Franklin Gothic Medium" pitchFamily="34" charset="0"/>
                <a:ea typeface="微软雅黑" pitchFamily="34" charset="-122"/>
              </a:rPr>
              <a:t>）进行计算。</a:t>
            </a: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                       …………………………………………………</a:t>
            </a:r>
            <a:r>
              <a:rPr lang="zh-CN" altLang="en-US" sz="2100">
                <a:solidFill>
                  <a:srgbClr val="000000"/>
                </a:solidFill>
                <a:latin typeface="Franklin Gothic Medium" pitchFamily="34" charset="0"/>
                <a:ea typeface="微软雅黑" pitchFamily="34" charset="-122"/>
              </a:rPr>
              <a:t>（</a:t>
            </a:r>
            <a:r>
              <a:rPr lang="en-US" altLang="zh-CN" sz="2100">
                <a:solidFill>
                  <a:srgbClr val="000000"/>
                </a:solidFill>
                <a:latin typeface="Franklin Gothic Medium" pitchFamily="34" charset="0"/>
                <a:ea typeface="微软雅黑" pitchFamily="34" charset="-122"/>
              </a:rPr>
              <a:t>3</a:t>
            </a:r>
            <a:r>
              <a:rPr lang="zh-CN" altLang="en-US" sz="2100">
                <a:solidFill>
                  <a:srgbClr val="000000"/>
                </a:solidFill>
                <a:latin typeface="Franklin Gothic Medium" pitchFamily="34" charset="0"/>
                <a:ea typeface="微软雅黑" pitchFamily="34" charset="-122"/>
              </a:rPr>
              <a:t>）</a:t>
            </a:r>
          </a:p>
          <a:p>
            <a:pPr eaLnBrk="0" hangingPunct="0">
              <a:spcBef>
                <a:spcPct val="20000"/>
              </a:spcBef>
              <a:buFont typeface="Arial" charset="0"/>
              <a:buChar char="•"/>
            </a:pPr>
            <a:endParaRPr lang="zh-CN" altLang="en-US" sz="2100">
              <a:solidFill>
                <a:srgbClr val="000000"/>
              </a:solidFill>
              <a:latin typeface="Franklin Gothic Medium" pitchFamily="34" charset="0"/>
              <a:ea typeface="微软雅黑" pitchFamily="34" charset="-122"/>
            </a:endParaRPr>
          </a:p>
          <a:p>
            <a:pPr eaLnBrk="0" hangingPunct="0">
              <a:spcBef>
                <a:spcPct val="20000"/>
              </a:spcBef>
              <a:buFont typeface="Arial" charset="0"/>
              <a:buChar char="•"/>
            </a:pPr>
            <a:r>
              <a:rPr lang="zh-CN" altLang="en-US" sz="2100">
                <a:solidFill>
                  <a:srgbClr val="000000"/>
                </a:solidFill>
                <a:latin typeface="Franklin Gothic Medium" pitchFamily="34" charset="0"/>
                <a:ea typeface="微软雅黑" pitchFamily="34" charset="-122"/>
              </a:rPr>
              <a:t>式中：</a:t>
            </a:r>
          </a:p>
          <a:p>
            <a:pPr eaLnBrk="0" hangingPunct="0">
              <a:spcBef>
                <a:spcPct val="20000"/>
              </a:spcBef>
              <a:buFont typeface="Arial" charset="0"/>
              <a:buChar char="•"/>
            </a:pPr>
            <a:r>
              <a:rPr lang="en-US" altLang="zh-CN" sz="2100" i="1">
                <a:solidFill>
                  <a:srgbClr val="000000"/>
                </a:solidFill>
                <a:latin typeface="Times New Roman" pitchFamily="18" charset="0"/>
                <a:ea typeface="微软雅黑" pitchFamily="34" charset="-122"/>
              </a:rPr>
              <a:t>E</a:t>
            </a:r>
            <a:r>
              <a:rPr lang="en-US" altLang="zh-CN" sz="2000" i="1" baseline="-25000">
                <a:solidFill>
                  <a:srgbClr val="000000"/>
                </a:solidFill>
                <a:latin typeface="Franklin Gothic Medium" pitchFamily="34" charset="0"/>
                <a:ea typeface="微软雅黑" pitchFamily="34" charset="-122"/>
              </a:rPr>
              <a:t>ed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宾馆酒店单位综合电耗，单位为千瓦时每平方米；</a:t>
            </a:r>
          </a:p>
          <a:p>
            <a:pPr eaLnBrk="0" hangingPunct="0">
              <a:spcBef>
                <a:spcPct val="20000"/>
              </a:spcBef>
              <a:buFont typeface="Arial" charset="0"/>
              <a:buChar char="•"/>
            </a:pPr>
            <a:r>
              <a:rPr lang="en-US" altLang="zh-CN" sz="2100" i="1">
                <a:solidFill>
                  <a:srgbClr val="000000"/>
                </a:solidFill>
                <a:latin typeface="Times New Roman" pitchFamily="18" charset="0"/>
                <a:ea typeface="微软雅黑" pitchFamily="34" charset="-122"/>
              </a:rPr>
              <a:t>E</a:t>
            </a:r>
            <a:r>
              <a:rPr lang="en-US" altLang="zh-CN" sz="2000" i="1" baseline="-25000">
                <a:solidFill>
                  <a:srgbClr val="000000"/>
                </a:solidFill>
                <a:latin typeface="Franklin Gothic Medium" pitchFamily="34" charset="0"/>
                <a:ea typeface="微软雅黑" pitchFamily="34" charset="-122"/>
              </a:rPr>
              <a:t>e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宾馆酒店总电耗，单位为千瓦时；</a:t>
            </a:r>
          </a:p>
          <a:p>
            <a:pPr eaLnBrk="0" hangingPunct="0">
              <a:spcBef>
                <a:spcPct val="20000"/>
              </a:spcBef>
              <a:buFont typeface="Arial" charset="0"/>
              <a:buChar char="•"/>
            </a:pPr>
            <a:r>
              <a:rPr lang="en-US" altLang="zh-CN" sz="2100" i="1">
                <a:solidFill>
                  <a:srgbClr val="000000"/>
                </a:solidFill>
                <a:latin typeface="Times New Roman" pitchFamily="18" charset="0"/>
                <a:ea typeface="微软雅黑" pitchFamily="34" charset="-122"/>
              </a:rPr>
              <a:t>M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宾馆酒店总建筑面积，单位为平方米。</a:t>
            </a:r>
          </a:p>
        </p:txBody>
      </p:sp>
      <p:graphicFrame>
        <p:nvGraphicFramePr>
          <p:cNvPr id="39945" name="Picture 10"/>
          <p:cNvGraphicFramePr>
            <a:graphicFrameLocks noChangeAspect="1"/>
          </p:cNvGraphicFramePr>
          <p:nvPr/>
        </p:nvGraphicFramePr>
        <p:xfrm>
          <a:off x="684213" y="2565400"/>
          <a:ext cx="1512887" cy="433388"/>
        </p:xfrm>
        <a:graphic>
          <a:graphicData uri="http://schemas.openxmlformats.org/presentationml/2006/ole">
            <p:oleObj spid="_x0000_s39945" r:id="rId4" imgW="800100" imgH="22860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0963"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0964"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0965"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0966"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40967" name="Rectangle 7"/>
          <p:cNvSpPr>
            <a:spLocks noChangeArrowheads="1"/>
          </p:cNvSpPr>
          <p:nvPr/>
        </p:nvSpPr>
        <p:spPr bwMode="auto">
          <a:xfrm>
            <a:off x="468313" y="1125538"/>
            <a:ext cx="8424862" cy="4413250"/>
          </a:xfrm>
          <a:prstGeom prst="rect">
            <a:avLst/>
          </a:prstGeom>
          <a:noFill/>
          <a:ln w="9525">
            <a:noFill/>
            <a:miter lim="800000"/>
            <a:headEnd/>
            <a:tailEnd/>
          </a:ln>
        </p:spPr>
        <p:txBody>
          <a:bodyPr>
            <a:spAutoFit/>
          </a:bodyPr>
          <a:lstStyle/>
          <a:p>
            <a:pPr eaLnBrk="0" hangingPunct="0">
              <a:lnSpc>
                <a:spcPct val="90000"/>
              </a:lnSpc>
              <a:spcBef>
                <a:spcPct val="20000"/>
              </a:spcBef>
              <a:buFont typeface="Arial" charset="0"/>
              <a:buChar char="•"/>
            </a:pPr>
            <a:r>
              <a:rPr lang="en-US" altLang="zh-CN" sz="2100">
                <a:solidFill>
                  <a:srgbClr val="FF0000"/>
                </a:solidFill>
                <a:latin typeface="Franklin Gothic Medium" pitchFamily="34" charset="0"/>
                <a:ea typeface="微软雅黑" pitchFamily="34" charset="-122"/>
              </a:rPr>
              <a:t>4</a:t>
            </a:r>
            <a:r>
              <a:rPr lang="zh-CN" altLang="en-US" sz="2100">
                <a:solidFill>
                  <a:srgbClr val="FF0000"/>
                </a:solidFill>
                <a:latin typeface="Franklin Gothic Medium" pitchFamily="34" charset="0"/>
                <a:ea typeface="微软雅黑" pitchFamily="34" charset="-122"/>
              </a:rPr>
              <a:t>　单位综合能耗、电耗限额</a:t>
            </a:r>
          </a:p>
          <a:p>
            <a:pPr eaLnBrk="0" hangingPunct="0">
              <a:spcBef>
                <a:spcPct val="20000"/>
              </a:spcBef>
              <a:buFont typeface="Arial" charset="0"/>
              <a:buChar char="•"/>
            </a:pPr>
            <a:r>
              <a:rPr lang="zh-CN" altLang="en-US" sz="1700">
                <a:solidFill>
                  <a:srgbClr val="000000"/>
                </a:solidFill>
                <a:latin typeface="Franklin Gothic Medium" pitchFamily="34" charset="0"/>
                <a:ea typeface="微软雅黑" pitchFamily="34" charset="-122"/>
              </a:rPr>
              <a:t>单位综合能耗、电耗限额见表</a:t>
            </a:r>
            <a:r>
              <a:rPr lang="en-US" altLang="zh-CN" sz="1700">
                <a:solidFill>
                  <a:srgbClr val="000000"/>
                </a:solidFill>
                <a:latin typeface="Franklin Gothic Medium" pitchFamily="34" charset="0"/>
                <a:ea typeface="微软雅黑" pitchFamily="34" charset="-122"/>
              </a:rPr>
              <a:t>1</a:t>
            </a:r>
            <a:r>
              <a:rPr lang="zh-CN" altLang="en-US" sz="1700">
                <a:solidFill>
                  <a:srgbClr val="000000"/>
                </a:solidFill>
                <a:latin typeface="Franklin Gothic Medium" pitchFamily="34" charset="0"/>
                <a:ea typeface="微软雅黑" pitchFamily="34" charset="-122"/>
              </a:rPr>
              <a:t>。</a:t>
            </a:r>
          </a:p>
          <a:p>
            <a:pPr eaLnBrk="0" hangingPunct="0">
              <a:spcBef>
                <a:spcPct val="20000"/>
              </a:spcBef>
              <a:buFont typeface="Arial" charset="0"/>
              <a:buChar char="•"/>
            </a:pPr>
            <a:endParaRPr lang="zh-CN" altLang="en-US" sz="17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r>
              <a:rPr lang="zh-CN" altLang="en-US" sz="1700">
                <a:solidFill>
                  <a:srgbClr val="000000"/>
                </a:solidFill>
                <a:latin typeface="Franklin Gothic Medium" pitchFamily="34" charset="0"/>
                <a:ea typeface="微软雅黑" pitchFamily="34" charset="-122"/>
              </a:rPr>
              <a:t>表</a:t>
            </a:r>
            <a:r>
              <a:rPr lang="en-US" altLang="zh-CN" sz="1700">
                <a:solidFill>
                  <a:srgbClr val="000000"/>
                </a:solidFill>
                <a:latin typeface="Franklin Gothic Medium" pitchFamily="34" charset="0"/>
                <a:ea typeface="微软雅黑" pitchFamily="34" charset="-122"/>
              </a:rPr>
              <a:t>1</a:t>
            </a:r>
            <a:r>
              <a:rPr lang="zh-CN" altLang="en-US" sz="1700">
                <a:solidFill>
                  <a:srgbClr val="000000"/>
                </a:solidFill>
                <a:latin typeface="Franklin Gothic Medium" pitchFamily="34" charset="0"/>
                <a:ea typeface="微软雅黑" pitchFamily="34" charset="-122"/>
              </a:rPr>
              <a:t>　宾馆酒店单位综合能耗、电耗限额</a:t>
            </a:r>
          </a:p>
          <a:p>
            <a:pPr algn="ctr" eaLnBrk="0" hangingPunct="0">
              <a:spcBef>
                <a:spcPct val="20000"/>
              </a:spcBef>
              <a:buFont typeface="Arial" charset="0"/>
              <a:buChar char="•"/>
            </a:pPr>
            <a:endParaRPr lang="zh-CN" altLang="en-US" sz="17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6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endParaRPr lang="zh-CN" altLang="en-US" sz="1200">
              <a:solidFill>
                <a:srgbClr val="000000"/>
              </a:solidFill>
              <a:latin typeface="Franklin Gothic Medium" pitchFamily="34" charset="0"/>
              <a:ea typeface="微软雅黑" pitchFamily="34" charset="-122"/>
            </a:endParaRPr>
          </a:p>
          <a:p>
            <a:pPr algn="ctr" eaLnBrk="0" hangingPunct="0">
              <a:spcBef>
                <a:spcPct val="20000"/>
              </a:spcBef>
              <a:buFont typeface="Arial" charset="0"/>
              <a:buChar char="•"/>
            </a:pPr>
            <a:r>
              <a:rPr lang="zh-CN" altLang="en-US" sz="1200">
                <a:solidFill>
                  <a:srgbClr val="000000"/>
                </a:solidFill>
                <a:latin typeface="Franklin Gothic Medium" pitchFamily="34" charset="0"/>
                <a:ea typeface="微软雅黑" pitchFamily="34" charset="-122"/>
              </a:rPr>
              <a:t>注：表中所指星级标准是指符合</a:t>
            </a:r>
            <a:r>
              <a:rPr lang="en-US" altLang="zh-CN" sz="1200">
                <a:solidFill>
                  <a:srgbClr val="000000"/>
                </a:solidFill>
                <a:latin typeface="Franklin Gothic Medium" pitchFamily="34" charset="0"/>
                <a:ea typeface="微软雅黑" pitchFamily="34" charset="-122"/>
              </a:rPr>
              <a:t>GB/T 14308</a:t>
            </a:r>
            <a:r>
              <a:rPr lang="zh-CN" altLang="en-US" sz="1200">
                <a:solidFill>
                  <a:srgbClr val="000000"/>
                </a:solidFill>
                <a:latin typeface="Franklin Gothic Medium" pitchFamily="34" charset="0"/>
                <a:ea typeface="微软雅黑" pitchFamily="34" charset="-122"/>
              </a:rPr>
              <a:t>规定的等级与划分。</a:t>
            </a:r>
            <a:endParaRPr lang="zh-CN" altLang="en-US" sz="2400">
              <a:solidFill>
                <a:srgbClr val="000000"/>
              </a:solidFill>
              <a:latin typeface="Franklin Gothic Medium" pitchFamily="34" charset="0"/>
              <a:ea typeface="微软雅黑" pitchFamily="34" charset="-122"/>
            </a:endParaRPr>
          </a:p>
        </p:txBody>
      </p:sp>
      <p:graphicFrame>
        <p:nvGraphicFramePr>
          <p:cNvPr id="40997" name="Group 37"/>
          <p:cNvGraphicFramePr>
            <a:graphicFrameLocks noGrp="1"/>
          </p:cNvGraphicFramePr>
          <p:nvPr/>
        </p:nvGraphicFramePr>
        <p:xfrm>
          <a:off x="1476375" y="2886075"/>
          <a:ext cx="6191250" cy="2154238"/>
        </p:xfrm>
        <a:graphic>
          <a:graphicData uri="http://schemas.openxmlformats.org/drawingml/2006/table">
            <a:tbl>
              <a:tblPr/>
              <a:tblGrid>
                <a:gridCol w="2439988"/>
                <a:gridCol w="2008187"/>
                <a:gridCol w="1743075"/>
              </a:tblGrid>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6700" algn="r"/>
                          <a:tab pos="2638425" algn="ctr"/>
                          <a:tab pos="5273675" algn="r"/>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宾馆酒店类型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rPr>
                        <a:t>单位综合能耗限额（</a:t>
                      </a:r>
                      <a:r>
                        <a:rPr kumimoji="0" lang="en-US" altLang="zh-CN" sz="1400" b="1" i="0" u="none" strike="noStrike" cap="none" normalizeH="0" baseline="0" smtClean="0">
                          <a:ln>
                            <a:noFill/>
                          </a:ln>
                          <a:solidFill>
                            <a:schemeClr val="bg1"/>
                          </a:solidFill>
                          <a:effectLst/>
                          <a:latin typeface="微软雅黑" pitchFamily="34" charset="-122"/>
                          <a:ea typeface="宋体" charset="-122"/>
                        </a:rPr>
                        <a:t>kgce/m</a:t>
                      </a:r>
                      <a:r>
                        <a:rPr kumimoji="0" lang="en-US" altLang="zh-CN" sz="1400" b="1" i="0" u="none" strike="noStrike" cap="none" normalizeH="0" baseline="30000" smtClean="0">
                          <a:ln>
                            <a:noFill/>
                          </a:ln>
                          <a:solidFill>
                            <a:schemeClr val="bg1"/>
                          </a:solidFill>
                          <a:effectLst/>
                          <a:latin typeface="微软雅黑" pitchFamily="34" charset="-122"/>
                          <a:ea typeface="宋体" charset="-122"/>
                        </a:rPr>
                        <a:t>2</a:t>
                      </a:r>
                      <a:r>
                        <a:rPr kumimoji="0" lang="zh-CN" altLang="en-US" sz="1400" b="1" i="0" u="none" strike="noStrike" cap="none" normalizeH="0" baseline="0" smtClean="0">
                          <a:ln>
                            <a:noFill/>
                          </a:ln>
                          <a:solidFill>
                            <a:schemeClr val="bg1"/>
                          </a:solidFill>
                          <a:effectLst/>
                          <a:latin typeface="微软雅黑" pitchFamily="34" charset="-122"/>
                          <a:ea typeface="宋体" charset="-12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rPr>
                        <a:t>单位综合电耗限额</a:t>
                      </a:r>
                      <a:endPar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rPr>
                        <a:t>（</a:t>
                      </a:r>
                      <a:r>
                        <a:rPr kumimoji="0" lang="en-US" altLang="zh-CN" sz="1400" b="1" i="0" u="none" strike="noStrike" cap="none" normalizeH="0" baseline="0" smtClean="0">
                          <a:ln>
                            <a:noFill/>
                          </a:ln>
                          <a:solidFill>
                            <a:schemeClr val="bg1"/>
                          </a:solidFill>
                          <a:effectLst/>
                          <a:latin typeface="微软雅黑" pitchFamily="34" charset="-122"/>
                          <a:ea typeface="宋体" charset="-122"/>
                        </a:rPr>
                        <a:t>kW•h/m</a:t>
                      </a:r>
                      <a:r>
                        <a:rPr kumimoji="0" lang="en-US" altLang="zh-CN" sz="1400" b="1" i="0" u="none" strike="noStrike" cap="none" normalizeH="0" baseline="30000" smtClean="0">
                          <a:ln>
                            <a:noFill/>
                          </a:ln>
                          <a:solidFill>
                            <a:schemeClr val="bg1"/>
                          </a:solidFill>
                          <a:effectLst/>
                          <a:latin typeface="微软雅黑" pitchFamily="34" charset="-122"/>
                          <a:ea typeface="宋体" charset="-122"/>
                        </a:rPr>
                        <a:t>2</a:t>
                      </a:r>
                      <a:r>
                        <a:rPr kumimoji="0" lang="zh-CN" altLang="en-US" sz="1400" b="1" i="0" u="none" strike="noStrike" cap="none" normalizeH="0" baseline="0" smtClean="0">
                          <a:ln>
                            <a:noFill/>
                          </a:ln>
                          <a:solidFill>
                            <a:schemeClr val="bg1"/>
                          </a:solidFill>
                          <a:effectLst/>
                          <a:latin typeface="微软雅黑" pitchFamily="34" charset="-122"/>
                          <a:ea typeface="宋体" charset="-12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40957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6700" algn="r"/>
                          <a:tab pos="2638425" algn="ctr"/>
                          <a:tab pos="5273675" algn="r"/>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按五星级标准设计和建设</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31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135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407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按四星级标准设计和建设</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23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114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409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按三星级标准设计和建设</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21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110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409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其他宾馆酒店（饭店）</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a:t>
                      </a:r>
                      <a:r>
                        <a:rPr kumimoji="0" lang="en-US" altLang="zh-CN" sz="1400" b="1" i="0" u="none" strike="noStrike" cap="none" normalizeH="0" baseline="0" smtClean="0">
                          <a:ln>
                            <a:noFill/>
                          </a:ln>
                          <a:solidFill>
                            <a:schemeClr val="bg1"/>
                          </a:solidFill>
                          <a:effectLst/>
                          <a:latin typeface="微软雅黑" pitchFamily="34" charset="-122"/>
                          <a:ea typeface="宋体" charset="-122"/>
                          <a:cs typeface="Times New Roman" pitchFamily="18" charset="0"/>
                        </a:rPr>
                        <a:t>99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40997"/>
                                        </p:tgtEl>
                                        <p:attrNameLst>
                                          <p:attrName>style.visibility</p:attrName>
                                        </p:attrNameLst>
                                      </p:cBhvr>
                                      <p:to>
                                        <p:strVal val="visible"/>
                                      </p:to>
                                    </p:set>
                                    <p:animEffect transition="in" filter="blinds(horizontal)">
                                      <p:cBhvr>
                                        <p:cTn id="7" dur="500"/>
                                        <p:tgtEl>
                                          <p:spTgt spid="40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1987"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1988"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1989"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1990"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41991" name="Rectangle 7"/>
          <p:cNvSpPr>
            <a:spLocks noChangeArrowheads="1"/>
          </p:cNvSpPr>
          <p:nvPr/>
        </p:nvSpPr>
        <p:spPr bwMode="auto">
          <a:xfrm>
            <a:off x="323850" y="1052513"/>
            <a:ext cx="7993063" cy="5667375"/>
          </a:xfrm>
          <a:prstGeom prst="rect">
            <a:avLst/>
          </a:prstGeom>
          <a:noFill/>
          <a:ln w="9525">
            <a:noFill/>
            <a:miter lim="800000"/>
            <a:headEnd/>
            <a:tailEnd/>
          </a:ln>
        </p:spPr>
        <p:txBody>
          <a:bodyPr>
            <a:spAutoFit/>
          </a:bodyPr>
          <a:lstStyle/>
          <a:p>
            <a:pPr eaLnBrk="0" hangingPunct="0">
              <a:spcBef>
                <a:spcPct val="20000"/>
              </a:spcBef>
              <a:buFont typeface="Arial" charset="0"/>
              <a:buChar char="•"/>
            </a:pPr>
            <a:r>
              <a:rPr lang="en-US" altLang="zh-CN" sz="2100">
                <a:solidFill>
                  <a:srgbClr val="FF0000"/>
                </a:solidFill>
                <a:latin typeface="Franklin Gothic Medium" pitchFamily="34" charset="0"/>
                <a:ea typeface="微软雅黑" pitchFamily="34" charset="-122"/>
              </a:rPr>
              <a:t>6</a:t>
            </a:r>
            <a:r>
              <a:rPr lang="zh-CN" altLang="en-US" sz="2100">
                <a:solidFill>
                  <a:srgbClr val="FF0000"/>
                </a:solidFill>
                <a:latin typeface="Franklin Gothic Medium" pitchFamily="34" charset="0"/>
                <a:ea typeface="微软雅黑" pitchFamily="34" charset="-122"/>
              </a:rPr>
              <a:t>　节能管理措施</a:t>
            </a:r>
          </a:p>
          <a:p>
            <a:pPr eaLnBrk="0" hangingPunct="0">
              <a:spcBef>
                <a:spcPct val="20000"/>
              </a:spcBef>
              <a:buFont typeface="Arial" charset="0"/>
              <a:buChar char="•"/>
            </a:pPr>
            <a:r>
              <a:rPr lang="en-US" altLang="zh-CN" sz="2100">
                <a:latin typeface="Franklin Gothic Medium" pitchFamily="34" charset="0"/>
                <a:ea typeface="微软雅黑" pitchFamily="34" charset="-122"/>
              </a:rPr>
              <a:t>6.1</a:t>
            </a:r>
            <a:r>
              <a:rPr lang="zh-CN" altLang="en-US" sz="2100">
                <a:latin typeface="Franklin Gothic Medium" pitchFamily="34" charset="0"/>
                <a:ea typeface="微软雅黑" pitchFamily="34" charset="-122"/>
              </a:rPr>
              <a:t>　建立健全能源管理体系，应符合</a:t>
            </a:r>
            <a:r>
              <a:rPr lang="en-US" altLang="zh-CN" sz="2100">
                <a:latin typeface="Franklin Gothic Medium" pitchFamily="34" charset="0"/>
                <a:ea typeface="微软雅黑" pitchFamily="34" charset="-122"/>
              </a:rPr>
              <a:t>GB/T 23331</a:t>
            </a:r>
            <a:r>
              <a:rPr lang="zh-CN" altLang="en-US" sz="2100">
                <a:latin typeface="Franklin Gothic Medium" pitchFamily="34" charset="0"/>
                <a:ea typeface="微软雅黑" pitchFamily="34" charset="-122"/>
              </a:rPr>
              <a:t>的要求。</a:t>
            </a:r>
          </a:p>
          <a:p>
            <a:pPr eaLnBrk="0" hangingPunct="0">
              <a:spcBef>
                <a:spcPct val="20000"/>
              </a:spcBef>
              <a:buFont typeface="Arial" charset="0"/>
              <a:buChar char="•"/>
            </a:pPr>
            <a:r>
              <a:rPr lang="en-US" altLang="zh-CN" sz="2100">
                <a:latin typeface="Franklin Gothic Medium" pitchFamily="34" charset="0"/>
                <a:ea typeface="微软雅黑" pitchFamily="34" charset="-122"/>
              </a:rPr>
              <a:t>6.2</a:t>
            </a:r>
            <a:r>
              <a:rPr lang="zh-CN" altLang="en-US" sz="2100">
                <a:latin typeface="Franklin Gothic Medium" pitchFamily="34" charset="0"/>
                <a:ea typeface="微软雅黑" pitchFamily="34" charset="-122"/>
              </a:rPr>
              <a:t>　制定行之有效的节能制度和措施，强化目标责任制，建立健全节能奖惩机制。</a:t>
            </a:r>
          </a:p>
          <a:p>
            <a:pPr eaLnBrk="0" hangingPunct="0">
              <a:spcBef>
                <a:spcPct val="20000"/>
              </a:spcBef>
              <a:buFont typeface="Arial" charset="0"/>
              <a:buChar char="•"/>
            </a:pPr>
            <a:r>
              <a:rPr lang="en-US" altLang="zh-CN" sz="2100">
                <a:latin typeface="Franklin Gothic Medium" pitchFamily="34" charset="0"/>
                <a:ea typeface="微软雅黑" pitchFamily="34" charset="-122"/>
              </a:rPr>
              <a:t>6.3</a:t>
            </a:r>
            <a:r>
              <a:rPr lang="zh-CN" altLang="en-US" sz="2100">
                <a:latin typeface="Franklin Gothic Medium" pitchFamily="34" charset="0"/>
                <a:ea typeface="微软雅黑" pitchFamily="34" charset="-122"/>
              </a:rPr>
              <a:t>　合理配备能源计量器具，应符合</a:t>
            </a:r>
            <a:r>
              <a:rPr lang="en-US" altLang="zh-CN" sz="2100">
                <a:latin typeface="Franklin Gothic Medium" pitchFamily="34" charset="0"/>
                <a:ea typeface="微软雅黑" pitchFamily="34" charset="-122"/>
              </a:rPr>
              <a:t>GB 17167</a:t>
            </a:r>
            <a:r>
              <a:rPr lang="zh-CN" altLang="en-US" sz="2100">
                <a:latin typeface="Franklin Gothic Medium" pitchFamily="34" charset="0"/>
                <a:ea typeface="微软雅黑" pitchFamily="34" charset="-122"/>
              </a:rPr>
              <a:t>的要求。</a:t>
            </a:r>
          </a:p>
          <a:p>
            <a:pPr eaLnBrk="0" hangingPunct="0">
              <a:spcBef>
                <a:spcPct val="20000"/>
              </a:spcBef>
              <a:buFont typeface="Arial" charset="0"/>
              <a:buChar char="•"/>
            </a:pPr>
            <a:r>
              <a:rPr lang="en-US" altLang="zh-CN" sz="2100">
                <a:latin typeface="Franklin Gothic Medium" pitchFamily="34" charset="0"/>
                <a:ea typeface="微软雅黑" pitchFamily="34" charset="-122"/>
              </a:rPr>
              <a:t>6.4</a:t>
            </a:r>
            <a:r>
              <a:rPr lang="zh-CN" altLang="en-US" sz="2100">
                <a:latin typeface="Franklin Gothic Medium" pitchFamily="34" charset="0"/>
                <a:ea typeface="微软雅黑" pitchFamily="34" charset="-122"/>
              </a:rPr>
              <a:t>　制定能源统计制度，科学、有效地组织能源统计工作，确保能源统计数据的准确性与及时性，做好能源消费和利用状况的统计分析并归档。</a:t>
            </a:r>
          </a:p>
          <a:p>
            <a:pPr eaLnBrk="0" hangingPunct="0">
              <a:spcBef>
                <a:spcPct val="20000"/>
              </a:spcBef>
              <a:buFont typeface="Arial" charset="0"/>
              <a:buChar char="•"/>
            </a:pPr>
            <a:r>
              <a:rPr lang="en-US" altLang="zh-CN" sz="2100">
                <a:latin typeface="Franklin Gothic Medium" pitchFamily="34" charset="0"/>
                <a:ea typeface="微软雅黑" pitchFamily="34" charset="-122"/>
              </a:rPr>
              <a:t>6.5</a:t>
            </a:r>
            <a:r>
              <a:rPr lang="zh-CN" altLang="en-US" sz="2100">
                <a:latin typeface="Franklin Gothic Medium" pitchFamily="34" charset="0"/>
                <a:ea typeface="微软雅黑" pitchFamily="34" charset="-122"/>
              </a:rPr>
              <a:t>　企业应加强用能设备的检修、维护和保养工作，提高设备的能源利用率；应按照合理用能的原则，对各种能源科学使用，梯级利用；对余热和余压，加强回收和利用；对各种带热（冷）设备和管网应加强维护管理，防止跑、冒、滴、漏的现象发生。</a:t>
            </a:r>
          </a:p>
          <a:p>
            <a:pPr eaLnBrk="0" hangingPunct="0">
              <a:spcBef>
                <a:spcPct val="20000"/>
              </a:spcBef>
              <a:buFont typeface="Arial" charset="0"/>
              <a:buChar char="•"/>
            </a:pPr>
            <a:r>
              <a:rPr lang="en-US" altLang="zh-CN" sz="2100">
                <a:latin typeface="Franklin Gothic Medium" pitchFamily="34" charset="0"/>
                <a:ea typeface="微软雅黑" pitchFamily="34" charset="-122"/>
              </a:rPr>
              <a:t>6.6</a:t>
            </a:r>
            <a:r>
              <a:rPr lang="zh-CN" altLang="en-US" sz="2100">
                <a:latin typeface="Franklin Gothic Medium" pitchFamily="34" charset="0"/>
                <a:ea typeface="微软雅黑" pitchFamily="34" charset="-122"/>
              </a:rPr>
              <a:t>　宾馆酒店应节约用电，应符合</a:t>
            </a:r>
            <a:r>
              <a:rPr lang="en-US" altLang="zh-CN" sz="2100">
                <a:latin typeface="Franklin Gothic Medium" pitchFamily="34" charset="0"/>
                <a:ea typeface="微软雅黑" pitchFamily="34" charset="-122"/>
              </a:rPr>
              <a:t>GB/T 12455 </a:t>
            </a:r>
            <a:r>
              <a:rPr lang="zh-CN" altLang="en-US" sz="2100">
                <a:latin typeface="Franklin Gothic Medium" pitchFamily="34" charset="0"/>
                <a:ea typeface="微软雅黑" pitchFamily="34" charset="-122"/>
              </a:rPr>
              <a:t>的要求。</a:t>
            </a:r>
          </a:p>
          <a:p>
            <a:pPr eaLnBrk="0" hangingPunct="0">
              <a:spcBef>
                <a:spcPct val="20000"/>
              </a:spcBef>
              <a:buFont typeface="Arial" charset="0"/>
              <a:buChar char="•"/>
            </a:pPr>
            <a:r>
              <a:rPr lang="en-US" altLang="zh-CN" sz="2100">
                <a:latin typeface="Franklin Gothic Medium" pitchFamily="34" charset="0"/>
                <a:ea typeface="微软雅黑" pitchFamily="34" charset="-122"/>
              </a:rPr>
              <a:t>6.7</a:t>
            </a:r>
            <a:r>
              <a:rPr lang="zh-CN" altLang="en-US" sz="2100">
                <a:latin typeface="Franklin Gothic Medium" pitchFamily="34" charset="0"/>
                <a:ea typeface="微软雅黑" pitchFamily="34" charset="-122"/>
              </a:rPr>
              <a:t>　有效利用高效节能的新技术、新工艺、新设备，淘汰高能耗、高污染的设备。</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3011"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3012"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3013"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3014" name="矩形 6"/>
          <p:cNvSpPr>
            <a:spLocks noChangeArrowheads="1"/>
          </p:cNvSpPr>
          <p:nvPr/>
        </p:nvSpPr>
        <p:spPr bwMode="auto">
          <a:xfrm>
            <a:off x="357188" y="285750"/>
            <a:ext cx="5162550" cy="519113"/>
          </a:xfrm>
          <a:prstGeom prst="rect">
            <a:avLst/>
          </a:prstGeom>
          <a:noFill/>
          <a:ln w="9525">
            <a:noFill/>
            <a:miter lim="800000"/>
            <a:headEnd/>
            <a:tailEnd/>
          </a:ln>
        </p:spPr>
        <p:txBody>
          <a:bodyPr wrap="none">
            <a:spAutoFit/>
          </a:bodyPr>
          <a:lstStyle/>
          <a:p>
            <a:r>
              <a:rPr lang="zh-CN" altLang="en-US" sz="2800">
                <a:latin typeface="微软雅黑" pitchFamily="34" charset="-122"/>
                <a:ea typeface="微软雅黑" pitchFamily="34" charset="-122"/>
              </a:rPr>
              <a:t>能源消耗与酒店经营的关联指标</a:t>
            </a:r>
          </a:p>
        </p:txBody>
      </p:sp>
      <p:sp>
        <p:nvSpPr>
          <p:cNvPr id="43015" name="Rectangle 7"/>
          <p:cNvSpPr>
            <a:spLocks noChangeArrowheads="1"/>
          </p:cNvSpPr>
          <p:nvPr/>
        </p:nvSpPr>
        <p:spPr bwMode="auto">
          <a:xfrm>
            <a:off x="323850" y="1052513"/>
            <a:ext cx="7993063" cy="3101975"/>
          </a:xfrm>
          <a:prstGeom prst="rect">
            <a:avLst/>
          </a:prstGeom>
          <a:noFill/>
          <a:ln w="9525">
            <a:noFill/>
            <a:miter lim="800000"/>
            <a:headEnd/>
            <a:tailEnd/>
          </a:ln>
        </p:spPr>
        <p:txBody>
          <a:bodyPr>
            <a:spAutoFit/>
          </a:bodyPr>
          <a:lstStyle/>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1</a:t>
            </a:r>
            <a:r>
              <a:rPr lang="zh-CN" altLang="en-US" sz="2100">
                <a:solidFill>
                  <a:srgbClr val="000000"/>
                </a:solidFill>
                <a:latin typeface="Franklin Gothic Medium" pitchFamily="34" charset="0"/>
                <a:ea typeface="微软雅黑" pitchFamily="34" charset="-122"/>
              </a:rPr>
              <a:t>、万元营收能耗（电耗）</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综合能耗（电耗）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营业收入</a:t>
            </a: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2</a:t>
            </a:r>
            <a:r>
              <a:rPr lang="zh-CN" altLang="en-US" sz="2100">
                <a:solidFill>
                  <a:srgbClr val="000000"/>
                </a:solidFill>
                <a:latin typeface="Franklin Gothic Medium" pitchFamily="34" charset="0"/>
                <a:ea typeface="微软雅黑" pitchFamily="34" charset="-122"/>
              </a:rPr>
              <a:t>、能源成本占营收比例</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能源总成本</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营业收入</a:t>
            </a: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3</a:t>
            </a:r>
            <a:r>
              <a:rPr lang="zh-CN" altLang="en-US" sz="2100">
                <a:solidFill>
                  <a:srgbClr val="000000"/>
                </a:solidFill>
                <a:latin typeface="Franklin Gothic Medium" pitchFamily="34" charset="0"/>
                <a:ea typeface="微软雅黑" pitchFamily="34" charset="-122"/>
              </a:rPr>
              <a:t>、能源产出比</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营业收入</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能源总成本</a:t>
            </a: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4</a:t>
            </a:r>
            <a:r>
              <a:rPr lang="zh-CN" altLang="en-US" sz="2100">
                <a:solidFill>
                  <a:srgbClr val="000000"/>
                </a:solidFill>
                <a:latin typeface="Franklin Gothic Medium" pitchFamily="34" charset="0"/>
                <a:ea typeface="微软雅黑" pitchFamily="34" charset="-122"/>
              </a:rPr>
              <a:t>、人均能耗（电耗）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综合能耗（电耗）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入住旅客人数</a:t>
            </a: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5</a:t>
            </a:r>
            <a:r>
              <a:rPr lang="zh-CN" altLang="en-US" sz="2100">
                <a:solidFill>
                  <a:srgbClr val="000000"/>
                </a:solidFill>
                <a:latin typeface="Franklin Gothic Medium" pitchFamily="34" charset="0"/>
                <a:ea typeface="微软雅黑" pitchFamily="34" charset="-122"/>
              </a:rPr>
              <a:t>、床位平均能耗（电耗）</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综合能耗（电耗）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床位数</a:t>
            </a:r>
            <a:endParaRPr lang="en-US" altLang="zh-CN" sz="2100">
              <a:solidFill>
                <a:srgbClr val="000000"/>
              </a:solidFill>
              <a:latin typeface="Franklin Gothic Medium" pitchFamily="34" charset="0"/>
              <a:ea typeface="微软雅黑" pitchFamily="34" charset="-122"/>
            </a:endParaRP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6</a:t>
            </a:r>
            <a:r>
              <a:rPr lang="zh-CN" altLang="en-US" sz="2100">
                <a:solidFill>
                  <a:srgbClr val="000000"/>
                </a:solidFill>
                <a:latin typeface="Franklin Gothic Medium" pitchFamily="34" charset="0"/>
                <a:ea typeface="微软雅黑" pitchFamily="34" charset="-122"/>
              </a:rPr>
              <a:t>、单位营业面积能耗（电耗）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综合能耗（电耗） </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营业面积</a:t>
            </a: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7</a:t>
            </a:r>
            <a:r>
              <a:rPr lang="zh-CN" altLang="en-US" sz="2100">
                <a:solidFill>
                  <a:srgbClr val="000000"/>
                </a:solidFill>
                <a:latin typeface="Franklin Gothic Medium" pitchFamily="34" charset="0"/>
                <a:ea typeface="微软雅黑" pitchFamily="34" charset="-122"/>
              </a:rPr>
              <a:t>、吨蒸汽天然气消耗</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锅炉用天然气量</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蒸汽量</a:t>
            </a:r>
          </a:p>
          <a:p>
            <a:pPr eaLnBrk="0" hangingPunct="0">
              <a:spcBef>
                <a:spcPct val="20000"/>
              </a:spcBef>
              <a:buFont typeface="Arial" charset="0"/>
              <a:buChar char="•"/>
            </a:pPr>
            <a:r>
              <a:rPr lang="en-US" altLang="zh-CN" sz="2100">
                <a:solidFill>
                  <a:srgbClr val="000000"/>
                </a:solidFill>
                <a:latin typeface="Franklin Gothic Medium" pitchFamily="34" charset="0"/>
                <a:ea typeface="微软雅黑" pitchFamily="34" charset="-122"/>
              </a:rPr>
              <a:t>8</a:t>
            </a:r>
            <a:r>
              <a:rPr lang="zh-CN" altLang="en-US" sz="2100">
                <a:solidFill>
                  <a:srgbClr val="000000"/>
                </a:solidFill>
                <a:latin typeface="Franklin Gothic Medium" pitchFamily="34" charset="0"/>
                <a:ea typeface="微软雅黑" pitchFamily="34" charset="-122"/>
              </a:rPr>
              <a:t>、空调</a:t>
            </a:r>
            <a:r>
              <a:rPr lang="en-US" altLang="zh-CN" sz="2100">
                <a:solidFill>
                  <a:srgbClr val="000000"/>
                </a:solidFill>
                <a:latin typeface="Franklin Gothic Medium" pitchFamily="34" charset="0"/>
                <a:ea typeface="微软雅黑" pitchFamily="34" charset="-122"/>
              </a:rPr>
              <a:t>COP=</a:t>
            </a:r>
            <a:r>
              <a:rPr lang="zh-CN" altLang="en-US" sz="2100">
                <a:solidFill>
                  <a:srgbClr val="000000"/>
                </a:solidFill>
                <a:latin typeface="Franklin Gothic Medium" pitchFamily="34" charset="0"/>
                <a:ea typeface="微软雅黑" pitchFamily="34" charset="-122"/>
              </a:rPr>
              <a:t>制冷量</a:t>
            </a:r>
            <a:r>
              <a:rPr lang="en-US" altLang="zh-CN" sz="2100">
                <a:solidFill>
                  <a:srgbClr val="000000"/>
                </a:solidFill>
                <a:latin typeface="Franklin Gothic Medium" pitchFamily="34" charset="0"/>
                <a:ea typeface="微软雅黑" pitchFamily="34" charset="-122"/>
              </a:rPr>
              <a:t>÷</a:t>
            </a:r>
            <a:r>
              <a:rPr lang="zh-CN" altLang="en-US" sz="2100">
                <a:solidFill>
                  <a:srgbClr val="000000"/>
                </a:solidFill>
                <a:latin typeface="Franklin Gothic Medium" pitchFamily="34" charset="0"/>
                <a:ea typeface="微软雅黑" pitchFamily="34" charset="-122"/>
              </a:rPr>
              <a:t>输入功率</a:t>
            </a:r>
            <a:endParaRPr lang="en-US" altLang="zh-CN" sz="2100">
              <a:solidFill>
                <a:srgbClr val="000000"/>
              </a:solidFill>
              <a:latin typeface="Franklin Gothic Medium" pitchFamily="34" charset="0"/>
              <a:ea typeface="微软雅黑" pitchFamily="34" charset="-122"/>
            </a:endParaRPr>
          </a:p>
        </p:txBody>
      </p:sp>
      <p:sp>
        <p:nvSpPr>
          <p:cNvPr id="10" name="饼形 9"/>
          <p:cNvSpPr/>
          <p:nvPr/>
        </p:nvSpPr>
        <p:spPr>
          <a:xfrm rot="2654663">
            <a:off x="1089025" y="4427538"/>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1" name="饼形 10"/>
          <p:cNvSpPr/>
          <p:nvPr/>
        </p:nvSpPr>
        <p:spPr>
          <a:xfrm rot="2654663">
            <a:off x="2563813" y="4437063"/>
            <a:ext cx="2071687"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2" name="饼形 11"/>
          <p:cNvSpPr/>
          <p:nvPr/>
        </p:nvSpPr>
        <p:spPr>
          <a:xfrm rot="2654663">
            <a:off x="4067175" y="4437063"/>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3" name="饼形 12"/>
          <p:cNvSpPr/>
          <p:nvPr/>
        </p:nvSpPr>
        <p:spPr>
          <a:xfrm rot="2654663">
            <a:off x="5543550" y="4448175"/>
            <a:ext cx="2071688"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43020" name="矩形 20"/>
          <p:cNvSpPr>
            <a:spLocks noChangeArrowheads="1"/>
          </p:cNvSpPr>
          <p:nvPr/>
        </p:nvSpPr>
        <p:spPr bwMode="auto">
          <a:xfrm>
            <a:off x="457200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利用效率</a:t>
            </a:r>
          </a:p>
        </p:txBody>
      </p:sp>
      <p:sp>
        <p:nvSpPr>
          <p:cNvPr id="43021" name="矩形 21"/>
          <p:cNvSpPr>
            <a:spLocks noChangeArrowheads="1"/>
          </p:cNvSpPr>
          <p:nvPr/>
        </p:nvSpPr>
        <p:spPr bwMode="auto">
          <a:xfrm>
            <a:off x="161925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能源成本</a:t>
            </a:r>
          </a:p>
        </p:txBody>
      </p:sp>
      <p:sp>
        <p:nvSpPr>
          <p:cNvPr id="43022" name="矩形 22"/>
          <p:cNvSpPr>
            <a:spLocks noChangeArrowheads="1"/>
          </p:cNvSpPr>
          <p:nvPr/>
        </p:nvSpPr>
        <p:spPr bwMode="auto">
          <a:xfrm>
            <a:off x="6156325"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考核提升</a:t>
            </a:r>
          </a:p>
        </p:txBody>
      </p:sp>
      <p:sp>
        <p:nvSpPr>
          <p:cNvPr id="43023" name="矩形 21"/>
          <p:cNvSpPr>
            <a:spLocks noChangeArrowheads="1"/>
          </p:cNvSpPr>
          <p:nvPr/>
        </p:nvSpPr>
        <p:spPr bwMode="auto">
          <a:xfrm>
            <a:off x="3059113"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经营数据</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4035"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4036"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4037"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4038" name="矩形 6"/>
          <p:cNvSpPr>
            <a:spLocks noChangeArrowheads="1"/>
          </p:cNvSpPr>
          <p:nvPr/>
        </p:nvSpPr>
        <p:spPr bwMode="auto">
          <a:xfrm>
            <a:off x="357188" y="285750"/>
            <a:ext cx="706120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2015</a:t>
            </a:r>
            <a:r>
              <a:rPr lang="zh-CN" altLang="en-US" sz="2800">
                <a:latin typeface="微软雅黑" pitchFamily="34" charset="-122"/>
                <a:ea typeface="微软雅黑" pitchFamily="34" charset="-122"/>
              </a:rPr>
              <a:t>年宾馆酒店能耗限额标准专项监察实施</a:t>
            </a:r>
          </a:p>
        </p:txBody>
      </p:sp>
      <p:sp>
        <p:nvSpPr>
          <p:cNvPr id="7" name="除号 6"/>
          <p:cNvSpPr/>
          <p:nvPr/>
        </p:nvSpPr>
        <p:spPr>
          <a:xfrm>
            <a:off x="-285750" y="2155825"/>
            <a:ext cx="2987675" cy="2987675"/>
          </a:xfrm>
          <a:prstGeom prst="mathDivide">
            <a:avLst>
              <a:gd name="adj1" fmla="val 36745"/>
              <a:gd name="adj2" fmla="val 0"/>
              <a:gd name="adj3" fmla="val 11760"/>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 name="除号 7"/>
          <p:cNvSpPr/>
          <p:nvPr/>
        </p:nvSpPr>
        <p:spPr>
          <a:xfrm>
            <a:off x="1933575" y="2155825"/>
            <a:ext cx="2987675" cy="2987675"/>
          </a:xfrm>
          <a:prstGeom prst="mathDivide">
            <a:avLst>
              <a:gd name="adj1" fmla="val 36745"/>
              <a:gd name="adj2" fmla="val 0"/>
              <a:gd name="adj3" fmla="val 11760"/>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除号 8"/>
          <p:cNvSpPr/>
          <p:nvPr/>
        </p:nvSpPr>
        <p:spPr>
          <a:xfrm>
            <a:off x="4156075" y="2155825"/>
            <a:ext cx="2987675" cy="2987675"/>
          </a:xfrm>
          <a:prstGeom prst="mathDivide">
            <a:avLst>
              <a:gd name="adj1" fmla="val 36745"/>
              <a:gd name="adj2" fmla="val 0"/>
              <a:gd name="adj3" fmla="val 11760"/>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除号 9"/>
          <p:cNvSpPr/>
          <p:nvPr/>
        </p:nvSpPr>
        <p:spPr>
          <a:xfrm>
            <a:off x="6375400" y="2155825"/>
            <a:ext cx="2987675" cy="2987675"/>
          </a:xfrm>
          <a:prstGeom prst="mathDivide">
            <a:avLst>
              <a:gd name="adj1" fmla="val 36745"/>
              <a:gd name="adj2" fmla="val 0"/>
              <a:gd name="adj3" fmla="val 11760"/>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4043" name="矩形 12"/>
          <p:cNvSpPr>
            <a:spLocks noChangeArrowheads="1"/>
          </p:cNvSpPr>
          <p:nvPr/>
        </p:nvSpPr>
        <p:spPr bwMode="auto">
          <a:xfrm>
            <a:off x="2339975" y="3141663"/>
            <a:ext cx="2232025" cy="942975"/>
          </a:xfrm>
          <a:prstGeom prst="rect">
            <a:avLst/>
          </a:prstGeom>
          <a:noFill/>
          <a:ln w="9525">
            <a:noFill/>
            <a:miter lim="800000"/>
            <a:headEnd/>
            <a:tailEnd/>
          </a:ln>
        </p:spPr>
        <p:txBody>
          <a:bodyPr>
            <a:spAutoFit/>
          </a:bodyPr>
          <a:lstStyle/>
          <a:p>
            <a:r>
              <a:rPr lang="zh-CN" altLang="en-US" sz="1400" b="1">
                <a:latin typeface="微软雅黑" pitchFamily="34" charset="-122"/>
                <a:ea typeface="微软雅黑" pitchFamily="34" charset="-122"/>
              </a:rPr>
              <a:t>对辖区内企业上报的自查报告进行审核汇总，对上报不符合的要求整改</a:t>
            </a:r>
          </a:p>
          <a:p>
            <a:endParaRPr lang="zh-CN" altLang="en-US" sz="1400" b="1">
              <a:latin typeface="微软雅黑" pitchFamily="34" charset="-122"/>
              <a:ea typeface="微软雅黑" pitchFamily="34" charset="-122"/>
            </a:endParaRPr>
          </a:p>
        </p:txBody>
      </p:sp>
      <p:sp>
        <p:nvSpPr>
          <p:cNvPr id="44044" name="矩形 13"/>
          <p:cNvSpPr>
            <a:spLocks noChangeArrowheads="1"/>
          </p:cNvSpPr>
          <p:nvPr/>
        </p:nvSpPr>
        <p:spPr bwMode="auto">
          <a:xfrm>
            <a:off x="6732588" y="3141663"/>
            <a:ext cx="2411412" cy="1155700"/>
          </a:xfrm>
          <a:prstGeom prst="rect">
            <a:avLst/>
          </a:prstGeom>
          <a:noFill/>
          <a:ln w="9525">
            <a:noFill/>
            <a:miter lim="800000"/>
            <a:headEnd/>
            <a:tailEnd/>
          </a:ln>
        </p:spPr>
        <p:txBody>
          <a:bodyPr>
            <a:spAutoFit/>
          </a:bodyPr>
          <a:lstStyle/>
          <a:p>
            <a:r>
              <a:rPr lang="zh-CN" altLang="en-US" sz="1400" b="1">
                <a:latin typeface="微软雅黑" pitchFamily="34" charset="-122"/>
                <a:ea typeface="微软雅黑" pitchFamily="34" charset="-122"/>
              </a:rPr>
              <a:t>对不配合专项监察、超限额的企业会同有关部门实施相应处罚；对市县开展情况列入</a:t>
            </a:r>
            <a:r>
              <a:rPr lang="en-US" altLang="zh-CN" sz="1400" b="1">
                <a:latin typeface="微软雅黑" pitchFamily="34" charset="-122"/>
                <a:ea typeface="微软雅黑" pitchFamily="34" charset="-122"/>
              </a:rPr>
              <a:t>2015</a:t>
            </a:r>
            <a:r>
              <a:rPr lang="zh-CN" altLang="en-US" sz="1400" b="1">
                <a:latin typeface="微软雅黑" pitchFamily="34" charset="-122"/>
                <a:ea typeface="微软雅黑" pitchFamily="34" charset="-122"/>
              </a:rPr>
              <a:t>年节能目标考核评价内容</a:t>
            </a:r>
          </a:p>
        </p:txBody>
      </p:sp>
      <p:sp>
        <p:nvSpPr>
          <p:cNvPr id="44045" name="矩形 14"/>
          <p:cNvSpPr>
            <a:spLocks noChangeArrowheads="1"/>
          </p:cNvSpPr>
          <p:nvPr/>
        </p:nvSpPr>
        <p:spPr bwMode="auto">
          <a:xfrm>
            <a:off x="4572000" y="3141663"/>
            <a:ext cx="2232025" cy="942975"/>
          </a:xfrm>
          <a:prstGeom prst="rect">
            <a:avLst/>
          </a:prstGeom>
          <a:noFill/>
          <a:ln w="9525">
            <a:noFill/>
            <a:miter lim="800000"/>
            <a:headEnd/>
            <a:tailEnd/>
          </a:ln>
        </p:spPr>
        <p:txBody>
          <a:bodyPr>
            <a:spAutoFit/>
          </a:bodyPr>
          <a:lstStyle/>
          <a:p>
            <a:r>
              <a:rPr lang="zh-CN" altLang="en-US" sz="1400" b="1">
                <a:ea typeface="微软雅黑" pitchFamily="34" charset="-122"/>
              </a:rPr>
              <a:t>组织实施现场监察，核实相关数据并完成专项监察报告，上报超限额企业名单。</a:t>
            </a:r>
          </a:p>
        </p:txBody>
      </p:sp>
      <p:sp>
        <p:nvSpPr>
          <p:cNvPr id="44046" name="矩形 15"/>
          <p:cNvSpPr>
            <a:spLocks noChangeArrowheads="1"/>
          </p:cNvSpPr>
          <p:nvPr/>
        </p:nvSpPr>
        <p:spPr bwMode="auto">
          <a:xfrm>
            <a:off x="107950" y="3141663"/>
            <a:ext cx="2160588" cy="730250"/>
          </a:xfrm>
          <a:prstGeom prst="rect">
            <a:avLst/>
          </a:prstGeom>
          <a:noFill/>
          <a:ln w="9525">
            <a:noFill/>
            <a:miter lim="800000"/>
            <a:headEnd/>
            <a:tailEnd/>
          </a:ln>
        </p:spPr>
        <p:txBody>
          <a:bodyPr>
            <a:spAutoFit/>
          </a:bodyPr>
          <a:lstStyle/>
          <a:p>
            <a:r>
              <a:rPr lang="zh-CN" altLang="en-US" sz="1400" b="1">
                <a:ea typeface="微软雅黑" pitchFamily="34" charset="-122"/>
              </a:rPr>
              <a:t>按照通知要求和自查报告格式对上</a:t>
            </a:r>
            <a:r>
              <a:rPr lang="en-US" altLang="zh-CN" sz="1400" b="1">
                <a:ea typeface="微软雅黑" pitchFamily="34" charset="-122"/>
              </a:rPr>
              <a:t>2014</a:t>
            </a:r>
            <a:r>
              <a:rPr lang="zh-CN" altLang="en-US" sz="1400" b="1">
                <a:ea typeface="微软雅黑" pitchFamily="34" charset="-122"/>
              </a:rPr>
              <a:t>年度企业用能情况进行自查</a:t>
            </a:r>
          </a:p>
        </p:txBody>
      </p:sp>
      <p:sp>
        <p:nvSpPr>
          <p:cNvPr id="44047" name="Text Box 15"/>
          <p:cNvSpPr txBox="1">
            <a:spLocks noChangeArrowheads="1"/>
          </p:cNvSpPr>
          <p:nvPr/>
        </p:nvSpPr>
        <p:spPr bwMode="auto">
          <a:xfrm>
            <a:off x="906463" y="2565400"/>
            <a:ext cx="641350" cy="366713"/>
          </a:xfrm>
          <a:prstGeom prst="rect">
            <a:avLst/>
          </a:prstGeom>
          <a:noFill/>
          <a:ln w="9525">
            <a:noFill/>
            <a:miter lim="800000"/>
            <a:headEnd/>
            <a:tailEnd/>
          </a:ln>
        </p:spPr>
        <p:txBody>
          <a:bodyPr wrap="none">
            <a:spAutoFit/>
          </a:bodyPr>
          <a:lstStyle/>
          <a:p>
            <a:r>
              <a:rPr lang="zh-CN" altLang="en-US" b="1">
                <a:ea typeface="微软雅黑" pitchFamily="34" charset="-122"/>
              </a:rPr>
              <a:t>企业</a:t>
            </a:r>
          </a:p>
        </p:txBody>
      </p:sp>
      <p:sp>
        <p:nvSpPr>
          <p:cNvPr id="44048" name="Text Box 16"/>
          <p:cNvSpPr txBox="1">
            <a:spLocks noChangeArrowheads="1"/>
          </p:cNvSpPr>
          <p:nvPr/>
        </p:nvSpPr>
        <p:spPr bwMode="auto">
          <a:xfrm>
            <a:off x="2555875" y="2349500"/>
            <a:ext cx="1871663" cy="641350"/>
          </a:xfrm>
          <a:prstGeom prst="rect">
            <a:avLst/>
          </a:prstGeom>
          <a:noFill/>
          <a:ln w="9525">
            <a:noFill/>
            <a:miter lim="800000"/>
            <a:headEnd/>
            <a:tailEnd/>
          </a:ln>
        </p:spPr>
        <p:txBody>
          <a:bodyPr>
            <a:spAutoFit/>
          </a:bodyPr>
          <a:lstStyle/>
          <a:p>
            <a:r>
              <a:rPr lang="zh-CN" altLang="en-US" b="1">
                <a:ea typeface="微软雅黑" pitchFamily="34" charset="-122"/>
              </a:rPr>
              <a:t>市县节能主管部门、监察机构</a:t>
            </a:r>
          </a:p>
        </p:txBody>
      </p:sp>
      <p:sp>
        <p:nvSpPr>
          <p:cNvPr id="44049" name="Text Box 17"/>
          <p:cNvSpPr txBox="1">
            <a:spLocks noChangeArrowheads="1"/>
          </p:cNvSpPr>
          <p:nvPr/>
        </p:nvSpPr>
        <p:spPr bwMode="auto">
          <a:xfrm>
            <a:off x="468313" y="4292600"/>
            <a:ext cx="1655762" cy="366713"/>
          </a:xfrm>
          <a:prstGeom prst="rect">
            <a:avLst/>
          </a:prstGeom>
          <a:noFill/>
          <a:ln w="9525">
            <a:noFill/>
            <a:miter lim="800000"/>
            <a:headEnd/>
            <a:tailEnd/>
          </a:ln>
        </p:spPr>
        <p:txBody>
          <a:bodyPr>
            <a:spAutoFit/>
          </a:bodyPr>
          <a:lstStyle/>
          <a:p>
            <a:pPr algn="ctr"/>
            <a:r>
              <a:rPr lang="zh-CN" altLang="en-US" b="1">
                <a:ea typeface="微软雅黑" pitchFamily="34" charset="-122"/>
              </a:rPr>
              <a:t>自查阶段</a:t>
            </a:r>
          </a:p>
        </p:txBody>
      </p:sp>
      <p:sp>
        <p:nvSpPr>
          <p:cNvPr id="44050" name="Text Box 18"/>
          <p:cNvSpPr txBox="1">
            <a:spLocks noChangeArrowheads="1"/>
          </p:cNvSpPr>
          <p:nvPr/>
        </p:nvSpPr>
        <p:spPr bwMode="auto">
          <a:xfrm>
            <a:off x="2903538" y="4292600"/>
            <a:ext cx="1098550" cy="366713"/>
          </a:xfrm>
          <a:prstGeom prst="rect">
            <a:avLst/>
          </a:prstGeom>
          <a:noFill/>
          <a:ln w="9525">
            <a:noFill/>
            <a:miter lim="800000"/>
            <a:headEnd/>
            <a:tailEnd/>
          </a:ln>
        </p:spPr>
        <p:txBody>
          <a:bodyPr wrap="none">
            <a:spAutoFit/>
          </a:bodyPr>
          <a:lstStyle/>
          <a:p>
            <a:pPr algn="ctr"/>
            <a:r>
              <a:rPr lang="zh-CN" altLang="en-US" b="1">
                <a:ea typeface="微软雅黑" pitchFamily="34" charset="-122"/>
              </a:rPr>
              <a:t>初审阶段</a:t>
            </a:r>
          </a:p>
        </p:txBody>
      </p:sp>
      <p:sp>
        <p:nvSpPr>
          <p:cNvPr id="44051" name="Text Box 19"/>
          <p:cNvSpPr txBox="1">
            <a:spLocks noChangeArrowheads="1"/>
          </p:cNvSpPr>
          <p:nvPr/>
        </p:nvSpPr>
        <p:spPr bwMode="auto">
          <a:xfrm>
            <a:off x="4787900" y="2565400"/>
            <a:ext cx="2241550" cy="366713"/>
          </a:xfrm>
          <a:prstGeom prst="rect">
            <a:avLst/>
          </a:prstGeom>
          <a:noFill/>
          <a:ln w="9525">
            <a:noFill/>
            <a:miter lim="800000"/>
            <a:headEnd/>
            <a:tailEnd/>
          </a:ln>
        </p:spPr>
        <p:txBody>
          <a:bodyPr wrap="none">
            <a:spAutoFit/>
          </a:bodyPr>
          <a:lstStyle/>
          <a:p>
            <a:r>
              <a:rPr lang="zh-CN" altLang="en-US" b="1">
                <a:ea typeface="微软雅黑" pitchFamily="34" charset="-122"/>
              </a:rPr>
              <a:t>省、市节能监察机构</a:t>
            </a:r>
          </a:p>
        </p:txBody>
      </p:sp>
      <p:sp>
        <p:nvSpPr>
          <p:cNvPr id="44052" name="Text Box 20"/>
          <p:cNvSpPr txBox="1">
            <a:spLocks noChangeArrowheads="1"/>
          </p:cNvSpPr>
          <p:nvPr/>
        </p:nvSpPr>
        <p:spPr bwMode="auto">
          <a:xfrm>
            <a:off x="4919663" y="4292600"/>
            <a:ext cx="1555750" cy="366713"/>
          </a:xfrm>
          <a:prstGeom prst="rect">
            <a:avLst/>
          </a:prstGeom>
          <a:noFill/>
          <a:ln w="9525">
            <a:noFill/>
            <a:miter lim="800000"/>
            <a:headEnd/>
            <a:tailEnd/>
          </a:ln>
        </p:spPr>
        <p:txBody>
          <a:bodyPr wrap="none">
            <a:spAutoFit/>
          </a:bodyPr>
          <a:lstStyle/>
          <a:p>
            <a:pPr algn="ctr"/>
            <a:r>
              <a:rPr lang="zh-CN" altLang="en-US" b="1">
                <a:ea typeface="微软雅黑" pitchFamily="34" charset="-122"/>
              </a:rPr>
              <a:t>现场监察阶段</a:t>
            </a:r>
          </a:p>
        </p:txBody>
      </p:sp>
      <p:sp>
        <p:nvSpPr>
          <p:cNvPr id="44053" name="Text Box 21"/>
          <p:cNvSpPr txBox="1">
            <a:spLocks noChangeArrowheads="1"/>
          </p:cNvSpPr>
          <p:nvPr/>
        </p:nvSpPr>
        <p:spPr bwMode="auto">
          <a:xfrm>
            <a:off x="6862763" y="4292600"/>
            <a:ext cx="1784350" cy="366713"/>
          </a:xfrm>
          <a:prstGeom prst="rect">
            <a:avLst/>
          </a:prstGeom>
          <a:noFill/>
          <a:ln w="9525">
            <a:noFill/>
            <a:miter lim="800000"/>
            <a:headEnd/>
            <a:tailEnd/>
          </a:ln>
        </p:spPr>
        <p:txBody>
          <a:bodyPr wrap="none">
            <a:spAutoFit/>
          </a:bodyPr>
          <a:lstStyle/>
          <a:p>
            <a:pPr algn="ctr"/>
            <a:r>
              <a:rPr lang="zh-CN" altLang="en-US" b="1">
                <a:ea typeface="微软雅黑" pitchFamily="34" charset="-122"/>
              </a:rPr>
              <a:t>结果汇总与处理</a:t>
            </a:r>
          </a:p>
        </p:txBody>
      </p:sp>
      <p:sp>
        <p:nvSpPr>
          <p:cNvPr id="44054" name="Text Box 22"/>
          <p:cNvSpPr txBox="1">
            <a:spLocks noChangeArrowheads="1"/>
          </p:cNvSpPr>
          <p:nvPr/>
        </p:nvSpPr>
        <p:spPr bwMode="auto">
          <a:xfrm>
            <a:off x="7078663" y="2557463"/>
            <a:ext cx="1784350" cy="366712"/>
          </a:xfrm>
          <a:prstGeom prst="rect">
            <a:avLst/>
          </a:prstGeom>
          <a:noFill/>
          <a:ln w="9525">
            <a:noFill/>
            <a:miter lim="800000"/>
            <a:headEnd/>
            <a:tailEnd/>
          </a:ln>
        </p:spPr>
        <p:txBody>
          <a:bodyPr wrap="none">
            <a:spAutoFit/>
          </a:bodyPr>
          <a:lstStyle/>
          <a:p>
            <a:pPr algn="ctr"/>
            <a:r>
              <a:rPr lang="zh-CN" altLang="en-US" b="1">
                <a:ea typeface="微软雅黑" pitchFamily="34" charset="-122"/>
              </a:rPr>
              <a:t>省节能主管部门</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5058"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5059"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5060"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5061"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5062" name="矩形 6"/>
          <p:cNvSpPr>
            <a:spLocks noChangeArrowheads="1"/>
          </p:cNvSpPr>
          <p:nvPr/>
        </p:nvSpPr>
        <p:spPr bwMode="auto">
          <a:xfrm>
            <a:off x="357188" y="285750"/>
            <a:ext cx="3384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开展自查与报告审核</a:t>
            </a:r>
          </a:p>
        </p:txBody>
      </p:sp>
      <p:sp>
        <p:nvSpPr>
          <p:cNvPr id="45063" name="Rectangle 7"/>
          <p:cNvSpPr>
            <a:spLocks noChangeArrowheads="1"/>
          </p:cNvSpPr>
          <p:nvPr/>
        </p:nvSpPr>
        <p:spPr bwMode="auto">
          <a:xfrm>
            <a:off x="323850" y="1052513"/>
            <a:ext cx="7993063" cy="412750"/>
          </a:xfrm>
          <a:prstGeom prst="rect">
            <a:avLst/>
          </a:prstGeom>
          <a:noFill/>
          <a:ln w="9525">
            <a:noFill/>
            <a:miter lim="800000"/>
            <a:headEnd/>
            <a:tailEnd/>
          </a:ln>
        </p:spPr>
        <p:txBody>
          <a:bodyPr>
            <a:spAutoFit/>
          </a:bodyPr>
          <a:lstStyle/>
          <a:p>
            <a:pPr eaLnBrk="0" hangingPunct="0">
              <a:spcBef>
                <a:spcPct val="20000"/>
              </a:spcBef>
              <a:buFont typeface="Arial" charset="0"/>
              <a:buChar char="•"/>
            </a:pPr>
            <a:r>
              <a:rPr lang="zh-CN" altLang="en-US" sz="2100">
                <a:solidFill>
                  <a:srgbClr val="000000"/>
                </a:solidFill>
                <a:latin typeface="Franklin Gothic Medium" pitchFamily="34" charset="0"/>
                <a:ea typeface="微软雅黑" pitchFamily="34" charset="-122"/>
              </a:rPr>
              <a:t>自查与现场核实工作要点</a:t>
            </a:r>
          </a:p>
        </p:txBody>
      </p:sp>
      <p:sp>
        <p:nvSpPr>
          <p:cNvPr id="45064" name="Rectangle 3"/>
          <p:cNvSpPr>
            <a:spLocks/>
          </p:cNvSpPr>
          <p:nvPr/>
        </p:nvSpPr>
        <p:spPr bwMode="auto">
          <a:xfrm>
            <a:off x="323850" y="1628775"/>
            <a:ext cx="3024188" cy="4321175"/>
          </a:xfrm>
          <a:prstGeom prst="rect">
            <a:avLst/>
          </a:prstGeom>
          <a:solidFill>
            <a:schemeClr val="folHlink"/>
          </a:solidFill>
          <a:ln w="9525">
            <a:noFill/>
            <a:miter lim="800000"/>
            <a:headEnd/>
            <a:tailEnd/>
          </a:ln>
        </p:spPr>
        <p:txBody>
          <a:bodyPr/>
          <a:lstStyle/>
          <a:p>
            <a:pPr marL="342900" indent="-342900" eaLnBrk="0" fontAlgn="ctr" hangingPunct="0">
              <a:lnSpc>
                <a:spcPct val="80000"/>
              </a:lnSpc>
              <a:spcBef>
                <a:spcPct val="20000"/>
              </a:spcBef>
              <a:buClr>
                <a:schemeClr val="tx1"/>
              </a:buClr>
              <a:buFontTx/>
              <a:buChar char="•"/>
            </a:pPr>
            <a:r>
              <a:rPr lang="zh-CN" altLang="en-US" sz="1900" b="1">
                <a:solidFill>
                  <a:schemeClr val="bg1"/>
                </a:solidFill>
                <a:latin typeface="华文楷体" pitchFamily="2" charset="-122"/>
                <a:ea typeface="华文楷体" pitchFamily="2" charset="-122"/>
                <a:sym typeface="华文细黑" pitchFamily="2" charset="-122"/>
              </a:rPr>
              <a:t>建筑面积、营业面积</a:t>
            </a:r>
          </a:p>
          <a:p>
            <a:pPr marL="342900" indent="-342900" eaLnBrk="0" fontAlgn="ctr" hangingPunct="0">
              <a:lnSpc>
                <a:spcPct val="80000"/>
              </a:lnSpc>
              <a:spcBef>
                <a:spcPct val="20000"/>
              </a:spcBef>
              <a:buClr>
                <a:schemeClr val="tx1"/>
              </a:buClr>
              <a:buFontTx/>
              <a:buChar char="•"/>
            </a:pPr>
            <a:endParaRPr lang="zh-CN" altLang="en-US" sz="1900" b="1">
              <a:solidFill>
                <a:schemeClr val="bg1"/>
              </a:solidFill>
              <a:latin typeface="华文楷体" pitchFamily="2" charset="-122"/>
              <a:ea typeface="华文楷体" pitchFamily="2" charset="-122"/>
              <a:sym typeface="华文细黑" pitchFamily="2" charset="-122"/>
            </a:endParaRPr>
          </a:p>
          <a:p>
            <a:pPr marL="342900" indent="-342900" eaLnBrk="0" fontAlgn="ctr" hangingPunct="0">
              <a:lnSpc>
                <a:spcPct val="80000"/>
              </a:lnSpc>
              <a:spcBef>
                <a:spcPct val="20000"/>
              </a:spcBef>
              <a:buClr>
                <a:schemeClr val="tx1"/>
              </a:buClr>
              <a:buFontTx/>
              <a:buChar char="•"/>
            </a:pPr>
            <a:r>
              <a:rPr lang="zh-CN" altLang="en-US" sz="1900" b="1">
                <a:solidFill>
                  <a:schemeClr val="bg1"/>
                </a:solidFill>
                <a:latin typeface="华文楷体" pitchFamily="2" charset="-122"/>
                <a:ea typeface="华文楷体" pitchFamily="2" charset="-122"/>
                <a:sym typeface="华文细黑" pitchFamily="2" charset="-122"/>
              </a:rPr>
              <a:t>酒店星级及其它基本情况</a:t>
            </a:r>
          </a:p>
          <a:p>
            <a:pPr marL="342900" indent="-342900" eaLnBrk="0" fontAlgn="ctr" hangingPunct="0">
              <a:lnSpc>
                <a:spcPct val="80000"/>
              </a:lnSpc>
              <a:spcBef>
                <a:spcPct val="20000"/>
              </a:spcBef>
              <a:buClr>
                <a:schemeClr val="tx1"/>
              </a:buClr>
              <a:buFontTx/>
              <a:buChar char="•"/>
            </a:pPr>
            <a:endParaRPr lang="zh-CN" altLang="en-US" sz="1900" b="1">
              <a:solidFill>
                <a:schemeClr val="bg1"/>
              </a:solidFill>
              <a:latin typeface="华文楷体" pitchFamily="2" charset="-122"/>
              <a:ea typeface="华文楷体" pitchFamily="2" charset="-122"/>
              <a:sym typeface="华文细黑" pitchFamily="2" charset="-122"/>
            </a:endParaRPr>
          </a:p>
          <a:p>
            <a:pPr marL="342900" indent="-342900" eaLnBrk="0" fontAlgn="ctr" hangingPunct="0">
              <a:lnSpc>
                <a:spcPct val="80000"/>
              </a:lnSpc>
              <a:spcBef>
                <a:spcPct val="20000"/>
              </a:spcBef>
              <a:buClr>
                <a:schemeClr val="tx1"/>
              </a:buClr>
              <a:buFontTx/>
              <a:buChar char="•"/>
            </a:pPr>
            <a:r>
              <a:rPr lang="zh-CN" altLang="en-US" sz="1900" b="1">
                <a:solidFill>
                  <a:schemeClr val="bg1"/>
                </a:solidFill>
                <a:latin typeface="华文楷体" pitchFamily="2" charset="-122"/>
                <a:ea typeface="华文楷体" pitchFamily="2" charset="-122"/>
                <a:sym typeface="华文细黑" pitchFamily="2" charset="-122"/>
              </a:rPr>
              <a:t>年度能源消耗量</a:t>
            </a:r>
          </a:p>
          <a:p>
            <a:pPr marL="342900" indent="-342900" eaLnBrk="0" fontAlgn="ctr" hangingPunct="0">
              <a:lnSpc>
                <a:spcPct val="80000"/>
              </a:lnSpc>
              <a:spcBef>
                <a:spcPct val="20000"/>
              </a:spcBef>
              <a:buClr>
                <a:schemeClr val="tx1"/>
              </a:buClr>
              <a:buFontTx/>
              <a:buChar char="•"/>
            </a:pPr>
            <a:endParaRPr lang="zh-CN" altLang="en-US" sz="1900" b="1">
              <a:solidFill>
                <a:schemeClr val="bg1"/>
              </a:solidFill>
              <a:latin typeface="华文楷体" pitchFamily="2" charset="-122"/>
              <a:ea typeface="华文楷体" pitchFamily="2" charset="-122"/>
              <a:sym typeface="华文细黑" pitchFamily="2" charset="-122"/>
            </a:endParaRPr>
          </a:p>
          <a:p>
            <a:pPr marL="342900" indent="-342900" eaLnBrk="0" fontAlgn="ctr" hangingPunct="0">
              <a:lnSpc>
                <a:spcPct val="80000"/>
              </a:lnSpc>
              <a:spcBef>
                <a:spcPct val="20000"/>
              </a:spcBef>
              <a:buClr>
                <a:schemeClr val="tx1"/>
              </a:buClr>
              <a:buFontTx/>
              <a:buChar char="•"/>
            </a:pPr>
            <a:r>
              <a:rPr lang="zh-CN" altLang="en-US" sz="1900" b="1">
                <a:solidFill>
                  <a:schemeClr val="bg1"/>
                </a:solidFill>
                <a:latin typeface="华文楷体" pitchFamily="2" charset="-122"/>
                <a:ea typeface="华文楷体" pitchFamily="2" charset="-122"/>
                <a:sym typeface="华文细黑" pitchFamily="2" charset="-122"/>
              </a:rPr>
              <a:t>单位建筑面积综合能耗、单位建筑面积综合电耗</a:t>
            </a:r>
          </a:p>
          <a:p>
            <a:pPr marL="342900" indent="-342900" eaLnBrk="0" fontAlgn="ctr" hangingPunct="0">
              <a:lnSpc>
                <a:spcPct val="80000"/>
              </a:lnSpc>
              <a:spcBef>
                <a:spcPct val="20000"/>
              </a:spcBef>
              <a:buClr>
                <a:schemeClr val="tx1"/>
              </a:buClr>
              <a:buFontTx/>
              <a:buChar char="•"/>
            </a:pPr>
            <a:endParaRPr lang="zh-CN" altLang="en-US" sz="1900" b="1">
              <a:solidFill>
                <a:schemeClr val="bg1"/>
              </a:solidFill>
              <a:latin typeface="华文楷体" pitchFamily="2" charset="-122"/>
              <a:ea typeface="华文楷体" pitchFamily="2" charset="-122"/>
              <a:sym typeface="华文细黑" pitchFamily="2" charset="-122"/>
            </a:endParaRPr>
          </a:p>
          <a:p>
            <a:pPr marL="342900" indent="-342900" eaLnBrk="0" fontAlgn="ctr" hangingPunct="0">
              <a:lnSpc>
                <a:spcPct val="80000"/>
              </a:lnSpc>
              <a:spcBef>
                <a:spcPct val="20000"/>
              </a:spcBef>
              <a:buClr>
                <a:schemeClr val="tx1"/>
              </a:buClr>
              <a:buFontTx/>
              <a:buChar char="•"/>
            </a:pPr>
            <a:r>
              <a:rPr lang="zh-CN" altLang="en-US" sz="1900" b="1">
                <a:solidFill>
                  <a:schemeClr val="bg1"/>
                </a:solidFill>
                <a:latin typeface="华文楷体" pitchFamily="2" charset="-122"/>
                <a:ea typeface="华文楷体" pitchFamily="2" charset="-122"/>
                <a:sym typeface="华文细黑" pitchFamily="2" charset="-122"/>
              </a:rPr>
              <a:t>主要用能设备设施</a:t>
            </a:r>
          </a:p>
          <a:p>
            <a:pPr marL="342900" indent="-342900" eaLnBrk="0" fontAlgn="ctr" hangingPunct="0">
              <a:lnSpc>
                <a:spcPct val="80000"/>
              </a:lnSpc>
              <a:spcBef>
                <a:spcPct val="20000"/>
              </a:spcBef>
              <a:buClr>
                <a:schemeClr val="tx1"/>
              </a:buClr>
              <a:buFontTx/>
              <a:buChar char="•"/>
            </a:pPr>
            <a:endParaRPr lang="zh-CN" altLang="en-US" sz="1900" b="1">
              <a:solidFill>
                <a:schemeClr val="bg1"/>
              </a:solidFill>
              <a:latin typeface="华文楷体" pitchFamily="2" charset="-122"/>
              <a:ea typeface="华文楷体" pitchFamily="2" charset="-122"/>
              <a:sym typeface="华文细黑" pitchFamily="2" charset="-122"/>
            </a:endParaRPr>
          </a:p>
          <a:p>
            <a:pPr marL="342900" indent="-342900" eaLnBrk="0" fontAlgn="ctr" hangingPunct="0">
              <a:lnSpc>
                <a:spcPct val="80000"/>
              </a:lnSpc>
              <a:spcBef>
                <a:spcPct val="20000"/>
              </a:spcBef>
              <a:buClr>
                <a:schemeClr val="tx1"/>
              </a:buClr>
              <a:buFontTx/>
              <a:buChar char="•"/>
            </a:pPr>
            <a:r>
              <a:rPr lang="zh-CN" altLang="en-US" sz="1900" b="1">
                <a:solidFill>
                  <a:schemeClr val="bg1"/>
                </a:solidFill>
                <a:latin typeface="华文楷体" pitchFamily="2" charset="-122"/>
                <a:ea typeface="华文楷体" pitchFamily="2" charset="-122"/>
                <a:sym typeface="华文细黑" pitchFamily="2" charset="-122"/>
              </a:rPr>
              <a:t>能源管理现状</a:t>
            </a:r>
          </a:p>
        </p:txBody>
      </p:sp>
      <p:sp>
        <p:nvSpPr>
          <p:cNvPr id="34" name="TextBox 7"/>
          <p:cNvSpPr txBox="1"/>
          <p:nvPr/>
        </p:nvSpPr>
        <p:spPr>
          <a:xfrm>
            <a:off x="3348038" y="2349500"/>
            <a:ext cx="2447925" cy="420688"/>
          </a:xfrm>
          <a:prstGeom prst="chevron">
            <a:avLst/>
          </a:prstGeom>
          <a:solidFill>
            <a:schemeClr val="accent2">
              <a:lumMod val="50000"/>
              <a:lumOff val="50000"/>
            </a:schemeClr>
          </a:solidFill>
        </p:spPr>
        <p:txBody>
          <a:bodyPr anchor="ctr"/>
          <a:lstStyle/>
          <a:p>
            <a:pPr algn="ctr">
              <a:defRPr/>
            </a:pPr>
            <a:r>
              <a:rPr lang="zh-CN" altLang="en-US" sz="1600" b="1">
                <a:latin typeface="微软雅黑" pitchFamily="34" charset="-122"/>
                <a:ea typeface="微软雅黑" pitchFamily="34" charset="-122"/>
              </a:rPr>
              <a:t>星级</a:t>
            </a:r>
          </a:p>
        </p:txBody>
      </p:sp>
      <p:sp>
        <p:nvSpPr>
          <p:cNvPr id="45066" name="TextBox 7"/>
          <p:cNvSpPr>
            <a:spLocks noChangeArrowheads="1"/>
          </p:cNvSpPr>
          <p:nvPr/>
        </p:nvSpPr>
        <p:spPr bwMode="auto">
          <a:xfrm>
            <a:off x="3348038" y="1700213"/>
            <a:ext cx="2447925" cy="420687"/>
          </a:xfrm>
          <a:prstGeom prst="chevron">
            <a:avLst>
              <a:gd name="adj" fmla="val 52316"/>
            </a:avLst>
          </a:prstGeom>
          <a:solidFill>
            <a:srgbClr val="FF9900"/>
          </a:solidFill>
          <a:ln w="9525">
            <a:noFill/>
            <a:miter lim="800000"/>
            <a:headEnd/>
            <a:tailEnd/>
          </a:ln>
        </p:spPr>
        <p:txBody>
          <a:bodyPr anchor="ctr"/>
          <a:lstStyle/>
          <a:p>
            <a:pPr algn="ctr"/>
            <a:r>
              <a:rPr lang="zh-CN" altLang="en-US" sz="1600" b="1">
                <a:latin typeface="微软雅黑" pitchFamily="34" charset="-122"/>
                <a:ea typeface="微软雅黑" pitchFamily="34" charset="-122"/>
              </a:rPr>
              <a:t>面积</a:t>
            </a:r>
          </a:p>
        </p:txBody>
      </p:sp>
      <p:sp>
        <p:nvSpPr>
          <p:cNvPr id="45067" name="TextBox 7"/>
          <p:cNvSpPr>
            <a:spLocks noChangeArrowheads="1"/>
          </p:cNvSpPr>
          <p:nvPr/>
        </p:nvSpPr>
        <p:spPr bwMode="auto">
          <a:xfrm>
            <a:off x="3348038" y="3068638"/>
            <a:ext cx="2447925" cy="420687"/>
          </a:xfrm>
          <a:prstGeom prst="chevron">
            <a:avLst>
              <a:gd name="adj" fmla="val 52316"/>
            </a:avLst>
          </a:prstGeom>
          <a:solidFill>
            <a:srgbClr val="008080"/>
          </a:solidFill>
          <a:ln w="9525">
            <a:noFill/>
            <a:miter lim="800000"/>
            <a:headEnd/>
            <a:tailEnd/>
          </a:ln>
        </p:spPr>
        <p:txBody>
          <a:bodyPr anchor="ctr"/>
          <a:lstStyle/>
          <a:p>
            <a:pPr algn="ctr"/>
            <a:r>
              <a:rPr lang="zh-CN" altLang="en-US" sz="1600" b="1">
                <a:latin typeface="微软雅黑" pitchFamily="34" charset="-122"/>
                <a:ea typeface="微软雅黑" pitchFamily="34" charset="-122"/>
              </a:rPr>
              <a:t>能源消耗</a:t>
            </a:r>
          </a:p>
        </p:txBody>
      </p:sp>
      <p:sp>
        <p:nvSpPr>
          <p:cNvPr id="45068" name="矩形 2"/>
          <p:cNvSpPr>
            <a:spLocks noChangeArrowheads="1"/>
          </p:cNvSpPr>
          <p:nvPr/>
        </p:nvSpPr>
        <p:spPr bwMode="auto">
          <a:xfrm>
            <a:off x="5795963" y="1628775"/>
            <a:ext cx="2305050" cy="590550"/>
          </a:xfrm>
          <a:prstGeom prst="rect">
            <a:avLst/>
          </a:prstGeom>
          <a:solidFill>
            <a:srgbClr val="FF990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相关批复文件，包括改扩建项目核准文件</a:t>
            </a:r>
          </a:p>
        </p:txBody>
      </p:sp>
      <p:sp>
        <p:nvSpPr>
          <p:cNvPr id="45069" name="矩形 2"/>
          <p:cNvSpPr>
            <a:spLocks noChangeArrowheads="1"/>
          </p:cNvSpPr>
          <p:nvPr/>
        </p:nvSpPr>
        <p:spPr bwMode="auto">
          <a:xfrm>
            <a:off x="5795963" y="2276475"/>
            <a:ext cx="2305050" cy="590550"/>
          </a:xfrm>
          <a:prstGeom prst="rect">
            <a:avLst/>
          </a:prstGeom>
          <a:solidFill>
            <a:srgbClr val="1F93FD"/>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酒店简介、按何种星级设计建设文件</a:t>
            </a:r>
          </a:p>
        </p:txBody>
      </p:sp>
      <p:sp>
        <p:nvSpPr>
          <p:cNvPr id="45070" name="矩形 2"/>
          <p:cNvSpPr>
            <a:spLocks noChangeArrowheads="1"/>
          </p:cNvSpPr>
          <p:nvPr/>
        </p:nvSpPr>
        <p:spPr bwMode="auto">
          <a:xfrm>
            <a:off x="5795963" y="2997200"/>
            <a:ext cx="2305050" cy="590550"/>
          </a:xfrm>
          <a:prstGeom prst="rect">
            <a:avLst/>
          </a:prstGeom>
          <a:solidFill>
            <a:srgbClr val="00808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从财务票据、工程部统计确定能源消耗</a:t>
            </a:r>
          </a:p>
        </p:txBody>
      </p:sp>
      <p:sp>
        <p:nvSpPr>
          <p:cNvPr id="45071" name="TextBox 7"/>
          <p:cNvSpPr>
            <a:spLocks noChangeArrowheads="1"/>
          </p:cNvSpPr>
          <p:nvPr/>
        </p:nvSpPr>
        <p:spPr bwMode="auto">
          <a:xfrm>
            <a:off x="3348038" y="1700213"/>
            <a:ext cx="2447925" cy="420687"/>
          </a:xfrm>
          <a:prstGeom prst="chevron">
            <a:avLst>
              <a:gd name="adj" fmla="val 52316"/>
            </a:avLst>
          </a:prstGeom>
          <a:solidFill>
            <a:srgbClr val="FF9900"/>
          </a:solidFill>
          <a:ln w="9525">
            <a:noFill/>
            <a:miter lim="800000"/>
            <a:headEnd/>
            <a:tailEnd/>
          </a:ln>
        </p:spPr>
        <p:txBody>
          <a:bodyPr anchor="ctr"/>
          <a:lstStyle/>
          <a:p>
            <a:pPr algn="ctr"/>
            <a:r>
              <a:rPr lang="zh-CN" altLang="en-US" sz="1600" b="1">
                <a:latin typeface="微软雅黑" pitchFamily="34" charset="-122"/>
                <a:ea typeface="微软雅黑" pitchFamily="34" charset="-122"/>
              </a:rPr>
              <a:t>面积</a:t>
            </a:r>
          </a:p>
        </p:txBody>
      </p:sp>
      <p:sp>
        <p:nvSpPr>
          <p:cNvPr id="45072" name="矩形 2"/>
          <p:cNvSpPr>
            <a:spLocks noChangeArrowheads="1"/>
          </p:cNvSpPr>
          <p:nvPr/>
        </p:nvSpPr>
        <p:spPr bwMode="auto">
          <a:xfrm>
            <a:off x="5795963" y="2276475"/>
            <a:ext cx="2305050" cy="590550"/>
          </a:xfrm>
          <a:prstGeom prst="rect">
            <a:avLst/>
          </a:prstGeom>
          <a:solidFill>
            <a:srgbClr val="1F93FD"/>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酒店简介、按何种星级设计建设文件</a:t>
            </a:r>
          </a:p>
        </p:txBody>
      </p:sp>
      <p:sp>
        <p:nvSpPr>
          <p:cNvPr id="45073" name="矩形 2"/>
          <p:cNvSpPr>
            <a:spLocks noChangeArrowheads="1"/>
          </p:cNvSpPr>
          <p:nvPr/>
        </p:nvSpPr>
        <p:spPr bwMode="auto">
          <a:xfrm>
            <a:off x="5795963" y="1628775"/>
            <a:ext cx="2305050" cy="590550"/>
          </a:xfrm>
          <a:prstGeom prst="rect">
            <a:avLst/>
          </a:prstGeom>
          <a:solidFill>
            <a:srgbClr val="FF990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相关批复文件，包括改扩建项目核准文件</a:t>
            </a:r>
          </a:p>
        </p:txBody>
      </p:sp>
      <p:sp>
        <p:nvSpPr>
          <p:cNvPr id="45074" name="TextBox 7"/>
          <p:cNvSpPr>
            <a:spLocks noChangeArrowheads="1"/>
          </p:cNvSpPr>
          <p:nvPr/>
        </p:nvSpPr>
        <p:spPr bwMode="auto">
          <a:xfrm>
            <a:off x="3348038" y="1700213"/>
            <a:ext cx="2447925" cy="420687"/>
          </a:xfrm>
          <a:prstGeom prst="chevron">
            <a:avLst>
              <a:gd name="adj" fmla="val 52316"/>
            </a:avLst>
          </a:prstGeom>
          <a:solidFill>
            <a:srgbClr val="FF9900"/>
          </a:solidFill>
          <a:ln w="9525">
            <a:noFill/>
            <a:miter lim="800000"/>
            <a:headEnd/>
            <a:tailEnd/>
          </a:ln>
        </p:spPr>
        <p:txBody>
          <a:bodyPr anchor="ctr"/>
          <a:lstStyle/>
          <a:p>
            <a:pPr algn="ctr"/>
            <a:r>
              <a:rPr lang="zh-CN" altLang="en-US" sz="1600" b="1">
                <a:latin typeface="微软雅黑" pitchFamily="34" charset="-122"/>
                <a:ea typeface="微软雅黑" pitchFamily="34" charset="-122"/>
              </a:rPr>
              <a:t>面积</a:t>
            </a:r>
          </a:p>
        </p:txBody>
      </p:sp>
      <p:sp>
        <p:nvSpPr>
          <p:cNvPr id="45075" name="矩形 2"/>
          <p:cNvSpPr>
            <a:spLocks noChangeArrowheads="1"/>
          </p:cNvSpPr>
          <p:nvPr/>
        </p:nvSpPr>
        <p:spPr bwMode="auto">
          <a:xfrm>
            <a:off x="5795963" y="2276475"/>
            <a:ext cx="2305050" cy="590550"/>
          </a:xfrm>
          <a:prstGeom prst="rect">
            <a:avLst/>
          </a:prstGeom>
          <a:solidFill>
            <a:srgbClr val="1F93FD"/>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酒店简介、按何种星级设计建设文件</a:t>
            </a:r>
          </a:p>
        </p:txBody>
      </p:sp>
      <p:sp>
        <p:nvSpPr>
          <p:cNvPr id="2" name="TextBox 7"/>
          <p:cNvSpPr txBox="1"/>
          <p:nvPr/>
        </p:nvSpPr>
        <p:spPr>
          <a:xfrm>
            <a:off x="3348038" y="2349500"/>
            <a:ext cx="2447925" cy="420688"/>
          </a:xfrm>
          <a:prstGeom prst="chevron">
            <a:avLst/>
          </a:prstGeom>
          <a:solidFill>
            <a:schemeClr val="accent2">
              <a:lumMod val="50000"/>
              <a:lumOff val="50000"/>
            </a:schemeClr>
          </a:solidFill>
        </p:spPr>
        <p:txBody>
          <a:bodyPr anchor="ctr"/>
          <a:lstStyle/>
          <a:p>
            <a:pPr algn="ctr">
              <a:defRPr/>
            </a:pPr>
            <a:r>
              <a:rPr lang="zh-CN" altLang="en-US" sz="1600" b="1">
                <a:latin typeface="微软雅黑" pitchFamily="34" charset="-122"/>
                <a:ea typeface="微软雅黑" pitchFamily="34" charset="-122"/>
              </a:rPr>
              <a:t>星级</a:t>
            </a:r>
          </a:p>
        </p:txBody>
      </p:sp>
      <p:sp>
        <p:nvSpPr>
          <p:cNvPr id="45077" name="矩形 2"/>
          <p:cNvSpPr>
            <a:spLocks noChangeArrowheads="1"/>
          </p:cNvSpPr>
          <p:nvPr/>
        </p:nvSpPr>
        <p:spPr bwMode="auto">
          <a:xfrm>
            <a:off x="5795963" y="1628775"/>
            <a:ext cx="2305050" cy="590550"/>
          </a:xfrm>
          <a:prstGeom prst="rect">
            <a:avLst/>
          </a:prstGeom>
          <a:solidFill>
            <a:srgbClr val="FF990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相关批复文件，包括改扩建项目核准文件</a:t>
            </a:r>
          </a:p>
        </p:txBody>
      </p:sp>
      <p:sp>
        <p:nvSpPr>
          <p:cNvPr id="45078" name="TextBox 7"/>
          <p:cNvSpPr>
            <a:spLocks noChangeArrowheads="1"/>
          </p:cNvSpPr>
          <p:nvPr/>
        </p:nvSpPr>
        <p:spPr bwMode="auto">
          <a:xfrm>
            <a:off x="3348038" y="1700213"/>
            <a:ext cx="2447925" cy="420687"/>
          </a:xfrm>
          <a:prstGeom prst="chevron">
            <a:avLst>
              <a:gd name="adj" fmla="val 52316"/>
            </a:avLst>
          </a:prstGeom>
          <a:solidFill>
            <a:srgbClr val="FF9900"/>
          </a:solidFill>
          <a:ln w="9525">
            <a:noFill/>
            <a:miter lim="800000"/>
            <a:headEnd/>
            <a:tailEnd/>
          </a:ln>
        </p:spPr>
        <p:txBody>
          <a:bodyPr anchor="ctr"/>
          <a:lstStyle/>
          <a:p>
            <a:pPr algn="ctr"/>
            <a:r>
              <a:rPr lang="zh-CN" altLang="en-US" sz="1600" b="1">
                <a:latin typeface="微软雅黑" pitchFamily="34" charset="-122"/>
                <a:ea typeface="微软雅黑" pitchFamily="34" charset="-122"/>
              </a:rPr>
              <a:t>面积</a:t>
            </a:r>
          </a:p>
        </p:txBody>
      </p:sp>
      <p:sp>
        <p:nvSpPr>
          <p:cNvPr id="45079" name="矩形 2"/>
          <p:cNvSpPr>
            <a:spLocks noChangeArrowheads="1"/>
          </p:cNvSpPr>
          <p:nvPr/>
        </p:nvSpPr>
        <p:spPr bwMode="auto">
          <a:xfrm>
            <a:off x="5795963" y="3702050"/>
            <a:ext cx="2305050" cy="590550"/>
          </a:xfrm>
          <a:prstGeom prst="rect">
            <a:avLst/>
          </a:prstGeom>
          <a:solidFill>
            <a:srgbClr val="FF990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计算出酒店指标值并与相应的限额标准值比对</a:t>
            </a:r>
          </a:p>
        </p:txBody>
      </p:sp>
      <p:sp>
        <p:nvSpPr>
          <p:cNvPr id="45080" name="TextBox 7"/>
          <p:cNvSpPr>
            <a:spLocks noChangeArrowheads="1"/>
          </p:cNvSpPr>
          <p:nvPr/>
        </p:nvSpPr>
        <p:spPr bwMode="auto">
          <a:xfrm>
            <a:off x="3348038" y="3773488"/>
            <a:ext cx="2447925" cy="420687"/>
          </a:xfrm>
          <a:prstGeom prst="chevron">
            <a:avLst>
              <a:gd name="adj" fmla="val 52316"/>
            </a:avLst>
          </a:prstGeom>
          <a:solidFill>
            <a:srgbClr val="FF9900"/>
          </a:solidFill>
          <a:ln w="9525">
            <a:noFill/>
            <a:miter lim="800000"/>
            <a:headEnd/>
            <a:tailEnd/>
          </a:ln>
        </p:spPr>
        <p:txBody>
          <a:bodyPr anchor="ctr"/>
          <a:lstStyle/>
          <a:p>
            <a:pPr algn="ctr"/>
            <a:r>
              <a:rPr lang="zh-CN" altLang="en-US" sz="1600" b="1">
                <a:latin typeface="微软雅黑" pitchFamily="34" charset="-122"/>
                <a:ea typeface="微软雅黑" pitchFamily="34" charset="-122"/>
              </a:rPr>
              <a:t>对标达标</a:t>
            </a:r>
          </a:p>
        </p:txBody>
      </p:sp>
      <p:sp>
        <p:nvSpPr>
          <p:cNvPr id="3" name="TextBox 7"/>
          <p:cNvSpPr txBox="1"/>
          <p:nvPr/>
        </p:nvSpPr>
        <p:spPr>
          <a:xfrm>
            <a:off x="3348038" y="2349500"/>
            <a:ext cx="2447925" cy="420688"/>
          </a:xfrm>
          <a:prstGeom prst="chevron">
            <a:avLst/>
          </a:prstGeom>
          <a:solidFill>
            <a:schemeClr val="accent2">
              <a:lumMod val="50000"/>
              <a:lumOff val="50000"/>
            </a:schemeClr>
          </a:solidFill>
        </p:spPr>
        <p:txBody>
          <a:bodyPr anchor="ctr"/>
          <a:lstStyle/>
          <a:p>
            <a:pPr algn="ctr">
              <a:defRPr/>
            </a:pPr>
            <a:r>
              <a:rPr lang="zh-CN" altLang="en-US" sz="1600" b="1">
                <a:latin typeface="微软雅黑" pitchFamily="34" charset="-122"/>
                <a:ea typeface="微软雅黑" pitchFamily="34" charset="-122"/>
              </a:rPr>
              <a:t>星级</a:t>
            </a:r>
          </a:p>
        </p:txBody>
      </p:sp>
      <p:sp>
        <p:nvSpPr>
          <p:cNvPr id="45082" name="矩形 2"/>
          <p:cNvSpPr>
            <a:spLocks noChangeArrowheads="1"/>
          </p:cNvSpPr>
          <p:nvPr/>
        </p:nvSpPr>
        <p:spPr bwMode="auto">
          <a:xfrm>
            <a:off x="5795963" y="1628775"/>
            <a:ext cx="2305050" cy="590550"/>
          </a:xfrm>
          <a:prstGeom prst="rect">
            <a:avLst/>
          </a:prstGeom>
          <a:solidFill>
            <a:srgbClr val="FF990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相关批复文件，包括改扩建项目核准文件</a:t>
            </a:r>
          </a:p>
        </p:txBody>
      </p:sp>
      <p:sp>
        <p:nvSpPr>
          <p:cNvPr id="4" name="TextBox 7"/>
          <p:cNvSpPr txBox="1"/>
          <p:nvPr/>
        </p:nvSpPr>
        <p:spPr>
          <a:xfrm>
            <a:off x="3348038" y="2349500"/>
            <a:ext cx="2447925" cy="420688"/>
          </a:xfrm>
          <a:prstGeom prst="chevron">
            <a:avLst/>
          </a:prstGeom>
          <a:solidFill>
            <a:schemeClr val="accent2">
              <a:lumMod val="50000"/>
              <a:lumOff val="50000"/>
            </a:schemeClr>
          </a:solidFill>
        </p:spPr>
        <p:txBody>
          <a:bodyPr anchor="ctr"/>
          <a:lstStyle/>
          <a:p>
            <a:pPr algn="ctr">
              <a:defRPr/>
            </a:pPr>
            <a:r>
              <a:rPr lang="zh-CN" altLang="en-US" sz="1600" b="1">
                <a:latin typeface="微软雅黑" pitchFamily="34" charset="-122"/>
                <a:ea typeface="微软雅黑" pitchFamily="34" charset="-122"/>
              </a:rPr>
              <a:t>星级</a:t>
            </a:r>
          </a:p>
        </p:txBody>
      </p:sp>
      <p:sp>
        <p:nvSpPr>
          <p:cNvPr id="45084" name="矩形 2"/>
          <p:cNvSpPr>
            <a:spLocks noChangeArrowheads="1"/>
          </p:cNvSpPr>
          <p:nvPr/>
        </p:nvSpPr>
        <p:spPr bwMode="auto">
          <a:xfrm>
            <a:off x="5795963" y="2276475"/>
            <a:ext cx="2305050" cy="590550"/>
          </a:xfrm>
          <a:prstGeom prst="rect">
            <a:avLst/>
          </a:prstGeom>
          <a:solidFill>
            <a:srgbClr val="1F93FD"/>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酒店简介、按几星级设计建设文件、经营类型</a:t>
            </a:r>
            <a:endParaRPr lang="en-US" altLang="zh-CN" sz="1600" b="1">
              <a:latin typeface="华文楷体" pitchFamily="2" charset="-122"/>
              <a:ea typeface="华文楷体" pitchFamily="2" charset="-122"/>
            </a:endParaRPr>
          </a:p>
        </p:txBody>
      </p:sp>
      <p:sp>
        <p:nvSpPr>
          <p:cNvPr id="45085" name="矩形 2"/>
          <p:cNvSpPr>
            <a:spLocks noChangeArrowheads="1"/>
          </p:cNvSpPr>
          <p:nvPr/>
        </p:nvSpPr>
        <p:spPr bwMode="auto">
          <a:xfrm>
            <a:off x="5795963" y="1628775"/>
            <a:ext cx="2305050" cy="590550"/>
          </a:xfrm>
          <a:prstGeom prst="rect">
            <a:avLst/>
          </a:prstGeom>
          <a:solidFill>
            <a:srgbClr val="FF990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相关批复文件，包括改扩建项目核准文件</a:t>
            </a:r>
          </a:p>
        </p:txBody>
      </p:sp>
      <p:sp>
        <p:nvSpPr>
          <p:cNvPr id="5" name="TextBox 7"/>
          <p:cNvSpPr txBox="1"/>
          <p:nvPr/>
        </p:nvSpPr>
        <p:spPr>
          <a:xfrm>
            <a:off x="3348038" y="2349500"/>
            <a:ext cx="2447925" cy="420688"/>
          </a:xfrm>
          <a:prstGeom prst="chevron">
            <a:avLst/>
          </a:prstGeom>
          <a:solidFill>
            <a:schemeClr val="accent2">
              <a:lumMod val="50000"/>
              <a:lumOff val="50000"/>
            </a:schemeClr>
          </a:solidFill>
        </p:spPr>
        <p:txBody>
          <a:bodyPr anchor="ctr"/>
          <a:lstStyle/>
          <a:p>
            <a:pPr algn="ctr">
              <a:defRPr/>
            </a:pPr>
            <a:r>
              <a:rPr lang="zh-CN" altLang="en-US" sz="1600" b="1">
                <a:latin typeface="微软雅黑" pitchFamily="34" charset="-122"/>
                <a:ea typeface="微软雅黑" pitchFamily="34" charset="-122"/>
              </a:rPr>
              <a:t>星级</a:t>
            </a:r>
          </a:p>
        </p:txBody>
      </p:sp>
      <p:sp>
        <p:nvSpPr>
          <p:cNvPr id="45087" name="矩形 2"/>
          <p:cNvSpPr>
            <a:spLocks noChangeArrowheads="1"/>
          </p:cNvSpPr>
          <p:nvPr/>
        </p:nvSpPr>
        <p:spPr bwMode="auto">
          <a:xfrm>
            <a:off x="5795963" y="4365625"/>
            <a:ext cx="2305050" cy="835025"/>
          </a:xfrm>
          <a:prstGeom prst="rect">
            <a:avLst/>
          </a:prstGeom>
          <a:solidFill>
            <a:srgbClr val="1F93FD"/>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空调、照明、锅炉、水泵、电梯、电机；泳池、洗衣房等</a:t>
            </a:r>
          </a:p>
        </p:txBody>
      </p:sp>
      <p:sp>
        <p:nvSpPr>
          <p:cNvPr id="6" name="TextBox 7"/>
          <p:cNvSpPr txBox="1"/>
          <p:nvPr/>
        </p:nvSpPr>
        <p:spPr>
          <a:xfrm>
            <a:off x="3348038" y="4567238"/>
            <a:ext cx="2447925" cy="420687"/>
          </a:xfrm>
          <a:prstGeom prst="chevron">
            <a:avLst/>
          </a:prstGeom>
          <a:solidFill>
            <a:schemeClr val="accent2">
              <a:lumMod val="50000"/>
              <a:lumOff val="50000"/>
            </a:schemeClr>
          </a:solidFill>
        </p:spPr>
        <p:txBody>
          <a:bodyPr anchor="ctr"/>
          <a:lstStyle/>
          <a:p>
            <a:pPr algn="ctr">
              <a:defRPr/>
            </a:pPr>
            <a:r>
              <a:rPr lang="zh-CN" altLang="en-US" sz="1600" b="1">
                <a:latin typeface="微软雅黑" pitchFamily="34" charset="-122"/>
                <a:ea typeface="微软雅黑" pitchFamily="34" charset="-122"/>
              </a:rPr>
              <a:t>用能环节排查</a:t>
            </a:r>
          </a:p>
        </p:txBody>
      </p:sp>
      <p:sp>
        <p:nvSpPr>
          <p:cNvPr id="45089" name="TextBox 7"/>
          <p:cNvSpPr>
            <a:spLocks noChangeArrowheads="1"/>
          </p:cNvSpPr>
          <p:nvPr/>
        </p:nvSpPr>
        <p:spPr bwMode="auto">
          <a:xfrm>
            <a:off x="3348038" y="3068638"/>
            <a:ext cx="2447925" cy="420687"/>
          </a:xfrm>
          <a:prstGeom prst="chevron">
            <a:avLst>
              <a:gd name="adj" fmla="val 52316"/>
            </a:avLst>
          </a:prstGeom>
          <a:solidFill>
            <a:srgbClr val="008080"/>
          </a:solidFill>
          <a:ln w="9525">
            <a:noFill/>
            <a:miter lim="800000"/>
            <a:headEnd/>
            <a:tailEnd/>
          </a:ln>
        </p:spPr>
        <p:txBody>
          <a:bodyPr anchor="ctr"/>
          <a:lstStyle/>
          <a:p>
            <a:pPr algn="ctr"/>
            <a:r>
              <a:rPr lang="zh-CN" altLang="en-US" sz="1600" b="1">
                <a:latin typeface="微软雅黑" pitchFamily="34" charset="-122"/>
                <a:ea typeface="微软雅黑" pitchFamily="34" charset="-122"/>
              </a:rPr>
              <a:t>能源消耗</a:t>
            </a:r>
          </a:p>
        </p:txBody>
      </p:sp>
      <p:sp>
        <p:nvSpPr>
          <p:cNvPr id="45090" name="矩形 2"/>
          <p:cNvSpPr>
            <a:spLocks noChangeArrowheads="1"/>
          </p:cNvSpPr>
          <p:nvPr/>
        </p:nvSpPr>
        <p:spPr bwMode="auto">
          <a:xfrm>
            <a:off x="5795963" y="2997200"/>
            <a:ext cx="2305050" cy="590550"/>
          </a:xfrm>
          <a:prstGeom prst="rect">
            <a:avLst/>
          </a:prstGeom>
          <a:solidFill>
            <a:srgbClr val="00808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从财务票据、工程部统计确定能源消耗</a:t>
            </a:r>
          </a:p>
        </p:txBody>
      </p:sp>
      <p:sp>
        <p:nvSpPr>
          <p:cNvPr id="45091" name="TextBox 7"/>
          <p:cNvSpPr>
            <a:spLocks noChangeArrowheads="1"/>
          </p:cNvSpPr>
          <p:nvPr/>
        </p:nvSpPr>
        <p:spPr bwMode="auto">
          <a:xfrm>
            <a:off x="3348038" y="3068638"/>
            <a:ext cx="2447925" cy="420687"/>
          </a:xfrm>
          <a:prstGeom prst="chevron">
            <a:avLst>
              <a:gd name="adj" fmla="val 52316"/>
            </a:avLst>
          </a:prstGeom>
          <a:solidFill>
            <a:srgbClr val="008080"/>
          </a:solidFill>
          <a:ln w="9525">
            <a:noFill/>
            <a:miter lim="800000"/>
            <a:headEnd/>
            <a:tailEnd/>
          </a:ln>
        </p:spPr>
        <p:txBody>
          <a:bodyPr anchor="ctr"/>
          <a:lstStyle/>
          <a:p>
            <a:pPr algn="ctr"/>
            <a:r>
              <a:rPr lang="zh-CN" altLang="en-US" sz="1600" b="1">
                <a:latin typeface="微软雅黑" pitchFamily="34" charset="-122"/>
                <a:ea typeface="微软雅黑" pitchFamily="34" charset="-122"/>
              </a:rPr>
              <a:t>能源消耗</a:t>
            </a:r>
          </a:p>
        </p:txBody>
      </p:sp>
      <p:sp>
        <p:nvSpPr>
          <p:cNvPr id="45092" name="矩形 2"/>
          <p:cNvSpPr>
            <a:spLocks noChangeArrowheads="1"/>
          </p:cNvSpPr>
          <p:nvPr/>
        </p:nvSpPr>
        <p:spPr bwMode="auto">
          <a:xfrm>
            <a:off x="5795963" y="5286375"/>
            <a:ext cx="2305050" cy="835025"/>
          </a:xfrm>
          <a:prstGeom prst="rect">
            <a:avLst/>
          </a:prstGeom>
          <a:solidFill>
            <a:srgbClr val="008080"/>
          </a:solidFill>
          <a:ln w="9525">
            <a:solidFill>
              <a:srgbClr val="2E9AFD"/>
            </a:solidFill>
            <a:miter lim="800000"/>
            <a:headEnd/>
            <a:tailEnd/>
          </a:ln>
        </p:spPr>
        <p:txBody>
          <a:bodyPr>
            <a:spAutoFit/>
          </a:bodyPr>
          <a:lstStyle/>
          <a:p>
            <a:r>
              <a:rPr lang="zh-CN" altLang="en-US" sz="1600" b="1">
                <a:latin typeface="华文楷体" pitchFamily="2" charset="-122"/>
                <a:ea typeface="华文楷体" pitchFamily="2" charset="-122"/>
              </a:rPr>
              <a:t>能源计量器具配备与管理、能源统计、定额管理、奖惩激励等情况</a:t>
            </a:r>
          </a:p>
        </p:txBody>
      </p:sp>
      <p:sp>
        <p:nvSpPr>
          <p:cNvPr id="45093" name="TextBox 7"/>
          <p:cNvSpPr>
            <a:spLocks noChangeArrowheads="1"/>
          </p:cNvSpPr>
          <p:nvPr/>
        </p:nvSpPr>
        <p:spPr bwMode="auto">
          <a:xfrm>
            <a:off x="3348038" y="5357813"/>
            <a:ext cx="2447925" cy="420687"/>
          </a:xfrm>
          <a:prstGeom prst="chevron">
            <a:avLst>
              <a:gd name="adj" fmla="val 52316"/>
            </a:avLst>
          </a:prstGeom>
          <a:solidFill>
            <a:srgbClr val="008080"/>
          </a:solidFill>
          <a:ln w="9525">
            <a:noFill/>
            <a:miter lim="800000"/>
            <a:headEnd/>
            <a:tailEnd/>
          </a:ln>
        </p:spPr>
        <p:txBody>
          <a:bodyPr anchor="ctr"/>
          <a:lstStyle/>
          <a:p>
            <a:pPr algn="ctr"/>
            <a:r>
              <a:rPr lang="zh-CN" altLang="en-US" sz="1600" b="1">
                <a:latin typeface="微软雅黑" pitchFamily="34" charset="-122"/>
                <a:ea typeface="微软雅黑" pitchFamily="34" charset="-122"/>
              </a:rPr>
              <a:t>能源管理</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6083"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6084"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6085"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46086" name="矩形 6"/>
          <p:cNvSpPr>
            <a:spLocks noChangeArrowheads="1"/>
          </p:cNvSpPr>
          <p:nvPr/>
        </p:nvSpPr>
        <p:spPr bwMode="auto">
          <a:xfrm>
            <a:off x="250825" y="981075"/>
            <a:ext cx="457200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hlinkClick r:id="rId3" action="ppaction://hlinkfile"/>
              </a:rPr>
              <a:t>2014</a:t>
            </a:r>
            <a:r>
              <a:rPr lang="zh-CN" altLang="en-US" sz="2800">
                <a:latin typeface="微软雅黑" pitchFamily="34" charset="-122"/>
                <a:ea typeface="微软雅黑" pitchFamily="34" charset="-122"/>
                <a:hlinkClick r:id="rId3" action="ppaction://hlinkfile"/>
              </a:rPr>
              <a:t>年某度假酒店报告范例</a:t>
            </a:r>
            <a:endParaRPr lang="zh-CN" altLang="en-US" sz="2800">
              <a:latin typeface="微软雅黑" pitchFamily="34" charset="-122"/>
              <a:ea typeface="微软雅黑" pitchFamily="34" charset="-122"/>
            </a:endParaRPr>
          </a:p>
        </p:txBody>
      </p:sp>
      <p:sp>
        <p:nvSpPr>
          <p:cNvPr id="7" name="平行四边形 6"/>
          <p:cNvSpPr/>
          <p:nvPr/>
        </p:nvSpPr>
        <p:spPr>
          <a:xfrm>
            <a:off x="2071688" y="2071688"/>
            <a:ext cx="2000250" cy="1503362"/>
          </a:xfrm>
          <a:prstGeom prst="parallelogram">
            <a:avLst>
              <a:gd name="adj" fmla="val 77053"/>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 name="平行四边形 7"/>
          <p:cNvSpPr/>
          <p:nvPr/>
        </p:nvSpPr>
        <p:spPr>
          <a:xfrm flipH="1" flipV="1">
            <a:off x="500063" y="3571875"/>
            <a:ext cx="2000250" cy="1503363"/>
          </a:xfrm>
          <a:prstGeom prst="parallelogram">
            <a:avLst>
              <a:gd name="adj" fmla="val 77053"/>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平行四边形 8"/>
          <p:cNvSpPr/>
          <p:nvPr/>
        </p:nvSpPr>
        <p:spPr>
          <a:xfrm>
            <a:off x="2000250" y="3571875"/>
            <a:ext cx="2000250" cy="1503363"/>
          </a:xfrm>
          <a:prstGeom prst="parallelogram">
            <a:avLst>
              <a:gd name="adj" fmla="val 77053"/>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平行四边形 9"/>
          <p:cNvSpPr/>
          <p:nvPr/>
        </p:nvSpPr>
        <p:spPr>
          <a:xfrm flipH="1" flipV="1">
            <a:off x="3643313" y="2071688"/>
            <a:ext cx="2000250" cy="1503362"/>
          </a:xfrm>
          <a:prstGeom prst="parallelogram">
            <a:avLst>
              <a:gd name="adj" fmla="val 77053"/>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平行四边形 10"/>
          <p:cNvSpPr/>
          <p:nvPr/>
        </p:nvSpPr>
        <p:spPr>
          <a:xfrm>
            <a:off x="5214938" y="2071688"/>
            <a:ext cx="2000250" cy="1503362"/>
          </a:xfrm>
          <a:prstGeom prst="parallelogram">
            <a:avLst>
              <a:gd name="adj" fmla="val 77053"/>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2" name="平行四边形 11"/>
          <p:cNvSpPr/>
          <p:nvPr/>
        </p:nvSpPr>
        <p:spPr>
          <a:xfrm flipH="1" flipV="1">
            <a:off x="3643313" y="3571875"/>
            <a:ext cx="2000250" cy="1503363"/>
          </a:xfrm>
          <a:prstGeom prst="parallelogram">
            <a:avLst>
              <a:gd name="adj" fmla="val 77053"/>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平行四边形 12"/>
          <p:cNvSpPr/>
          <p:nvPr/>
        </p:nvSpPr>
        <p:spPr>
          <a:xfrm>
            <a:off x="5143500" y="3571875"/>
            <a:ext cx="2000250" cy="1503363"/>
          </a:xfrm>
          <a:prstGeom prst="parallelogram">
            <a:avLst>
              <a:gd name="adj" fmla="val 77053"/>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4" name="平行四边形 13"/>
          <p:cNvSpPr/>
          <p:nvPr/>
        </p:nvSpPr>
        <p:spPr>
          <a:xfrm flipH="1" flipV="1">
            <a:off x="6786563" y="2071688"/>
            <a:ext cx="2000250" cy="1503362"/>
          </a:xfrm>
          <a:prstGeom prst="parallelogram">
            <a:avLst>
              <a:gd name="adj" fmla="val 77053"/>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095" name="矩形 12"/>
          <p:cNvSpPr>
            <a:spLocks noChangeArrowheads="1"/>
          </p:cNvSpPr>
          <p:nvPr/>
        </p:nvSpPr>
        <p:spPr bwMode="auto">
          <a:xfrm>
            <a:off x="1116013" y="4076700"/>
            <a:ext cx="3733800" cy="915988"/>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省节能监察大队  余欢 </a:t>
            </a:r>
          </a:p>
          <a:p>
            <a:r>
              <a:rPr lang="zh-CN" altLang="en-US">
                <a:latin typeface="微软雅黑" pitchFamily="34" charset="-122"/>
                <a:ea typeface="微软雅黑" pitchFamily="34" charset="-122"/>
              </a:rPr>
              <a:t>联系电话   </a:t>
            </a:r>
            <a:r>
              <a:rPr lang="en-US" altLang="zh-CN">
                <a:latin typeface="微软雅黑" pitchFamily="34" charset="-122"/>
                <a:ea typeface="微软雅黑" pitchFamily="34" charset="-122"/>
              </a:rPr>
              <a:t>65366506</a:t>
            </a:r>
          </a:p>
          <a:p>
            <a:r>
              <a:rPr lang="zh-CN" altLang="en-US">
                <a:latin typeface="微软雅黑" pitchFamily="34" charset="-122"/>
                <a:ea typeface="微软雅黑" pitchFamily="34" charset="-122"/>
              </a:rPr>
              <a:t>电子邮箱 </a:t>
            </a:r>
            <a:r>
              <a:rPr lang="en-US" altLang="zh-CN">
                <a:latin typeface="微软雅黑" pitchFamily="34" charset="-122"/>
                <a:ea typeface="微软雅黑" pitchFamily="34" charset="-122"/>
              </a:rPr>
              <a:t>yuhuan@hainan.gov.cn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6387"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6388"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6389"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6390" name="TextBox 12"/>
          <p:cNvSpPr txBox="1">
            <a:spLocks noChangeArrowheads="1"/>
          </p:cNvSpPr>
          <p:nvPr/>
        </p:nvSpPr>
        <p:spPr bwMode="auto">
          <a:xfrm>
            <a:off x="500063" y="214313"/>
            <a:ext cx="4432300" cy="519112"/>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rPr>
              <a:t>节能标准</a:t>
            </a:r>
          </a:p>
        </p:txBody>
      </p:sp>
      <p:sp>
        <p:nvSpPr>
          <p:cNvPr id="10" name="饼形 9"/>
          <p:cNvSpPr/>
          <p:nvPr/>
        </p:nvSpPr>
        <p:spPr>
          <a:xfrm rot="2654663">
            <a:off x="1089025" y="4427538"/>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1" name="饼形 10"/>
          <p:cNvSpPr/>
          <p:nvPr/>
        </p:nvSpPr>
        <p:spPr>
          <a:xfrm rot="2654663">
            <a:off x="2563813" y="4437063"/>
            <a:ext cx="2071687"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2" name="饼形 11"/>
          <p:cNvSpPr/>
          <p:nvPr/>
        </p:nvSpPr>
        <p:spPr>
          <a:xfrm rot="2654663">
            <a:off x="4067175" y="4437063"/>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3" name="饼形 12"/>
          <p:cNvSpPr/>
          <p:nvPr/>
        </p:nvSpPr>
        <p:spPr>
          <a:xfrm rot="2654663">
            <a:off x="5543550" y="4448175"/>
            <a:ext cx="2071688"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6395" name="矩形 20"/>
          <p:cNvSpPr>
            <a:spLocks noChangeArrowheads="1"/>
          </p:cNvSpPr>
          <p:nvPr/>
        </p:nvSpPr>
        <p:spPr bwMode="auto">
          <a:xfrm>
            <a:off x="457200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强制标准</a:t>
            </a:r>
          </a:p>
        </p:txBody>
      </p:sp>
      <p:sp>
        <p:nvSpPr>
          <p:cNvPr id="16396" name="矩形 21"/>
          <p:cNvSpPr>
            <a:spLocks noChangeArrowheads="1"/>
          </p:cNvSpPr>
          <p:nvPr/>
        </p:nvSpPr>
        <p:spPr bwMode="auto">
          <a:xfrm>
            <a:off x="161925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节能标准</a:t>
            </a:r>
          </a:p>
        </p:txBody>
      </p:sp>
      <p:sp>
        <p:nvSpPr>
          <p:cNvPr id="16397" name="矩形 22"/>
          <p:cNvSpPr>
            <a:spLocks noChangeArrowheads="1"/>
          </p:cNvSpPr>
          <p:nvPr/>
        </p:nvSpPr>
        <p:spPr bwMode="auto">
          <a:xfrm>
            <a:off x="6156325"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地方标准</a:t>
            </a:r>
          </a:p>
        </p:txBody>
      </p:sp>
      <p:sp>
        <p:nvSpPr>
          <p:cNvPr id="16398" name="矩形 21"/>
          <p:cNvSpPr>
            <a:spLocks noChangeArrowheads="1"/>
          </p:cNvSpPr>
          <p:nvPr/>
        </p:nvSpPr>
        <p:spPr bwMode="auto">
          <a:xfrm>
            <a:off x="3059113"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能耗限额</a:t>
            </a:r>
          </a:p>
        </p:txBody>
      </p:sp>
      <p:sp>
        <p:nvSpPr>
          <p:cNvPr id="16399" name="Text Box 15"/>
          <p:cNvSpPr txBox="1">
            <a:spLocks noChangeArrowheads="1"/>
          </p:cNvSpPr>
          <p:nvPr/>
        </p:nvSpPr>
        <p:spPr bwMode="auto">
          <a:xfrm>
            <a:off x="900113" y="908050"/>
            <a:ext cx="7940675" cy="3252788"/>
          </a:xfrm>
          <a:prstGeom prst="rect">
            <a:avLst/>
          </a:prstGeom>
          <a:noFill/>
          <a:ln w="9525">
            <a:noFill/>
            <a:miter lim="800000"/>
            <a:headEnd/>
            <a:tailEnd/>
          </a:ln>
        </p:spPr>
        <p:txBody>
          <a:bodyPr>
            <a:spAutoFit/>
          </a:bodyPr>
          <a:lstStyle/>
          <a:p>
            <a:r>
              <a:rPr lang="zh-CN" altLang="en-US" sz="2100">
                <a:solidFill>
                  <a:srgbClr val="FF0000"/>
                </a:solidFill>
                <a:latin typeface="微软雅黑" pitchFamily="34" charset="-122"/>
                <a:ea typeface="微软雅黑" pitchFamily="34" charset="-122"/>
              </a:rPr>
              <a:t>标准</a:t>
            </a:r>
            <a:r>
              <a:rPr lang="zh-CN" altLang="en-US" sz="2100">
                <a:latin typeface="微软雅黑" pitchFamily="34" charset="-122"/>
                <a:ea typeface="微软雅黑" pitchFamily="34" charset="-122"/>
              </a:rPr>
              <a:t>是指对一定范围内的重复性事物和概念所作的统一规定。它以科学、技术和实践经验的综合成果为基础，以获得最佳秩序、促进最佳社会效益为目的，经有关方面协商一致，由主管机构批准，以特定形式发布，作为共同遵守的准则和依旧。节能标准是开展节能监察和节能管理工作的重要依据之一，是对节能活动或其结果作出的共同遵守的准则。</a:t>
            </a:r>
            <a:r>
              <a:rPr lang="zh-CN" altLang="en-US">
                <a:latin typeface="微软雅黑" pitchFamily="34" charset="-122"/>
                <a:ea typeface="微软雅黑" pitchFamily="34" charset="-122"/>
              </a:rPr>
              <a:t>   </a:t>
            </a:r>
          </a:p>
          <a:p>
            <a:endParaRPr lang="zh-CN" altLang="en-US">
              <a:latin typeface="微软雅黑" pitchFamily="34" charset="-122"/>
              <a:ea typeface="微软雅黑" pitchFamily="34" charset="-122"/>
            </a:endParaRPr>
          </a:p>
          <a:p>
            <a:r>
              <a:rPr lang="zh-CN" altLang="en-US" sz="2100">
                <a:latin typeface="微软雅黑" pitchFamily="34" charset="-122"/>
                <a:ea typeface="微软雅黑" pitchFamily="34" charset="-122"/>
              </a:rPr>
              <a:t>标准级别</a:t>
            </a:r>
            <a:r>
              <a:rPr lang="en-US" altLang="zh-CN" sz="2100">
                <a:latin typeface="微软雅黑" pitchFamily="34" charset="-122"/>
                <a:ea typeface="微软雅黑" pitchFamily="34" charset="-122"/>
              </a:rPr>
              <a:t>-</a:t>
            </a:r>
            <a:r>
              <a:rPr lang="zh-CN" altLang="en-US" sz="2100">
                <a:latin typeface="微软雅黑" pitchFamily="34" charset="-122"/>
                <a:ea typeface="微软雅黑" pitchFamily="34" charset="-122"/>
              </a:rPr>
              <a:t>国家标准、</a:t>
            </a:r>
            <a:r>
              <a:rPr lang="zh-CN" altLang="en-US" sz="2100">
                <a:solidFill>
                  <a:srgbClr val="FF0000"/>
                </a:solidFill>
                <a:latin typeface="微软雅黑" pitchFamily="34" charset="-122"/>
                <a:ea typeface="微软雅黑" pitchFamily="34" charset="-122"/>
              </a:rPr>
              <a:t>地方标准</a:t>
            </a:r>
            <a:r>
              <a:rPr lang="zh-CN" altLang="en-US" sz="2100">
                <a:latin typeface="微软雅黑" pitchFamily="34" charset="-122"/>
                <a:ea typeface="微软雅黑" pitchFamily="34" charset="-122"/>
              </a:rPr>
              <a:t>、行业标准、企业标准</a:t>
            </a:r>
          </a:p>
          <a:p>
            <a:r>
              <a:rPr lang="zh-CN" altLang="en-US" sz="2100">
                <a:latin typeface="微软雅黑" pitchFamily="34" charset="-122"/>
                <a:ea typeface="微软雅黑" pitchFamily="34" charset="-122"/>
              </a:rPr>
              <a:t>标准属性</a:t>
            </a:r>
            <a:r>
              <a:rPr lang="en-US" altLang="zh-CN" sz="2100">
                <a:latin typeface="微软雅黑" pitchFamily="34" charset="-122"/>
                <a:ea typeface="微软雅黑" pitchFamily="34" charset="-122"/>
              </a:rPr>
              <a:t>-</a:t>
            </a:r>
            <a:r>
              <a:rPr lang="zh-CN" altLang="en-US" sz="2100">
                <a:solidFill>
                  <a:srgbClr val="FF0000"/>
                </a:solidFill>
                <a:latin typeface="微软雅黑" pitchFamily="34" charset="-122"/>
                <a:ea typeface="微软雅黑" pitchFamily="34" charset="-122"/>
              </a:rPr>
              <a:t>强制性标准</a:t>
            </a:r>
            <a:r>
              <a:rPr lang="zh-CN" altLang="en-US" sz="2100">
                <a:latin typeface="微软雅黑" pitchFamily="34" charset="-122"/>
                <a:ea typeface="微软雅黑" pitchFamily="34" charset="-122"/>
              </a:rPr>
              <a:t>、推荐性标准。</a:t>
            </a:r>
          </a:p>
          <a:p>
            <a:endParaRPr lang="zh-CN" altLang="en-US" sz="210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7411"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7412"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7413"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7414" name="TextBox 12"/>
          <p:cNvSpPr txBox="1">
            <a:spLocks noChangeArrowheads="1"/>
          </p:cNvSpPr>
          <p:nvPr/>
        </p:nvSpPr>
        <p:spPr bwMode="auto">
          <a:xfrm>
            <a:off x="500063" y="214313"/>
            <a:ext cx="4432300" cy="519112"/>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rPr>
              <a:t>节能法对节能标准的规定</a:t>
            </a:r>
          </a:p>
        </p:txBody>
      </p:sp>
      <p:sp>
        <p:nvSpPr>
          <p:cNvPr id="17415" name="Text Box 15"/>
          <p:cNvSpPr txBox="1">
            <a:spLocks noChangeArrowheads="1"/>
          </p:cNvSpPr>
          <p:nvPr/>
        </p:nvSpPr>
        <p:spPr bwMode="auto">
          <a:xfrm>
            <a:off x="900113" y="908050"/>
            <a:ext cx="7940675" cy="3573463"/>
          </a:xfrm>
          <a:prstGeom prst="rect">
            <a:avLst/>
          </a:prstGeom>
          <a:noFill/>
          <a:ln w="9525">
            <a:noFill/>
            <a:miter lim="800000"/>
            <a:headEnd/>
            <a:tailEnd/>
          </a:ln>
        </p:spPr>
        <p:txBody>
          <a:bodyPr>
            <a:spAutoFit/>
          </a:bodyPr>
          <a:lstStyle/>
          <a:p>
            <a:r>
              <a:rPr lang="zh-CN" altLang="en-US" sz="2100">
                <a:latin typeface="微软雅黑" pitchFamily="34" charset="-122"/>
                <a:ea typeface="微软雅黑" pitchFamily="34" charset="-122"/>
              </a:rPr>
              <a:t>第十三条　国务院标准化主管部门和国务院有关部门依法组织制定并适时修订有关节能的国家标准、行业标准，建立健全节能标准体系。</a:t>
            </a:r>
          </a:p>
          <a:p>
            <a:r>
              <a:rPr lang="zh-CN" altLang="en-US" sz="2100">
                <a:latin typeface="微软雅黑" pitchFamily="34" charset="-122"/>
                <a:ea typeface="微软雅黑" pitchFamily="34" charset="-122"/>
              </a:rPr>
              <a:t>    国务院标准化主管部门会同国务院管理节能工作的部门和国务院有关部门制定强制性的用能产品、设备能源效率标准和生产过程中耗能高的产品的</a:t>
            </a:r>
            <a:r>
              <a:rPr lang="zh-CN" altLang="en-US" sz="2100">
                <a:solidFill>
                  <a:srgbClr val="FF0000"/>
                </a:solidFill>
                <a:latin typeface="微软雅黑" pitchFamily="34" charset="-122"/>
                <a:ea typeface="微软雅黑" pitchFamily="34" charset="-122"/>
              </a:rPr>
              <a:t>单位产品能耗限额标准</a:t>
            </a:r>
            <a:r>
              <a:rPr lang="zh-CN" altLang="en-US" sz="2100">
                <a:latin typeface="微软雅黑" pitchFamily="34" charset="-122"/>
                <a:ea typeface="微软雅黑" pitchFamily="34" charset="-122"/>
              </a:rPr>
              <a:t>。</a:t>
            </a:r>
          </a:p>
          <a:p>
            <a:r>
              <a:rPr lang="zh-CN" altLang="en-US" sz="2100">
                <a:latin typeface="微软雅黑" pitchFamily="34" charset="-122"/>
                <a:ea typeface="微软雅黑" pitchFamily="34" charset="-122"/>
              </a:rPr>
              <a:t>    国家鼓励企业制定严于国家标准、行业标准的企业节能标准。</a:t>
            </a:r>
          </a:p>
          <a:p>
            <a:r>
              <a:rPr lang="zh-CN" altLang="en-US" sz="2100">
                <a:latin typeface="微软雅黑" pitchFamily="34" charset="-122"/>
                <a:ea typeface="微软雅黑" pitchFamily="34" charset="-122"/>
              </a:rPr>
              <a:t>    </a:t>
            </a:r>
            <a:r>
              <a:rPr lang="zh-CN" altLang="en-US" sz="2100">
                <a:solidFill>
                  <a:srgbClr val="FF0000"/>
                </a:solidFill>
                <a:latin typeface="微软雅黑" pitchFamily="34" charset="-122"/>
                <a:ea typeface="微软雅黑" pitchFamily="34" charset="-122"/>
              </a:rPr>
              <a:t>省、自治区、直辖市制定严于强制性国家标准、行业标准的地方节能标准，</a:t>
            </a:r>
            <a:r>
              <a:rPr lang="zh-CN" altLang="en-US" sz="2100">
                <a:latin typeface="微软雅黑" pitchFamily="34" charset="-122"/>
                <a:ea typeface="微软雅黑" pitchFamily="34" charset="-122"/>
              </a:rPr>
              <a:t>由省、自治区、直辖市人民政府报经国务院批准；本法另有规定的除外。</a:t>
            </a:r>
          </a:p>
          <a:p>
            <a:r>
              <a:rPr lang="zh-CN" altLang="en-US"/>
              <a:t>   </a:t>
            </a:r>
          </a:p>
        </p:txBody>
      </p:sp>
      <p:sp>
        <p:nvSpPr>
          <p:cNvPr id="10" name="饼形 9"/>
          <p:cNvSpPr/>
          <p:nvPr/>
        </p:nvSpPr>
        <p:spPr>
          <a:xfrm rot="2654663">
            <a:off x="1089025" y="4427538"/>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1" name="饼形 10"/>
          <p:cNvSpPr/>
          <p:nvPr/>
        </p:nvSpPr>
        <p:spPr>
          <a:xfrm rot="2654663">
            <a:off x="2563813" y="4437063"/>
            <a:ext cx="2071687"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2" name="饼形 11"/>
          <p:cNvSpPr/>
          <p:nvPr/>
        </p:nvSpPr>
        <p:spPr>
          <a:xfrm rot="2654663">
            <a:off x="4067175" y="4437063"/>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3" name="饼形 12"/>
          <p:cNvSpPr/>
          <p:nvPr/>
        </p:nvSpPr>
        <p:spPr>
          <a:xfrm rot="2654663">
            <a:off x="5543550" y="4448175"/>
            <a:ext cx="2071688"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7420" name="矩形 20"/>
          <p:cNvSpPr>
            <a:spLocks noChangeArrowheads="1"/>
          </p:cNvSpPr>
          <p:nvPr/>
        </p:nvSpPr>
        <p:spPr bwMode="auto">
          <a:xfrm>
            <a:off x="457200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强制标准</a:t>
            </a:r>
          </a:p>
        </p:txBody>
      </p:sp>
      <p:sp>
        <p:nvSpPr>
          <p:cNvPr id="17421" name="矩形 21"/>
          <p:cNvSpPr>
            <a:spLocks noChangeArrowheads="1"/>
          </p:cNvSpPr>
          <p:nvPr/>
        </p:nvSpPr>
        <p:spPr bwMode="auto">
          <a:xfrm>
            <a:off x="161925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节能标准</a:t>
            </a:r>
          </a:p>
        </p:txBody>
      </p:sp>
      <p:sp>
        <p:nvSpPr>
          <p:cNvPr id="17422" name="矩形 22"/>
          <p:cNvSpPr>
            <a:spLocks noChangeArrowheads="1"/>
          </p:cNvSpPr>
          <p:nvPr/>
        </p:nvSpPr>
        <p:spPr bwMode="auto">
          <a:xfrm>
            <a:off x="6156325"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地方标准</a:t>
            </a:r>
          </a:p>
        </p:txBody>
      </p:sp>
      <p:sp>
        <p:nvSpPr>
          <p:cNvPr id="17423" name="矩形 21"/>
          <p:cNvSpPr>
            <a:spLocks noChangeArrowheads="1"/>
          </p:cNvSpPr>
          <p:nvPr/>
        </p:nvSpPr>
        <p:spPr bwMode="auto">
          <a:xfrm>
            <a:off x="3059113"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能耗限额</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8435"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8436"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8437"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8438" name="TextBox 12"/>
          <p:cNvSpPr txBox="1">
            <a:spLocks noChangeArrowheads="1"/>
          </p:cNvSpPr>
          <p:nvPr/>
        </p:nvSpPr>
        <p:spPr bwMode="auto">
          <a:xfrm>
            <a:off x="500063" y="214313"/>
            <a:ext cx="4432300" cy="519112"/>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rPr>
              <a:t>节能法对节能标准的规定</a:t>
            </a:r>
          </a:p>
        </p:txBody>
      </p:sp>
      <p:sp>
        <p:nvSpPr>
          <p:cNvPr id="18439" name="Text Box 15"/>
          <p:cNvSpPr txBox="1">
            <a:spLocks noChangeArrowheads="1"/>
          </p:cNvSpPr>
          <p:nvPr/>
        </p:nvSpPr>
        <p:spPr bwMode="auto">
          <a:xfrm>
            <a:off x="900113" y="908050"/>
            <a:ext cx="7940675" cy="3252788"/>
          </a:xfrm>
          <a:prstGeom prst="rect">
            <a:avLst/>
          </a:prstGeom>
          <a:noFill/>
          <a:ln w="9525">
            <a:noFill/>
            <a:miter lim="800000"/>
            <a:headEnd/>
            <a:tailEnd/>
          </a:ln>
        </p:spPr>
        <p:txBody>
          <a:bodyPr>
            <a:spAutoFit/>
          </a:bodyPr>
          <a:lstStyle/>
          <a:p>
            <a:r>
              <a:rPr lang="zh-CN" altLang="en-US" sz="2100">
                <a:latin typeface="微软雅黑" pitchFamily="34" charset="-122"/>
                <a:ea typeface="微软雅黑" pitchFamily="34" charset="-122"/>
              </a:rPr>
              <a:t>第十六条　</a:t>
            </a:r>
            <a:r>
              <a:rPr lang="en-US" altLang="zh-CN" sz="2100">
                <a:latin typeface="微软雅黑" pitchFamily="34" charset="-122"/>
                <a:ea typeface="微软雅黑" pitchFamily="34" charset="-122"/>
              </a:rPr>
              <a:t>….</a:t>
            </a:r>
          </a:p>
          <a:p>
            <a:r>
              <a:rPr lang="zh-CN" altLang="en-US" sz="2100">
                <a:latin typeface="微软雅黑" pitchFamily="34" charset="-122"/>
                <a:ea typeface="微软雅黑" pitchFamily="34" charset="-122"/>
              </a:rPr>
              <a:t>    </a:t>
            </a:r>
            <a:r>
              <a:rPr lang="zh-CN" altLang="en-US" sz="2100">
                <a:solidFill>
                  <a:srgbClr val="FF0000"/>
                </a:solidFill>
                <a:latin typeface="微软雅黑" pitchFamily="34" charset="-122"/>
                <a:ea typeface="微软雅黑" pitchFamily="34" charset="-122"/>
              </a:rPr>
              <a:t>生产过程中耗能高的产品的生产单位，应当执行单位产品能耗限额标准。对超过单位产品能耗限额标准用能的生产单位，由管理节能工作的部门按照国务院规定的权限责令限期治理。</a:t>
            </a:r>
          </a:p>
          <a:p>
            <a:r>
              <a:rPr lang="zh-CN" altLang="en-US" sz="2100">
                <a:latin typeface="微软雅黑" pitchFamily="34" charset="-122"/>
                <a:ea typeface="微软雅黑" pitchFamily="34" charset="-122"/>
              </a:rPr>
              <a:t>    </a:t>
            </a:r>
            <a:r>
              <a:rPr lang="en-US" altLang="zh-CN" sz="2100">
                <a:latin typeface="微软雅黑" pitchFamily="34" charset="-122"/>
                <a:ea typeface="微软雅黑" pitchFamily="34" charset="-122"/>
              </a:rPr>
              <a:t>…..</a:t>
            </a:r>
          </a:p>
          <a:p>
            <a:r>
              <a:rPr lang="zh-CN" altLang="en-US" sz="2100">
                <a:latin typeface="微软雅黑" pitchFamily="34" charset="-122"/>
                <a:ea typeface="微软雅黑" pitchFamily="34" charset="-122"/>
              </a:rPr>
              <a:t>    第七十二条　</a:t>
            </a:r>
            <a:r>
              <a:rPr lang="zh-CN" altLang="en-US" sz="2100">
                <a:solidFill>
                  <a:srgbClr val="FF0000"/>
                </a:solidFill>
                <a:latin typeface="微软雅黑" pitchFamily="34" charset="-122"/>
                <a:ea typeface="微软雅黑" pitchFamily="34" charset="-122"/>
              </a:rPr>
              <a:t>生产单位超过单位产品能耗限额标准用能，情节严重，经限期治理逾期不治理或者没有达到治理要求的，可以由管理节能工作的部门提出意见，报请本级人民政府按照国务院规定的权限责令停业整顿或者关闭。</a:t>
            </a:r>
          </a:p>
          <a:p>
            <a:r>
              <a:rPr lang="zh-CN" altLang="en-US"/>
              <a:t>   </a:t>
            </a:r>
          </a:p>
        </p:txBody>
      </p:sp>
      <p:sp>
        <p:nvSpPr>
          <p:cNvPr id="10" name="饼形 9"/>
          <p:cNvSpPr/>
          <p:nvPr/>
        </p:nvSpPr>
        <p:spPr>
          <a:xfrm rot="2654663">
            <a:off x="1089025" y="4427538"/>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1" name="饼形 10"/>
          <p:cNvSpPr/>
          <p:nvPr/>
        </p:nvSpPr>
        <p:spPr>
          <a:xfrm rot="2654663">
            <a:off x="2563813" y="4437063"/>
            <a:ext cx="2071687"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2" name="饼形 11"/>
          <p:cNvSpPr/>
          <p:nvPr/>
        </p:nvSpPr>
        <p:spPr>
          <a:xfrm rot="2654663">
            <a:off x="4067175" y="4437063"/>
            <a:ext cx="2071688" cy="2000250"/>
          </a:xfrm>
          <a:prstGeom prst="pie">
            <a:avLst>
              <a:gd name="adj1" fmla="val 0"/>
              <a:gd name="adj2" fmla="val 5388001"/>
            </a:avLst>
          </a:prstGeom>
          <a:solidFill>
            <a:srgbClr val="91DB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3" name="饼形 12"/>
          <p:cNvSpPr/>
          <p:nvPr/>
        </p:nvSpPr>
        <p:spPr>
          <a:xfrm rot="2654663">
            <a:off x="5543550" y="4448175"/>
            <a:ext cx="2071688" cy="2000250"/>
          </a:xfrm>
          <a:prstGeom prst="pie">
            <a:avLst>
              <a:gd name="adj1" fmla="val 0"/>
              <a:gd name="adj2" fmla="val 5388001"/>
            </a:avLst>
          </a:prstGeom>
          <a:solidFill>
            <a:srgbClr val="FEB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8444" name="矩形 20"/>
          <p:cNvSpPr>
            <a:spLocks noChangeArrowheads="1"/>
          </p:cNvSpPr>
          <p:nvPr/>
        </p:nvSpPr>
        <p:spPr bwMode="auto">
          <a:xfrm>
            <a:off x="457200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强制标准</a:t>
            </a:r>
          </a:p>
        </p:txBody>
      </p:sp>
      <p:sp>
        <p:nvSpPr>
          <p:cNvPr id="18445" name="矩形 21"/>
          <p:cNvSpPr>
            <a:spLocks noChangeArrowheads="1"/>
          </p:cNvSpPr>
          <p:nvPr/>
        </p:nvSpPr>
        <p:spPr bwMode="auto">
          <a:xfrm>
            <a:off x="1619250"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节能标准</a:t>
            </a:r>
          </a:p>
        </p:txBody>
      </p:sp>
      <p:sp>
        <p:nvSpPr>
          <p:cNvPr id="18446" name="矩形 22"/>
          <p:cNvSpPr>
            <a:spLocks noChangeArrowheads="1"/>
          </p:cNvSpPr>
          <p:nvPr/>
        </p:nvSpPr>
        <p:spPr bwMode="auto">
          <a:xfrm>
            <a:off x="6156325"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地方标准</a:t>
            </a:r>
          </a:p>
        </p:txBody>
      </p:sp>
      <p:sp>
        <p:nvSpPr>
          <p:cNvPr id="18447" name="矩形 21"/>
          <p:cNvSpPr>
            <a:spLocks noChangeArrowheads="1"/>
          </p:cNvSpPr>
          <p:nvPr/>
        </p:nvSpPr>
        <p:spPr bwMode="auto">
          <a:xfrm>
            <a:off x="3059113" y="5949950"/>
            <a:ext cx="1098550" cy="366713"/>
          </a:xfrm>
          <a:prstGeom prst="rect">
            <a:avLst/>
          </a:prstGeom>
          <a:noFill/>
          <a:ln w="9525">
            <a:noFill/>
            <a:miter lim="800000"/>
            <a:headEnd/>
            <a:tailEnd/>
          </a:ln>
        </p:spPr>
        <p:txBody>
          <a:bodyPr wrap="none">
            <a:spAutoFit/>
          </a:bodyPr>
          <a:lstStyle/>
          <a:p>
            <a:r>
              <a:rPr lang="zh-CN" altLang="en-US">
                <a:latin typeface="微软雅黑" pitchFamily="34" charset="-122"/>
                <a:ea typeface="微软雅黑" pitchFamily="34" charset="-122"/>
              </a:rPr>
              <a:t>能耗限额</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9458"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9459"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9460"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19461" name="矩形 6"/>
          <p:cNvSpPr>
            <a:spLocks noChangeArrowheads="1"/>
          </p:cNvSpPr>
          <p:nvPr/>
        </p:nvSpPr>
        <p:spPr bwMode="auto">
          <a:xfrm>
            <a:off x="323850" y="260350"/>
            <a:ext cx="576263" cy="6070600"/>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rPr>
              <a:t>对超限额企业的处罚措施及效果</a:t>
            </a:r>
          </a:p>
        </p:txBody>
      </p:sp>
      <p:pic>
        <p:nvPicPr>
          <p:cNvPr id="19462" name="Picture 15"/>
          <p:cNvPicPr>
            <a:picLocks noChangeAspect="1" noChangeArrowheads="1"/>
          </p:cNvPicPr>
          <p:nvPr/>
        </p:nvPicPr>
        <p:blipFill>
          <a:blip r:embed="rId2"/>
          <a:srcRect/>
          <a:stretch>
            <a:fillRect/>
          </a:stretch>
        </p:blipFill>
        <p:spPr bwMode="auto">
          <a:xfrm>
            <a:off x="2268538" y="981075"/>
            <a:ext cx="6697662" cy="5684838"/>
          </a:xfrm>
          <a:prstGeom prst="rect">
            <a:avLst/>
          </a:prstGeom>
          <a:noFill/>
          <a:ln w="9525">
            <a:noFill/>
            <a:miter lim="800000"/>
            <a:headEnd/>
            <a:tailEnd/>
          </a:ln>
        </p:spPr>
      </p:pic>
      <p:sp>
        <p:nvSpPr>
          <p:cNvPr id="19463" name="Line 17"/>
          <p:cNvSpPr>
            <a:spLocks noChangeShapeType="1"/>
          </p:cNvSpPr>
          <p:nvPr/>
        </p:nvSpPr>
        <p:spPr bwMode="auto">
          <a:xfrm flipV="1">
            <a:off x="2339975" y="4868863"/>
            <a:ext cx="6480175" cy="0"/>
          </a:xfrm>
          <a:prstGeom prst="line">
            <a:avLst/>
          </a:prstGeom>
          <a:noFill/>
          <a:ln w="38100">
            <a:solidFill>
              <a:srgbClr val="FF0000"/>
            </a:solidFill>
            <a:round/>
            <a:headEnd/>
            <a:tailEnd/>
          </a:ln>
        </p:spPr>
        <p:txBody>
          <a:bodyPr/>
          <a:lstStyle/>
          <a:p>
            <a:endParaRPr lang="zh-CN" altLang="en-US"/>
          </a:p>
        </p:txBody>
      </p:sp>
      <p:sp>
        <p:nvSpPr>
          <p:cNvPr id="19464" name="Line 18"/>
          <p:cNvSpPr>
            <a:spLocks noChangeShapeType="1"/>
          </p:cNvSpPr>
          <p:nvPr/>
        </p:nvSpPr>
        <p:spPr bwMode="auto">
          <a:xfrm flipV="1">
            <a:off x="2339975" y="4221163"/>
            <a:ext cx="6480175" cy="0"/>
          </a:xfrm>
          <a:prstGeom prst="line">
            <a:avLst/>
          </a:prstGeom>
          <a:noFill/>
          <a:ln w="38100">
            <a:solidFill>
              <a:srgbClr val="FF0000"/>
            </a:solidFill>
            <a:round/>
            <a:headEnd/>
            <a:tailEnd/>
          </a:ln>
        </p:spPr>
        <p:txBody>
          <a:bodyPr/>
          <a:lstStyle/>
          <a:p>
            <a:endParaRPr lang="zh-CN" altLang="en-US"/>
          </a:p>
        </p:txBody>
      </p:sp>
      <p:sp>
        <p:nvSpPr>
          <p:cNvPr id="19465" name="Line 19"/>
          <p:cNvSpPr>
            <a:spLocks noChangeShapeType="1"/>
          </p:cNvSpPr>
          <p:nvPr/>
        </p:nvSpPr>
        <p:spPr bwMode="auto">
          <a:xfrm flipV="1">
            <a:off x="2555875" y="3933825"/>
            <a:ext cx="6264275" cy="0"/>
          </a:xfrm>
          <a:prstGeom prst="line">
            <a:avLst/>
          </a:prstGeom>
          <a:noFill/>
          <a:ln w="38100">
            <a:solidFill>
              <a:srgbClr val="FF0000"/>
            </a:solidFill>
            <a:round/>
            <a:headEnd/>
            <a:tailEnd/>
          </a:ln>
        </p:spPr>
        <p:txBody>
          <a:bodyPr/>
          <a:lstStyle/>
          <a:p>
            <a:endParaRPr lang="zh-CN" altLang="en-US"/>
          </a:p>
        </p:txBody>
      </p:sp>
      <p:sp>
        <p:nvSpPr>
          <p:cNvPr id="19466" name="Line 20"/>
          <p:cNvSpPr>
            <a:spLocks noChangeShapeType="1"/>
          </p:cNvSpPr>
          <p:nvPr/>
        </p:nvSpPr>
        <p:spPr bwMode="auto">
          <a:xfrm flipV="1">
            <a:off x="2339975" y="4508500"/>
            <a:ext cx="6480175" cy="0"/>
          </a:xfrm>
          <a:prstGeom prst="line">
            <a:avLst/>
          </a:prstGeom>
          <a:noFill/>
          <a:ln w="38100">
            <a:solidFill>
              <a:srgbClr val="FF0000"/>
            </a:solidFill>
            <a:round/>
            <a:headEnd/>
            <a:tailEnd/>
          </a:ln>
        </p:spPr>
        <p:txBody>
          <a:bodyPr/>
          <a:lstStyle/>
          <a:p>
            <a:endParaRPr lang="zh-CN" altLang="en-US"/>
          </a:p>
        </p:txBody>
      </p:sp>
      <p:sp>
        <p:nvSpPr>
          <p:cNvPr id="19467" name="Line 21"/>
          <p:cNvSpPr>
            <a:spLocks noChangeShapeType="1"/>
          </p:cNvSpPr>
          <p:nvPr/>
        </p:nvSpPr>
        <p:spPr bwMode="auto">
          <a:xfrm flipV="1">
            <a:off x="2339975" y="5157788"/>
            <a:ext cx="935038" cy="0"/>
          </a:xfrm>
          <a:prstGeom prst="line">
            <a:avLst/>
          </a:prstGeom>
          <a:noFill/>
          <a:ln w="38100">
            <a:solidFill>
              <a:srgbClr val="FF0000"/>
            </a:solidFill>
            <a:round/>
            <a:headEnd/>
            <a:tailEnd/>
          </a:ln>
        </p:spPr>
        <p:txBody>
          <a:bodyPr/>
          <a:lstStyle/>
          <a:p>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0482"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0483"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0484"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0485" name="矩形 6"/>
          <p:cNvSpPr>
            <a:spLocks noChangeArrowheads="1"/>
          </p:cNvSpPr>
          <p:nvPr/>
        </p:nvSpPr>
        <p:spPr bwMode="auto">
          <a:xfrm>
            <a:off x="357188" y="285750"/>
            <a:ext cx="758825" cy="6070600"/>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rPr>
              <a:t>对超限额企业的处罚措施及效果</a:t>
            </a:r>
          </a:p>
        </p:txBody>
      </p:sp>
      <p:pic>
        <p:nvPicPr>
          <p:cNvPr id="20486" name="Picture 14"/>
          <p:cNvPicPr>
            <a:picLocks noChangeAspect="1" noChangeArrowheads="1"/>
          </p:cNvPicPr>
          <p:nvPr/>
        </p:nvPicPr>
        <p:blipFill>
          <a:blip r:embed="rId2"/>
          <a:srcRect/>
          <a:stretch>
            <a:fillRect/>
          </a:stretch>
        </p:blipFill>
        <p:spPr bwMode="auto">
          <a:xfrm>
            <a:off x="2139950" y="0"/>
            <a:ext cx="6843713"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1507"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1508"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1509"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1510"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21511" name="Text Box 17"/>
          <p:cNvSpPr txBox="1">
            <a:spLocks noChangeArrowheads="1"/>
          </p:cNvSpPr>
          <p:nvPr/>
        </p:nvSpPr>
        <p:spPr bwMode="auto">
          <a:xfrm>
            <a:off x="755650" y="1268413"/>
            <a:ext cx="7272338" cy="4291012"/>
          </a:xfrm>
          <a:prstGeom prst="rect">
            <a:avLst/>
          </a:prstGeom>
          <a:noFill/>
          <a:ln w="9525">
            <a:noFill/>
            <a:miter lim="800000"/>
            <a:headEnd/>
            <a:tailEnd/>
          </a:ln>
        </p:spPr>
        <p:txBody>
          <a:bodyPr>
            <a:spAutoFit/>
          </a:bodyPr>
          <a:lstStyle/>
          <a:p>
            <a:pPr>
              <a:spcBef>
                <a:spcPct val="50000"/>
              </a:spcBef>
            </a:pPr>
            <a:r>
              <a:rPr lang="zh-CN" altLang="en-US" sz="2400">
                <a:solidFill>
                  <a:srgbClr val="000000"/>
                </a:solidFill>
                <a:ea typeface="微软雅黑" pitchFamily="34" charset="-122"/>
                <a:cs typeface="Times New Roman" pitchFamily="18" charset="0"/>
              </a:rPr>
              <a:t>能耗限额标准水平是评价产业发展质量的主要指标之一，制定本标准可以为海南省的宾馆酒店节能工作提供评价和衡量的尺度；帮助宾馆酒店逐步淘汰能效低的落后生产能力，完善能源消耗管理，提升核心竞争力，提高经济效益。敦促宾馆酒店挖掘节能潜力，引导其开展节能技术改造和落实节能减排要求；对促进地方环境保护和行业持续健康发展具有重要意义。</a:t>
            </a:r>
            <a:r>
              <a:rPr lang="zh-CN" altLang="en-US">
                <a:ea typeface="微软雅黑" pitchFamily="34" charset="-122"/>
                <a:cs typeface="Times New Roman" pitchFamily="18" charset="0"/>
              </a:rPr>
              <a:t> </a:t>
            </a:r>
          </a:p>
          <a:p>
            <a:pPr>
              <a:spcBef>
                <a:spcPct val="50000"/>
              </a:spcBef>
            </a:pPr>
            <a:r>
              <a:rPr lang="en-US" altLang="zh-CN" sz="2400">
                <a:solidFill>
                  <a:srgbClr val="000000"/>
                </a:solidFill>
                <a:ea typeface="微软雅黑" pitchFamily="34" charset="-122"/>
                <a:cs typeface="Times New Roman" pitchFamily="18" charset="0"/>
              </a:rPr>
              <a:t>《</a:t>
            </a:r>
            <a:r>
              <a:rPr lang="zh-CN" altLang="en-US" sz="2400">
                <a:solidFill>
                  <a:srgbClr val="000000"/>
                </a:solidFill>
                <a:ea typeface="微软雅黑" pitchFamily="34" charset="-122"/>
                <a:cs typeface="Times New Roman" pitchFamily="18" charset="0"/>
              </a:rPr>
              <a:t>宾馆酒店单位综合能耗和电耗限额</a:t>
            </a:r>
            <a:r>
              <a:rPr lang="en-US" altLang="zh-CN" sz="2400">
                <a:solidFill>
                  <a:srgbClr val="000000"/>
                </a:solidFill>
                <a:ea typeface="微软雅黑" pitchFamily="34" charset="-122"/>
                <a:cs typeface="Times New Roman" pitchFamily="18" charset="0"/>
              </a:rPr>
              <a:t>》</a:t>
            </a:r>
            <a:r>
              <a:rPr lang="zh-CN" altLang="en-US" sz="2400">
                <a:solidFill>
                  <a:srgbClr val="000000"/>
                </a:solidFill>
                <a:ea typeface="微软雅黑" pitchFamily="34" charset="-122"/>
                <a:cs typeface="Times New Roman" pitchFamily="18" charset="0"/>
              </a:rPr>
              <a:t>标准</a:t>
            </a:r>
            <a:r>
              <a:rPr lang="en-US" altLang="zh-CN" sz="2400">
                <a:solidFill>
                  <a:srgbClr val="000000"/>
                </a:solidFill>
                <a:ea typeface="微软雅黑" pitchFamily="34" charset="-122"/>
                <a:cs typeface="Times New Roman" pitchFamily="18" charset="0"/>
              </a:rPr>
              <a:t>2011</a:t>
            </a:r>
            <a:r>
              <a:rPr lang="zh-CN" altLang="en-US" sz="2400">
                <a:solidFill>
                  <a:srgbClr val="000000"/>
                </a:solidFill>
                <a:ea typeface="微软雅黑" pitchFamily="34" charset="-122"/>
                <a:cs typeface="Times New Roman" pitchFamily="18" charset="0"/>
              </a:rPr>
              <a:t>年</a:t>
            </a:r>
            <a:r>
              <a:rPr lang="en-US" altLang="zh-CN" sz="2400">
                <a:solidFill>
                  <a:srgbClr val="000000"/>
                </a:solidFill>
                <a:ea typeface="微软雅黑" pitchFamily="34" charset="-122"/>
                <a:cs typeface="Times New Roman" pitchFamily="18" charset="0"/>
              </a:rPr>
              <a:t>8</a:t>
            </a:r>
            <a:r>
              <a:rPr lang="zh-CN" altLang="en-US" sz="2400">
                <a:solidFill>
                  <a:srgbClr val="000000"/>
                </a:solidFill>
                <a:ea typeface="微软雅黑" pitchFamily="34" charset="-122"/>
                <a:cs typeface="Times New Roman" pitchFamily="18" charset="0"/>
              </a:rPr>
              <a:t>月立项，通过对</a:t>
            </a:r>
            <a:r>
              <a:rPr lang="en-US" altLang="zh-CN" sz="2400">
                <a:solidFill>
                  <a:srgbClr val="000000"/>
                </a:solidFill>
                <a:ea typeface="微软雅黑" pitchFamily="34" charset="-122"/>
                <a:cs typeface="Times New Roman" pitchFamily="18" charset="0"/>
              </a:rPr>
              <a:t>2010-2012</a:t>
            </a:r>
            <a:r>
              <a:rPr lang="zh-CN" altLang="en-US" sz="2400">
                <a:solidFill>
                  <a:srgbClr val="000000"/>
                </a:solidFill>
                <a:ea typeface="微软雅黑" pitchFamily="34" charset="-122"/>
                <a:cs typeface="Times New Roman" pitchFamily="18" charset="0"/>
              </a:rPr>
              <a:t>年我省酒店能耗数据统计分析，</a:t>
            </a:r>
            <a:r>
              <a:rPr lang="en-US" altLang="zh-CN" sz="2400">
                <a:solidFill>
                  <a:srgbClr val="000000"/>
                </a:solidFill>
                <a:ea typeface="微软雅黑" pitchFamily="34" charset="-122"/>
                <a:cs typeface="Times New Roman" pitchFamily="18" charset="0"/>
              </a:rPr>
              <a:t>2013</a:t>
            </a:r>
            <a:r>
              <a:rPr lang="zh-CN" altLang="en-US" sz="2400">
                <a:solidFill>
                  <a:srgbClr val="000000"/>
                </a:solidFill>
                <a:ea typeface="微软雅黑" pitchFamily="34" charset="-122"/>
                <a:cs typeface="Times New Roman" pitchFamily="18" charset="0"/>
              </a:rPr>
              <a:t>年</a:t>
            </a:r>
            <a:r>
              <a:rPr lang="en-US" altLang="zh-CN" sz="2400">
                <a:solidFill>
                  <a:srgbClr val="000000"/>
                </a:solidFill>
                <a:ea typeface="微软雅黑" pitchFamily="34" charset="-122"/>
                <a:cs typeface="Times New Roman" pitchFamily="18" charset="0"/>
              </a:rPr>
              <a:t>9</a:t>
            </a:r>
            <a:r>
              <a:rPr lang="zh-CN" altLang="en-US" sz="2400">
                <a:solidFill>
                  <a:srgbClr val="000000"/>
                </a:solidFill>
                <a:ea typeface="微软雅黑" pitchFamily="34" charset="-122"/>
                <a:cs typeface="Times New Roman" pitchFamily="18" charset="0"/>
              </a:rPr>
              <a:t>月完成报告编制，在</a:t>
            </a:r>
            <a:r>
              <a:rPr lang="en-US" altLang="zh-CN" sz="2400">
                <a:solidFill>
                  <a:srgbClr val="000000"/>
                </a:solidFill>
                <a:ea typeface="微软雅黑" pitchFamily="34" charset="-122"/>
                <a:cs typeface="Times New Roman" pitchFamily="18" charset="0"/>
              </a:rPr>
              <a:t>2013</a:t>
            </a:r>
            <a:r>
              <a:rPr lang="zh-CN" altLang="en-US" sz="2400">
                <a:solidFill>
                  <a:srgbClr val="000000"/>
                </a:solidFill>
                <a:ea typeface="微软雅黑" pitchFamily="34" charset="-122"/>
                <a:cs typeface="Times New Roman" pitchFamily="18" charset="0"/>
              </a:rPr>
              <a:t>年</a:t>
            </a:r>
            <a:r>
              <a:rPr lang="en-US" altLang="zh-CN" sz="2400">
                <a:solidFill>
                  <a:srgbClr val="000000"/>
                </a:solidFill>
                <a:ea typeface="微软雅黑" pitchFamily="34" charset="-122"/>
                <a:cs typeface="Times New Roman" pitchFamily="18" charset="0"/>
              </a:rPr>
              <a:t>11</a:t>
            </a:r>
            <a:r>
              <a:rPr lang="zh-CN" altLang="en-US" sz="2400">
                <a:solidFill>
                  <a:srgbClr val="000000"/>
                </a:solidFill>
                <a:ea typeface="微软雅黑" pitchFamily="34" charset="-122"/>
                <a:cs typeface="Times New Roman" pitchFamily="18" charset="0"/>
              </a:rPr>
              <a:t>月</a:t>
            </a:r>
            <a:r>
              <a:rPr lang="en-US" altLang="zh-CN" sz="2400">
                <a:solidFill>
                  <a:srgbClr val="000000"/>
                </a:solidFill>
                <a:ea typeface="微软雅黑" pitchFamily="34" charset="-122"/>
                <a:cs typeface="Times New Roman" pitchFamily="18" charset="0"/>
              </a:rPr>
              <a:t>13</a:t>
            </a:r>
            <a:r>
              <a:rPr lang="zh-CN" altLang="en-US" sz="2400">
                <a:solidFill>
                  <a:srgbClr val="000000"/>
                </a:solidFill>
                <a:ea typeface="微软雅黑" pitchFamily="34" charset="-122"/>
                <a:cs typeface="Times New Roman" pitchFamily="18" charset="0"/>
              </a:rPr>
              <a:t>日发布，</a:t>
            </a:r>
            <a:r>
              <a:rPr lang="en-US" altLang="zh-CN" sz="2400">
                <a:solidFill>
                  <a:srgbClr val="FF0000"/>
                </a:solidFill>
                <a:ea typeface="微软雅黑" pitchFamily="34" charset="-122"/>
                <a:cs typeface="Times New Roman" pitchFamily="18" charset="0"/>
              </a:rPr>
              <a:t>2014</a:t>
            </a:r>
            <a:r>
              <a:rPr lang="zh-CN" altLang="en-US" sz="2400">
                <a:solidFill>
                  <a:srgbClr val="FF0000"/>
                </a:solidFill>
                <a:ea typeface="微软雅黑" pitchFamily="34" charset="-122"/>
                <a:cs typeface="Times New Roman" pitchFamily="18" charset="0"/>
              </a:rPr>
              <a:t>年</a:t>
            </a:r>
            <a:r>
              <a:rPr lang="en-US" altLang="zh-CN" sz="2400">
                <a:solidFill>
                  <a:srgbClr val="FF0000"/>
                </a:solidFill>
                <a:ea typeface="微软雅黑" pitchFamily="34" charset="-122"/>
                <a:cs typeface="Times New Roman" pitchFamily="18" charset="0"/>
              </a:rPr>
              <a:t>1</a:t>
            </a:r>
            <a:r>
              <a:rPr lang="zh-CN" altLang="en-US" sz="2400">
                <a:solidFill>
                  <a:srgbClr val="FF0000"/>
                </a:solidFill>
                <a:ea typeface="微软雅黑" pitchFamily="34" charset="-122"/>
                <a:cs typeface="Times New Roman" pitchFamily="18" charset="0"/>
              </a:rPr>
              <a:t>月</a:t>
            </a:r>
            <a:r>
              <a:rPr lang="en-US" altLang="zh-CN" sz="2400">
                <a:solidFill>
                  <a:srgbClr val="FF0000"/>
                </a:solidFill>
                <a:ea typeface="微软雅黑" pitchFamily="34" charset="-122"/>
                <a:cs typeface="Times New Roman" pitchFamily="18" charset="0"/>
              </a:rPr>
              <a:t>1</a:t>
            </a:r>
            <a:r>
              <a:rPr lang="zh-CN" altLang="en-US" sz="2400">
                <a:solidFill>
                  <a:srgbClr val="FF0000"/>
                </a:solidFill>
                <a:ea typeface="微软雅黑" pitchFamily="34" charset="-122"/>
                <a:cs typeface="Times New Roman" pitchFamily="18" charset="0"/>
              </a:rPr>
              <a:t>日起</a:t>
            </a:r>
            <a:r>
              <a:rPr lang="zh-CN" altLang="en-US" sz="2400">
                <a:solidFill>
                  <a:srgbClr val="000000"/>
                </a:solidFill>
                <a:ea typeface="微软雅黑" pitchFamily="34" charset="-122"/>
                <a:cs typeface="Times New Roman" pitchFamily="18" charset="0"/>
              </a:rPr>
              <a:t>实施。</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TextBox 5" hidden="1"/>
          <p:cNvSpPr txBox="1">
            <a:spLocks noChangeArrowheads="1"/>
          </p:cNvSpPr>
          <p:nvPr/>
        </p:nvSpPr>
        <p:spPr bwMode="auto">
          <a:xfrm>
            <a:off x="1939925" y="1954213"/>
            <a:ext cx="1943100" cy="369887"/>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2531" name="矩形 6" hidden="1"/>
          <p:cNvSpPr>
            <a:spLocks noChangeArrowheads="1"/>
          </p:cNvSpPr>
          <p:nvPr/>
        </p:nvSpPr>
        <p:spPr bwMode="auto">
          <a:xfrm>
            <a:off x="1939925" y="3025775"/>
            <a:ext cx="1471613" cy="646113"/>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2532" name="矩形 7" hidden="1"/>
          <p:cNvSpPr>
            <a:spLocks noChangeArrowheads="1"/>
          </p:cNvSpPr>
          <p:nvPr/>
        </p:nvSpPr>
        <p:spPr bwMode="auto">
          <a:xfrm>
            <a:off x="2011363" y="4240213"/>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2533" name="矩形 8" hidden="1"/>
          <p:cNvSpPr>
            <a:spLocks noChangeArrowheads="1"/>
          </p:cNvSpPr>
          <p:nvPr/>
        </p:nvSpPr>
        <p:spPr bwMode="auto">
          <a:xfrm>
            <a:off x="2011363" y="5526088"/>
            <a:ext cx="1471612" cy="646112"/>
          </a:xfrm>
          <a:prstGeom prst="rect">
            <a:avLst/>
          </a:prstGeom>
          <a:noFill/>
          <a:ln w="9525">
            <a:noFill/>
            <a:miter lim="800000"/>
            <a:headEnd/>
            <a:tailEnd/>
          </a:ln>
        </p:spPr>
        <p:txBody>
          <a:bodyPr>
            <a:spAutoFit/>
          </a:bodyPr>
          <a:lstStyle/>
          <a:p>
            <a:r>
              <a:rPr lang="zh-CN" altLang="en-US">
                <a:latin typeface="微软雅黑" pitchFamily="34" charset="-122"/>
                <a:ea typeface="微软雅黑" pitchFamily="34" charset="-122"/>
              </a:rPr>
              <a:t>点击添加文本</a:t>
            </a:r>
          </a:p>
        </p:txBody>
      </p:sp>
      <p:sp>
        <p:nvSpPr>
          <p:cNvPr id="22534" name="矩形 6"/>
          <p:cNvSpPr>
            <a:spLocks noChangeArrowheads="1"/>
          </p:cNvSpPr>
          <p:nvPr/>
        </p:nvSpPr>
        <p:spPr bwMode="auto">
          <a:xfrm>
            <a:off x="357188" y="285750"/>
            <a:ext cx="6940550" cy="519113"/>
          </a:xfrm>
          <a:prstGeom prst="rect">
            <a:avLst/>
          </a:prstGeom>
          <a:noFill/>
          <a:ln w="9525">
            <a:noFill/>
            <a:miter lim="800000"/>
            <a:headEnd/>
            <a:tailEnd/>
          </a:ln>
        </p:spPr>
        <p:txBody>
          <a:bodyPr wrap="none">
            <a:spAutoFit/>
          </a:bodyPr>
          <a:lstStyle/>
          <a:p>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宾馆酒店单位综合能耗和电耗限额</a:t>
            </a:r>
            <a:r>
              <a:rPr lang="en-US" altLang="zh-CN" sz="2800">
                <a:latin typeface="微软雅黑" pitchFamily="34" charset="-122"/>
                <a:ea typeface="微软雅黑" pitchFamily="34" charset="-122"/>
              </a:rPr>
              <a:t>》</a:t>
            </a:r>
            <a:r>
              <a:rPr lang="zh-CN" altLang="en-US" sz="2800">
                <a:latin typeface="微软雅黑" pitchFamily="34" charset="-122"/>
                <a:ea typeface="微软雅黑" pitchFamily="34" charset="-122"/>
              </a:rPr>
              <a:t>解读</a:t>
            </a:r>
          </a:p>
        </p:txBody>
      </p:sp>
      <p:sp>
        <p:nvSpPr>
          <p:cNvPr id="22535" name="Text Box 7"/>
          <p:cNvSpPr txBox="1">
            <a:spLocks noChangeArrowheads="1"/>
          </p:cNvSpPr>
          <p:nvPr/>
        </p:nvSpPr>
        <p:spPr bwMode="auto">
          <a:xfrm>
            <a:off x="755650" y="1268413"/>
            <a:ext cx="7272338" cy="4108450"/>
          </a:xfrm>
          <a:prstGeom prst="rect">
            <a:avLst/>
          </a:prstGeom>
          <a:noFill/>
          <a:ln w="9525">
            <a:noFill/>
            <a:miter lim="800000"/>
            <a:headEnd/>
            <a:tailEnd/>
          </a:ln>
        </p:spPr>
        <p:txBody>
          <a:bodyPr>
            <a:spAutoFit/>
          </a:bodyPr>
          <a:lstStyle/>
          <a:p>
            <a:pPr>
              <a:spcBef>
                <a:spcPct val="50000"/>
              </a:spcBef>
            </a:pPr>
            <a:r>
              <a:rPr lang="zh-CN" altLang="en-US" sz="2400">
                <a:solidFill>
                  <a:srgbClr val="000000"/>
                </a:solidFill>
                <a:ea typeface="微软雅黑" pitchFamily="34" charset="-122"/>
                <a:cs typeface="Times New Roman" pitchFamily="18" charset="0"/>
              </a:rPr>
              <a:t>根据限额标准的编制原则，各档限额指标按</a:t>
            </a:r>
            <a:r>
              <a:rPr lang="en-US" altLang="zh-CN" sz="2400">
                <a:solidFill>
                  <a:srgbClr val="000000"/>
                </a:solidFill>
                <a:ea typeface="微软雅黑" pitchFamily="34" charset="-122"/>
                <a:cs typeface="Times New Roman" pitchFamily="18" charset="0"/>
              </a:rPr>
              <a:t>80%</a:t>
            </a:r>
            <a:r>
              <a:rPr lang="zh-CN" altLang="en-US" sz="2400">
                <a:solidFill>
                  <a:srgbClr val="000000"/>
                </a:solidFill>
                <a:ea typeface="微软雅黑" pitchFamily="34" charset="-122"/>
                <a:cs typeface="Times New Roman" pitchFamily="18" charset="0"/>
              </a:rPr>
              <a:t>的达标率设定，即</a:t>
            </a:r>
            <a:r>
              <a:rPr lang="en-US" altLang="zh-CN" sz="2400">
                <a:solidFill>
                  <a:srgbClr val="000000"/>
                </a:solidFill>
                <a:ea typeface="微软雅黑" pitchFamily="34" charset="-122"/>
                <a:cs typeface="Times New Roman" pitchFamily="18" charset="0"/>
              </a:rPr>
              <a:t>20%</a:t>
            </a:r>
            <a:r>
              <a:rPr lang="zh-CN" altLang="en-US" sz="2400">
                <a:solidFill>
                  <a:srgbClr val="000000"/>
                </a:solidFill>
                <a:ea typeface="微软雅黑" pitchFamily="34" charset="-122"/>
                <a:cs typeface="Times New Roman" pitchFamily="18" charset="0"/>
              </a:rPr>
              <a:t>的酒店超限额（不达标）。</a:t>
            </a:r>
          </a:p>
          <a:p>
            <a:pPr>
              <a:spcBef>
                <a:spcPct val="50000"/>
              </a:spcBef>
            </a:pPr>
            <a:r>
              <a:rPr lang="en-US" altLang="zh-CN" sz="2400">
                <a:solidFill>
                  <a:srgbClr val="000000"/>
                </a:solidFill>
                <a:ea typeface="微软雅黑" pitchFamily="34" charset="-122"/>
                <a:cs typeface="Times New Roman" pitchFamily="18" charset="0"/>
              </a:rPr>
              <a:t>2014</a:t>
            </a:r>
            <a:r>
              <a:rPr lang="zh-CN" altLang="en-US" sz="2400">
                <a:solidFill>
                  <a:srgbClr val="000000"/>
                </a:solidFill>
                <a:ea typeface="微软雅黑" pitchFamily="34" charset="-122"/>
                <a:cs typeface="Times New Roman" pitchFamily="18" charset="0"/>
              </a:rPr>
              <a:t>年</a:t>
            </a:r>
            <a:r>
              <a:rPr lang="en-US" altLang="zh-CN" sz="2400">
                <a:solidFill>
                  <a:srgbClr val="000000"/>
                </a:solidFill>
                <a:ea typeface="微软雅黑" pitchFamily="34" charset="-122"/>
                <a:cs typeface="Times New Roman" pitchFamily="18" charset="0"/>
              </a:rPr>
              <a:t>9-10</a:t>
            </a:r>
            <a:r>
              <a:rPr lang="zh-CN" altLang="en-US" sz="2400">
                <a:solidFill>
                  <a:srgbClr val="000000"/>
                </a:solidFill>
                <a:ea typeface="微软雅黑" pitchFamily="34" charset="-122"/>
                <a:cs typeface="Times New Roman" pitchFamily="18" charset="0"/>
              </a:rPr>
              <a:t>月，根据</a:t>
            </a:r>
            <a:r>
              <a:rPr lang="en-US" altLang="zh-CN" sz="2400">
                <a:solidFill>
                  <a:srgbClr val="000000"/>
                </a:solidFill>
                <a:ea typeface="微软雅黑" pitchFamily="34" charset="-122"/>
                <a:cs typeface="Times New Roman" pitchFamily="18" charset="0"/>
              </a:rPr>
              <a:t>《</a:t>
            </a:r>
            <a:r>
              <a:rPr lang="zh-CN" altLang="en-US" sz="2400">
                <a:solidFill>
                  <a:srgbClr val="000000"/>
                </a:solidFill>
                <a:ea typeface="微软雅黑" pitchFamily="34" charset="-122"/>
                <a:cs typeface="Times New Roman" pitchFamily="18" charset="0"/>
              </a:rPr>
              <a:t>关于开展</a:t>
            </a:r>
            <a:r>
              <a:rPr lang="en-US" altLang="zh-CN" sz="2400">
                <a:solidFill>
                  <a:srgbClr val="000000"/>
                </a:solidFill>
                <a:ea typeface="微软雅黑" pitchFamily="34" charset="-122"/>
                <a:cs typeface="Times New Roman" pitchFamily="18" charset="0"/>
              </a:rPr>
              <a:t>2014</a:t>
            </a:r>
            <a:r>
              <a:rPr lang="zh-CN" altLang="en-US" sz="2400">
                <a:solidFill>
                  <a:srgbClr val="000000"/>
                </a:solidFill>
                <a:ea typeface="微软雅黑" pitchFamily="34" charset="-122"/>
                <a:cs typeface="Times New Roman" pitchFamily="18" charset="0"/>
              </a:rPr>
              <a:t>年宾馆酒店能耗限额标准执行情况和高耗能落后机电设备（产品）淘汰情况专项监察的通知</a:t>
            </a:r>
            <a:r>
              <a:rPr lang="en-US" altLang="zh-CN" sz="2400">
                <a:solidFill>
                  <a:srgbClr val="000000"/>
                </a:solidFill>
                <a:ea typeface="微软雅黑" pitchFamily="34" charset="-122"/>
                <a:cs typeface="Times New Roman" pitchFamily="18" charset="0"/>
              </a:rPr>
              <a:t>》</a:t>
            </a:r>
            <a:r>
              <a:rPr lang="zh-CN" altLang="en-US" sz="2400">
                <a:solidFill>
                  <a:srgbClr val="000000"/>
                </a:solidFill>
                <a:ea typeface="微软雅黑" pitchFamily="34" charset="-122"/>
                <a:cs typeface="Times New Roman" pitchFamily="18" charset="0"/>
              </a:rPr>
              <a:t>（琼工信节</a:t>
            </a:r>
            <a:r>
              <a:rPr lang="en-US" altLang="zh-CN" sz="2400">
                <a:solidFill>
                  <a:srgbClr val="000000"/>
                </a:solidFill>
                <a:ea typeface="微软雅黑" pitchFamily="34" charset="-122"/>
                <a:cs typeface="Times New Roman" pitchFamily="18" charset="0"/>
              </a:rPr>
              <a:t>〔2014〕277</a:t>
            </a:r>
            <a:r>
              <a:rPr lang="zh-CN" altLang="en-US" sz="2400">
                <a:solidFill>
                  <a:srgbClr val="000000"/>
                </a:solidFill>
                <a:ea typeface="微软雅黑" pitchFamily="34" charset="-122"/>
                <a:cs typeface="Times New Roman" pitchFamily="18" charset="0"/>
              </a:rPr>
              <a:t>号）要求，我省共对</a:t>
            </a:r>
            <a:r>
              <a:rPr lang="en-US" altLang="zh-CN" sz="2400">
                <a:solidFill>
                  <a:srgbClr val="000000"/>
                </a:solidFill>
                <a:ea typeface="微软雅黑" pitchFamily="34" charset="-122"/>
                <a:cs typeface="Times New Roman" pitchFamily="18" charset="0"/>
              </a:rPr>
              <a:t>171</a:t>
            </a:r>
            <a:r>
              <a:rPr lang="zh-CN" altLang="en-US" sz="2400">
                <a:solidFill>
                  <a:srgbClr val="000000"/>
                </a:solidFill>
                <a:ea typeface="微软雅黑" pitchFamily="34" charset="-122"/>
                <a:cs typeface="Times New Roman" pitchFamily="18" charset="0"/>
              </a:rPr>
              <a:t>家宾馆酒店实施了专项监察。</a:t>
            </a:r>
          </a:p>
          <a:p>
            <a:pPr>
              <a:spcBef>
                <a:spcPct val="50000"/>
              </a:spcBef>
            </a:pPr>
            <a:r>
              <a:rPr lang="zh-CN" altLang="en-US" sz="2400">
                <a:solidFill>
                  <a:srgbClr val="000000"/>
                </a:solidFill>
                <a:ea typeface="微软雅黑" pitchFamily="34" charset="-122"/>
                <a:cs typeface="Times New Roman" pitchFamily="18" charset="0"/>
              </a:rPr>
              <a:t>共有</a:t>
            </a:r>
            <a:r>
              <a:rPr lang="en-US" altLang="zh-CN" sz="2400">
                <a:solidFill>
                  <a:srgbClr val="000000"/>
                </a:solidFill>
                <a:ea typeface="微软雅黑" pitchFamily="34" charset="-122"/>
                <a:cs typeface="Times New Roman" pitchFamily="18" charset="0"/>
              </a:rPr>
              <a:t>24</a:t>
            </a:r>
            <a:r>
              <a:rPr lang="zh-CN" altLang="en-US" sz="2400">
                <a:solidFill>
                  <a:srgbClr val="000000"/>
                </a:solidFill>
                <a:ea typeface="微软雅黑" pitchFamily="34" charset="-122"/>
                <a:cs typeface="Times New Roman" pitchFamily="18" charset="0"/>
              </a:rPr>
              <a:t>家用能单位存在超能耗限额标准情况，占总数的</a:t>
            </a:r>
            <a:r>
              <a:rPr lang="en-US" altLang="zh-CN" sz="2400">
                <a:solidFill>
                  <a:srgbClr val="FF0000"/>
                </a:solidFill>
                <a:ea typeface="微软雅黑" pitchFamily="34" charset="-122"/>
                <a:cs typeface="Times New Roman" pitchFamily="18" charset="0"/>
              </a:rPr>
              <a:t>14%</a:t>
            </a:r>
            <a:r>
              <a:rPr lang="zh-CN" altLang="en-US" sz="2400">
                <a:solidFill>
                  <a:srgbClr val="000000"/>
                </a:solidFill>
                <a:ea typeface="微软雅黑" pitchFamily="34" charset="-122"/>
                <a:cs typeface="Times New Roman" pitchFamily="18" charset="0"/>
              </a:rPr>
              <a:t>。按地区分：三亚</a:t>
            </a:r>
            <a:r>
              <a:rPr lang="en-US" altLang="zh-CN" sz="2400">
                <a:solidFill>
                  <a:srgbClr val="000000"/>
                </a:solidFill>
                <a:ea typeface="微软雅黑" pitchFamily="34" charset="-122"/>
                <a:cs typeface="Times New Roman" pitchFamily="18" charset="0"/>
              </a:rPr>
              <a:t>11</a:t>
            </a:r>
            <a:r>
              <a:rPr lang="zh-CN" altLang="en-US" sz="2400">
                <a:solidFill>
                  <a:srgbClr val="000000"/>
                </a:solidFill>
                <a:ea typeface="微软雅黑" pitchFamily="34" charset="-122"/>
                <a:cs typeface="Times New Roman" pitchFamily="18" charset="0"/>
              </a:rPr>
              <a:t>家，海口</a:t>
            </a:r>
            <a:r>
              <a:rPr lang="en-US" altLang="zh-CN" sz="2400">
                <a:solidFill>
                  <a:srgbClr val="000000"/>
                </a:solidFill>
                <a:ea typeface="微软雅黑" pitchFamily="34" charset="-122"/>
                <a:cs typeface="Times New Roman" pitchFamily="18" charset="0"/>
              </a:rPr>
              <a:t>9</a:t>
            </a:r>
            <a:r>
              <a:rPr lang="zh-CN" altLang="en-US" sz="2400">
                <a:solidFill>
                  <a:srgbClr val="000000"/>
                </a:solidFill>
                <a:ea typeface="微软雅黑" pitchFamily="34" charset="-122"/>
                <a:cs typeface="Times New Roman" pitchFamily="18" charset="0"/>
              </a:rPr>
              <a:t>家，万宁</a:t>
            </a:r>
            <a:r>
              <a:rPr lang="en-US" altLang="zh-CN" sz="2400">
                <a:solidFill>
                  <a:srgbClr val="000000"/>
                </a:solidFill>
                <a:ea typeface="微软雅黑" pitchFamily="34" charset="-122"/>
                <a:cs typeface="Times New Roman" pitchFamily="18" charset="0"/>
              </a:rPr>
              <a:t>3</a:t>
            </a:r>
            <a:r>
              <a:rPr lang="zh-CN" altLang="en-US" sz="2400">
                <a:solidFill>
                  <a:srgbClr val="000000"/>
                </a:solidFill>
                <a:ea typeface="微软雅黑" pitchFamily="34" charset="-122"/>
                <a:cs typeface="Times New Roman" pitchFamily="18" charset="0"/>
              </a:rPr>
              <a:t>家，琼海</a:t>
            </a:r>
            <a:r>
              <a:rPr lang="en-US" altLang="zh-CN" sz="2400">
                <a:solidFill>
                  <a:srgbClr val="000000"/>
                </a:solidFill>
                <a:ea typeface="微软雅黑" pitchFamily="34" charset="-122"/>
                <a:cs typeface="Times New Roman" pitchFamily="18" charset="0"/>
              </a:rPr>
              <a:t>1</a:t>
            </a:r>
            <a:r>
              <a:rPr lang="zh-CN" altLang="en-US" sz="2400">
                <a:solidFill>
                  <a:srgbClr val="000000"/>
                </a:solidFill>
                <a:ea typeface="微软雅黑" pitchFamily="34" charset="-122"/>
                <a:cs typeface="Times New Roman" pitchFamily="18" charset="0"/>
              </a:rPr>
              <a:t>家；按星级分：五星级</a:t>
            </a:r>
            <a:r>
              <a:rPr lang="en-US" altLang="zh-CN" sz="2400">
                <a:solidFill>
                  <a:srgbClr val="000000"/>
                </a:solidFill>
                <a:ea typeface="微软雅黑" pitchFamily="34" charset="-122"/>
                <a:cs typeface="Times New Roman" pitchFamily="18" charset="0"/>
              </a:rPr>
              <a:t>9</a:t>
            </a:r>
            <a:r>
              <a:rPr lang="zh-CN" altLang="en-US" sz="2400">
                <a:solidFill>
                  <a:srgbClr val="000000"/>
                </a:solidFill>
                <a:ea typeface="微软雅黑" pitchFamily="34" charset="-122"/>
                <a:cs typeface="Times New Roman" pitchFamily="18" charset="0"/>
              </a:rPr>
              <a:t>家，四星级</a:t>
            </a:r>
            <a:r>
              <a:rPr lang="en-US" altLang="zh-CN" sz="2400">
                <a:solidFill>
                  <a:srgbClr val="000000"/>
                </a:solidFill>
                <a:ea typeface="微软雅黑" pitchFamily="34" charset="-122"/>
                <a:cs typeface="Times New Roman" pitchFamily="18" charset="0"/>
              </a:rPr>
              <a:t>4</a:t>
            </a:r>
            <a:r>
              <a:rPr lang="zh-CN" altLang="en-US" sz="2400">
                <a:solidFill>
                  <a:srgbClr val="000000"/>
                </a:solidFill>
                <a:ea typeface="微软雅黑" pitchFamily="34" charset="-122"/>
                <a:cs typeface="Times New Roman" pitchFamily="18" charset="0"/>
              </a:rPr>
              <a:t>家，三星级</a:t>
            </a:r>
            <a:r>
              <a:rPr lang="en-US" altLang="zh-CN" sz="2400">
                <a:solidFill>
                  <a:srgbClr val="000000"/>
                </a:solidFill>
                <a:ea typeface="微软雅黑" pitchFamily="34" charset="-122"/>
                <a:cs typeface="Times New Roman" pitchFamily="18" charset="0"/>
              </a:rPr>
              <a:t>11</a:t>
            </a:r>
            <a:r>
              <a:rPr lang="zh-CN" altLang="en-US" sz="2400">
                <a:solidFill>
                  <a:srgbClr val="000000"/>
                </a:solidFill>
                <a:ea typeface="微软雅黑" pitchFamily="34" charset="-122"/>
                <a:cs typeface="Times New Roman" pitchFamily="18" charset="0"/>
              </a:rPr>
              <a:t>家。</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4489</TotalTime>
  <Words>4919</Words>
  <Application>Microsoft Office PowerPoint</Application>
  <PresentationFormat>全屏显示(4:3)</PresentationFormat>
  <Paragraphs>378</Paragraphs>
  <Slides>26</Slides>
  <Notes>0</Notes>
  <HiddenSlides>0</HiddenSlides>
  <MMClips>0</MMClips>
  <ScaleCrop>false</ScaleCrop>
  <HeadingPairs>
    <vt:vector size="8" baseType="variant">
      <vt:variant>
        <vt:lpstr>已用的字体</vt:lpstr>
      </vt:variant>
      <vt:variant>
        <vt:i4>10</vt:i4>
      </vt:variant>
      <vt:variant>
        <vt:lpstr>演示文稿设计模板</vt:lpstr>
      </vt:variant>
      <vt:variant>
        <vt:i4>1</vt:i4>
      </vt:variant>
      <vt:variant>
        <vt:lpstr>嵌入 OLE 服务器</vt:lpstr>
      </vt:variant>
      <vt:variant>
        <vt:i4>3</vt:i4>
      </vt:variant>
      <vt:variant>
        <vt:lpstr>幻灯片标题</vt:lpstr>
      </vt:variant>
      <vt:variant>
        <vt:i4>26</vt:i4>
      </vt:variant>
    </vt:vector>
  </HeadingPairs>
  <TitlesOfParts>
    <vt:vector size="40" baseType="lpstr">
      <vt:lpstr>Arial</vt:lpstr>
      <vt:lpstr>宋体</vt:lpstr>
      <vt:lpstr>Calibri</vt:lpstr>
      <vt:lpstr>黑体</vt:lpstr>
      <vt:lpstr>微软雅黑</vt:lpstr>
      <vt:lpstr>Times New Roman</vt:lpstr>
      <vt:lpstr>仿宋_GB2312</vt:lpstr>
      <vt:lpstr>Franklin Gothic Medium</vt:lpstr>
      <vt:lpstr>华文楷体</vt:lpstr>
      <vt:lpstr>华文细黑</vt:lpstr>
      <vt:lpstr>Office 主题</vt:lpstr>
      <vt:lpstr>公式</vt:lpstr>
      <vt:lpstr>Equation</vt:lpstr>
      <vt:lpstr>Microsoft 公式 3.0</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bj</dc:creator>
  <cp:lastModifiedBy>lenovo</cp:lastModifiedBy>
  <cp:revision>345</cp:revision>
  <dcterms:created xsi:type="dcterms:W3CDTF">2013-10-30T09:04:50Z</dcterms:created>
  <dcterms:modified xsi:type="dcterms:W3CDTF">2015-08-12T09:11:56Z</dcterms:modified>
</cp:coreProperties>
</file>