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handoutMasterIdLst>
    <p:handoutMasterId r:id="rId71"/>
  </p:handoutMasterIdLst>
  <p:sldIdLst>
    <p:sldId id="257" r:id="rId6"/>
    <p:sldId id="258" r:id="rId7"/>
    <p:sldId id="259" r:id="rId8"/>
    <p:sldId id="260" r:id="rId9"/>
    <p:sldId id="261" r:id="rId10"/>
    <p:sldId id="262" r:id="rId11"/>
    <p:sldId id="263" r:id="rId12"/>
    <p:sldId id="264" r:id="rId13"/>
    <p:sldId id="343" r:id="rId14"/>
    <p:sldId id="345" r:id="rId15"/>
    <p:sldId id="269" r:id="rId16"/>
    <p:sldId id="270" r:id="rId17"/>
    <p:sldId id="271" r:id="rId18"/>
    <p:sldId id="272" r:id="rId19"/>
    <p:sldId id="273" r:id="rId20"/>
    <p:sldId id="274" r:id="rId21"/>
    <p:sldId id="276" r:id="rId22"/>
    <p:sldId id="284" r:id="rId23"/>
    <p:sldId id="346" r:id="rId24"/>
    <p:sldId id="349" r:id="rId25"/>
    <p:sldId id="348" r:id="rId26"/>
    <p:sldId id="350" r:id="rId27"/>
    <p:sldId id="351" r:id="rId28"/>
    <p:sldId id="352" r:id="rId29"/>
    <p:sldId id="353" r:id="rId30"/>
    <p:sldId id="354" r:id="rId31"/>
    <p:sldId id="355" r:id="rId32"/>
    <p:sldId id="356" r:id="rId33"/>
    <p:sldId id="357" r:id="rId34"/>
    <p:sldId id="360" r:id="rId35"/>
    <p:sldId id="361" r:id="rId36"/>
    <p:sldId id="362" r:id="rId37"/>
    <p:sldId id="363" r:id="rId38"/>
    <p:sldId id="364" r:id="rId39"/>
    <p:sldId id="365" r:id="rId40"/>
    <p:sldId id="366" r:id="rId41"/>
    <p:sldId id="367" r:id="rId42"/>
    <p:sldId id="368" r:id="rId43"/>
    <p:sldId id="369" r:id="rId44"/>
    <p:sldId id="370" r:id="rId45"/>
    <p:sldId id="371" r:id="rId46"/>
    <p:sldId id="372" r:id="rId47"/>
    <p:sldId id="373" r:id="rId48"/>
    <p:sldId id="374" r:id="rId49"/>
    <p:sldId id="375" r:id="rId50"/>
    <p:sldId id="376" r:id="rId51"/>
    <p:sldId id="377" r:id="rId52"/>
    <p:sldId id="378" r:id="rId53"/>
    <p:sldId id="379" r:id="rId54"/>
    <p:sldId id="380" r:id="rId55"/>
    <p:sldId id="381" r:id="rId56"/>
    <p:sldId id="382" r:id="rId57"/>
    <p:sldId id="383" r:id="rId58"/>
    <p:sldId id="384" r:id="rId59"/>
    <p:sldId id="385" r:id="rId60"/>
    <p:sldId id="386" r:id="rId61"/>
    <p:sldId id="387" r:id="rId62"/>
    <p:sldId id="388" r:id="rId63"/>
    <p:sldId id="389" r:id="rId64"/>
    <p:sldId id="390" r:id="rId65"/>
    <p:sldId id="391" r:id="rId66"/>
    <p:sldId id="392" r:id="rId67"/>
    <p:sldId id="393" r:id="rId68"/>
    <p:sldId id="394" r:id="rId69"/>
    <p:sldId id="395" r:id="rId70"/>
  </p:sldIdLst>
  <p:sldSz cx="9144000" cy="6858000" type="screen4x3"/>
  <p:notesSz cx="6761163" cy="99425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152"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 Type="http://schemas.openxmlformats.org/officeDocument/2006/relationships/slide" Target="slides/slide2.xml"/><Relationship Id="rId71"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29837" cy="497126"/>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29761" y="0"/>
            <a:ext cx="2929837" cy="497126"/>
          </a:xfrm>
          <a:prstGeom prst="rect">
            <a:avLst/>
          </a:prstGeom>
        </p:spPr>
        <p:txBody>
          <a:bodyPr vert="horz" lIns="91440" tIns="45720" rIns="91440" bIns="45720" rtlCol="0"/>
          <a:lstStyle>
            <a:lvl1pPr algn="r">
              <a:defRPr sz="1200"/>
            </a:lvl1pPr>
          </a:lstStyle>
          <a:p>
            <a:fld id="{5EC9443B-D89E-46D6-A6A9-F4BDCE3E5F8E}" type="datetimeFigureOut">
              <a:rPr lang="zh-CN" altLang="en-US" smtClean="0"/>
              <a:t>2015/8/10</a:t>
            </a:fld>
            <a:endParaRPr lang="zh-CN" altLang="en-US"/>
          </a:p>
        </p:txBody>
      </p:sp>
      <p:sp>
        <p:nvSpPr>
          <p:cNvPr id="4" name="页脚占位符 3"/>
          <p:cNvSpPr>
            <a:spLocks noGrp="1"/>
          </p:cNvSpPr>
          <p:nvPr>
            <p:ph type="ftr" sz="quarter" idx="2"/>
          </p:nvPr>
        </p:nvSpPr>
        <p:spPr>
          <a:xfrm>
            <a:off x="0" y="9443662"/>
            <a:ext cx="2929837" cy="497126"/>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29761" y="9443662"/>
            <a:ext cx="2929837" cy="497126"/>
          </a:xfrm>
          <a:prstGeom prst="rect">
            <a:avLst/>
          </a:prstGeom>
        </p:spPr>
        <p:txBody>
          <a:bodyPr vert="horz" lIns="91440" tIns="45720" rIns="91440" bIns="45720" rtlCol="0" anchor="b"/>
          <a:lstStyle>
            <a:lvl1pPr algn="r">
              <a:defRPr sz="1200"/>
            </a:lvl1pPr>
          </a:lstStyle>
          <a:p>
            <a:fld id="{BEFDD900-6F21-465A-B701-561781A5BF62}" type="slidenum">
              <a:rPr lang="zh-CN" altLang="en-US" smtClean="0"/>
              <a:t>‹#›</a:t>
            </a:fld>
            <a:endParaRPr lang="zh-CN" altLang="en-US"/>
          </a:p>
        </p:txBody>
      </p:sp>
    </p:spTree>
    <p:extLst>
      <p:ext uri="{BB962C8B-B14F-4D97-AF65-F5344CB8AC3E}">
        <p14:creationId xmlns:p14="http://schemas.microsoft.com/office/powerpoint/2010/main" val="394537314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7" name="Freeform 5"/>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7" name="Freeform 7"/>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8" name="Freeform 8"/>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1" name="Freeform 11"/>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2" name="Freeform 12"/>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3" name="Freeform 13"/>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4" name="Freeform 14"/>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100368" name="Rectangle 16"/>
          <p:cNvSpPr>
            <a:spLocks noGrp="1" noChangeArrowheads="1"/>
          </p:cNvSpPr>
          <p:nvPr>
            <p:ph type="ctrTitle" sz="quarter"/>
          </p:nvPr>
        </p:nvSpPr>
        <p:spPr>
          <a:xfrm>
            <a:off x="1066800" y="1997075"/>
            <a:ext cx="7086600" cy="1431925"/>
          </a:xfrm>
        </p:spPr>
        <p:txBody>
          <a:bodyPr anchor="b"/>
          <a:lstStyle>
            <a:lvl1pPr>
              <a:defRPr/>
            </a:lvl1pPr>
          </a:lstStyle>
          <a:p>
            <a:r>
              <a:rPr lang="zh-CN" altLang="en-US"/>
              <a:t>单击此处编辑母版标题样式</a:t>
            </a:r>
          </a:p>
        </p:txBody>
      </p:sp>
      <p:sp>
        <p:nvSpPr>
          <p:cNvPr id="10036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zh-CN" altLang="en-US"/>
              <a:t>单击此处编辑母版副标题样式</a:t>
            </a:r>
          </a:p>
        </p:txBody>
      </p:sp>
      <p:sp>
        <p:nvSpPr>
          <p:cNvPr id="18" name="Rectangle 18"/>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ltLang="zh-CN">
              <a:solidFill>
                <a:srgbClr val="FFFFFF"/>
              </a:solidFill>
            </a:endParaRPr>
          </a:p>
        </p:txBody>
      </p:sp>
      <p:sp>
        <p:nvSpPr>
          <p:cNvPr id="20" name="Rectangle 20"/>
          <p:cNvSpPr>
            <a:spLocks noGrp="1" noChangeArrowheads="1"/>
          </p:cNvSpPr>
          <p:nvPr>
            <p:ph type="sldNum" sz="quarter" idx="12"/>
          </p:nvPr>
        </p:nvSpPr>
        <p:spPr/>
        <p:txBody>
          <a:bodyPr/>
          <a:lstStyle>
            <a:lvl1pPr>
              <a:defRPr/>
            </a:lvl1pPr>
          </a:lstStyle>
          <a:p>
            <a:pPr>
              <a:defRPr/>
            </a:pPr>
            <a:fld id="{290E334B-AD39-48F0-94FB-8570D2D44DA3}"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314290233"/>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BA7A53CA-8580-4783-9E33-BA7085117631}"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365478866"/>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24650" y="304800"/>
            <a:ext cx="18859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304800"/>
            <a:ext cx="55054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F7C4C851-35B3-4DBF-BDDE-0A32C0C85C1B}"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44235434"/>
      </p:ext>
    </p:extLst>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7" name="Freeform 7"/>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2" name="Freeform 12"/>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100368" name="Rectangle 16"/>
          <p:cNvSpPr>
            <a:spLocks noGrp="1" noChangeArrowheads="1"/>
          </p:cNvSpPr>
          <p:nvPr>
            <p:ph type="ctrTitle" sz="quarter"/>
          </p:nvPr>
        </p:nvSpPr>
        <p:spPr>
          <a:xfrm>
            <a:off x="1066800" y="1997075"/>
            <a:ext cx="7086600" cy="1431925"/>
          </a:xfrm>
        </p:spPr>
        <p:txBody>
          <a:bodyPr anchor="b"/>
          <a:lstStyle>
            <a:lvl1pPr>
              <a:defRPr/>
            </a:lvl1pPr>
          </a:lstStyle>
          <a:p>
            <a:r>
              <a:rPr lang="zh-CN" altLang="en-US"/>
              <a:t>单击此处编辑母版标题样式</a:t>
            </a:r>
          </a:p>
        </p:txBody>
      </p:sp>
      <p:sp>
        <p:nvSpPr>
          <p:cNvPr id="10036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zh-CN" altLang="en-US"/>
              <a:t>单击此处编辑母版副标题样式</a:t>
            </a:r>
          </a:p>
        </p:txBody>
      </p:sp>
      <p:sp>
        <p:nvSpPr>
          <p:cNvPr id="18" name="Rectangle 18"/>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ltLang="zh-CN">
              <a:solidFill>
                <a:srgbClr val="FFFFFF"/>
              </a:solidFill>
            </a:endParaRPr>
          </a:p>
        </p:txBody>
      </p:sp>
      <p:sp>
        <p:nvSpPr>
          <p:cNvPr id="20" name="Rectangle 20"/>
          <p:cNvSpPr>
            <a:spLocks noGrp="1" noChangeArrowheads="1"/>
          </p:cNvSpPr>
          <p:nvPr>
            <p:ph type="sldNum" sz="quarter" idx="12"/>
          </p:nvPr>
        </p:nvSpPr>
        <p:spPr/>
        <p:txBody>
          <a:bodyPr/>
          <a:lstStyle>
            <a:lvl1pPr>
              <a:defRPr/>
            </a:lvl1pPr>
          </a:lstStyle>
          <a:p>
            <a:pPr>
              <a:defRPr/>
            </a:pPr>
            <a:fld id="{939FA616-7D08-4E65-90FF-E03DBD28CBD3}"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79342745"/>
      </p:ext>
    </p:extLst>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8AB89C42-167C-4DBC-B46D-7D9C6A452EB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408444368"/>
      </p:ext>
    </p:extLst>
  </p:cSld>
  <p:clrMapOvr>
    <a:masterClrMapping/>
  </p:clrMapOvr>
  <p:transition spd="slow">
    <p:randomBar dir="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D7153FF9-63EB-444D-8763-B917F1B802F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074927925"/>
      </p:ext>
    </p:extLst>
  </p:cSld>
  <p:clrMapOvr>
    <a:masterClrMapping/>
  </p:clrMapOvr>
  <p:transition spd="slow">
    <p:randomBar dir="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2F69BF62-9036-4C2C-89B9-12F9149E38C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368398073"/>
      </p:ext>
    </p:extLst>
  </p:cSld>
  <p:clrMapOvr>
    <a:masterClrMapping/>
  </p:clrMapOvr>
  <p:transition spd="slow">
    <p:randomBar dir="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33625618-3DAB-46B7-839B-1904C2875D5D}"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210646536"/>
      </p:ext>
    </p:extLst>
  </p:cSld>
  <p:clrMapOvr>
    <a:masterClrMapping/>
  </p:clrMapOvr>
  <p:transition spd="slow">
    <p:randomBar dir="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E337987F-36F7-4197-88AF-2060AE817B3A}"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98515599"/>
      </p:ext>
    </p:extLst>
  </p:cSld>
  <p:clrMapOvr>
    <a:masterClrMapping/>
  </p:clrMapOvr>
  <p:transition spd="slow">
    <p:randomBar dir="vert"/>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E1796390-701D-437C-9810-25865316D8EC}"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643705612"/>
      </p:ext>
    </p:extLst>
  </p:cSld>
  <p:clrMapOvr>
    <a:masterClrMapping/>
  </p:clrMapOvr>
  <p:transition spd="slow">
    <p:randomBar dir="vert"/>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1D8A5A4F-F5D6-4A81-84A1-81E9BA2675A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521346253"/>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B67B7D9C-A955-4A5B-ACF1-DC1F6D3F46B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143131490"/>
      </p:ext>
    </p:extLst>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6CE89978-DA19-443F-9322-FABFF1D9BFB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63133642"/>
      </p:ext>
    </p:extLst>
  </p:cSld>
  <p:clrMapOvr>
    <a:masterClrMapping/>
  </p:clrMapOvr>
  <p:transition spd="slow">
    <p:randomBar dir="vert"/>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4943E34F-E639-493F-AF61-E4B3D0FE00B0}"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02708072"/>
      </p:ext>
    </p:extLst>
  </p:cSld>
  <p:clrMapOvr>
    <a:masterClrMapping/>
  </p:clrMapOvr>
  <p:transition spd="slow">
    <p:randomBar dir="vert"/>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24650" y="304800"/>
            <a:ext cx="18859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304800"/>
            <a:ext cx="55054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3FAF5407-E90A-4F9D-BC9E-A212E4516781}"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01513752"/>
      </p:ext>
    </p:extLst>
  </p:cSld>
  <p:clrMapOvr>
    <a:masterClrMapping/>
  </p:clrMapOvr>
  <p:transition spd="slow">
    <p:randomBar dir="vert"/>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7" name="Freeform 7"/>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2" name="Freeform 12"/>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100368" name="Rectangle 16"/>
          <p:cNvSpPr>
            <a:spLocks noGrp="1" noChangeArrowheads="1"/>
          </p:cNvSpPr>
          <p:nvPr>
            <p:ph type="ctrTitle" sz="quarter"/>
          </p:nvPr>
        </p:nvSpPr>
        <p:spPr>
          <a:xfrm>
            <a:off x="1066800" y="1997075"/>
            <a:ext cx="7086600" cy="1431925"/>
          </a:xfrm>
        </p:spPr>
        <p:txBody>
          <a:bodyPr anchor="b"/>
          <a:lstStyle>
            <a:lvl1pPr>
              <a:defRPr/>
            </a:lvl1pPr>
          </a:lstStyle>
          <a:p>
            <a:r>
              <a:rPr lang="zh-CN" altLang="en-US"/>
              <a:t>单击此处编辑母版标题样式</a:t>
            </a:r>
          </a:p>
        </p:txBody>
      </p:sp>
      <p:sp>
        <p:nvSpPr>
          <p:cNvPr id="10036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zh-CN" altLang="en-US"/>
              <a:t>单击此处编辑母版副标题样式</a:t>
            </a:r>
          </a:p>
        </p:txBody>
      </p:sp>
      <p:sp>
        <p:nvSpPr>
          <p:cNvPr id="18" name="Rectangle 18"/>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ltLang="zh-CN">
              <a:solidFill>
                <a:srgbClr val="FFFFFF"/>
              </a:solidFill>
            </a:endParaRPr>
          </a:p>
        </p:txBody>
      </p:sp>
      <p:sp>
        <p:nvSpPr>
          <p:cNvPr id="20" name="Rectangle 20"/>
          <p:cNvSpPr>
            <a:spLocks noGrp="1" noChangeArrowheads="1"/>
          </p:cNvSpPr>
          <p:nvPr>
            <p:ph type="sldNum" sz="quarter" idx="12"/>
          </p:nvPr>
        </p:nvSpPr>
        <p:spPr/>
        <p:txBody>
          <a:bodyPr/>
          <a:lstStyle>
            <a:lvl1pPr>
              <a:defRPr/>
            </a:lvl1pPr>
          </a:lstStyle>
          <a:p>
            <a:pPr>
              <a:defRPr/>
            </a:pPr>
            <a:fld id="{939FA616-7D08-4E65-90FF-E03DBD28CBD3}"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44477692"/>
      </p:ext>
    </p:extLst>
  </p:cSld>
  <p:clrMapOvr>
    <a:masterClrMapping/>
  </p:clrMapOvr>
  <p:transition spd="slow">
    <p:randomBar dir="vert"/>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8AB89C42-167C-4DBC-B46D-7D9C6A452EB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63573370"/>
      </p:ext>
    </p:extLst>
  </p:cSld>
  <p:clrMapOvr>
    <a:masterClrMapping/>
  </p:clrMapOvr>
  <p:transition spd="slow">
    <p:randomBar dir="vert"/>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D7153FF9-63EB-444D-8763-B917F1B802F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218580803"/>
      </p:ext>
    </p:extLst>
  </p:cSld>
  <p:clrMapOvr>
    <a:masterClrMapping/>
  </p:clrMapOvr>
  <p:transition spd="slow">
    <p:randomBar dir="vert"/>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2F69BF62-9036-4C2C-89B9-12F9149E38C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711945120"/>
      </p:ext>
    </p:extLst>
  </p:cSld>
  <p:clrMapOvr>
    <a:masterClrMapping/>
  </p:clrMapOvr>
  <p:transition spd="slow">
    <p:randomBar dir="vert"/>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33625618-3DAB-46B7-839B-1904C2875D5D}"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996765381"/>
      </p:ext>
    </p:extLst>
  </p:cSld>
  <p:clrMapOvr>
    <a:masterClrMapping/>
  </p:clrMapOvr>
  <p:transition spd="slow">
    <p:randomBar dir="vert"/>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E337987F-36F7-4197-88AF-2060AE817B3A}"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39860540"/>
      </p:ext>
    </p:extLst>
  </p:cSld>
  <p:clrMapOvr>
    <a:masterClrMapping/>
  </p:clrMapOvr>
  <p:transition spd="slow">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E1796390-701D-437C-9810-25865316D8EC}"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868733654"/>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79588CED-5787-4A42-ACF5-3DBE52895B2F}"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483954004"/>
      </p:ext>
    </p:extLst>
  </p:cSld>
  <p:clrMapOvr>
    <a:masterClrMapping/>
  </p:clrMapOvr>
  <p:transition spd="slow">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1D8A5A4F-F5D6-4A81-84A1-81E9BA2675A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757656986"/>
      </p:ext>
    </p:extLst>
  </p:cSld>
  <p:clrMapOvr>
    <a:masterClrMapping/>
  </p:clrMapOvr>
  <p:transition spd="slow">
    <p:randomBar dir="vert"/>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6CE89978-DA19-443F-9322-FABFF1D9BFB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052125136"/>
      </p:ext>
    </p:extLst>
  </p:cSld>
  <p:clrMapOvr>
    <a:masterClrMapping/>
  </p:clrMapOvr>
  <p:transition spd="slow">
    <p:randomBar dir="vert"/>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4943E34F-E639-493F-AF61-E4B3D0FE00B0}"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214996131"/>
      </p:ext>
    </p:extLst>
  </p:cSld>
  <p:clrMapOvr>
    <a:masterClrMapping/>
  </p:clrMapOvr>
  <p:transition spd="slow">
    <p:randomBar dir="vert"/>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24650" y="304800"/>
            <a:ext cx="18859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304800"/>
            <a:ext cx="55054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3FAF5407-E90A-4F9D-BC9E-A212E4516781}"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32972583"/>
      </p:ext>
    </p:extLst>
  </p:cSld>
  <p:clrMapOvr>
    <a:masterClrMapping/>
  </p:clrMapOvr>
  <p:transition spd="slow">
    <p:randomBar dir="vert"/>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7" name="Freeform 7"/>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2" name="Freeform 12"/>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100368" name="Rectangle 16"/>
          <p:cNvSpPr>
            <a:spLocks noGrp="1" noChangeArrowheads="1"/>
          </p:cNvSpPr>
          <p:nvPr>
            <p:ph type="ctrTitle" sz="quarter"/>
          </p:nvPr>
        </p:nvSpPr>
        <p:spPr>
          <a:xfrm>
            <a:off x="1066800" y="1997075"/>
            <a:ext cx="7086600" cy="1431925"/>
          </a:xfrm>
        </p:spPr>
        <p:txBody>
          <a:bodyPr anchor="b"/>
          <a:lstStyle>
            <a:lvl1pPr>
              <a:defRPr/>
            </a:lvl1pPr>
          </a:lstStyle>
          <a:p>
            <a:r>
              <a:rPr lang="zh-CN" altLang="en-US"/>
              <a:t>单击此处编辑母版标题样式</a:t>
            </a:r>
          </a:p>
        </p:txBody>
      </p:sp>
      <p:sp>
        <p:nvSpPr>
          <p:cNvPr id="10036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zh-CN" altLang="en-US"/>
              <a:t>单击此处编辑母版副标题样式</a:t>
            </a:r>
          </a:p>
        </p:txBody>
      </p:sp>
      <p:sp>
        <p:nvSpPr>
          <p:cNvPr id="18" name="Rectangle 18"/>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ltLang="zh-CN">
              <a:solidFill>
                <a:srgbClr val="FFFFFF"/>
              </a:solidFill>
            </a:endParaRPr>
          </a:p>
        </p:txBody>
      </p:sp>
      <p:sp>
        <p:nvSpPr>
          <p:cNvPr id="20" name="Rectangle 20"/>
          <p:cNvSpPr>
            <a:spLocks noGrp="1" noChangeArrowheads="1"/>
          </p:cNvSpPr>
          <p:nvPr>
            <p:ph type="sldNum" sz="quarter" idx="12"/>
          </p:nvPr>
        </p:nvSpPr>
        <p:spPr/>
        <p:txBody>
          <a:bodyPr/>
          <a:lstStyle>
            <a:lvl1pPr>
              <a:defRPr/>
            </a:lvl1pPr>
          </a:lstStyle>
          <a:p>
            <a:pPr>
              <a:defRPr/>
            </a:pPr>
            <a:fld id="{939FA616-7D08-4E65-90FF-E03DBD28CBD3}"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28441684"/>
      </p:ext>
    </p:extLst>
  </p:cSld>
  <p:clrMapOvr>
    <a:masterClrMapping/>
  </p:clrMapOvr>
  <p:transition spd="slow">
    <p:randomBar dir="vert"/>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8AB89C42-167C-4DBC-B46D-7D9C6A452EB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691530764"/>
      </p:ext>
    </p:extLst>
  </p:cSld>
  <p:clrMapOvr>
    <a:masterClrMapping/>
  </p:clrMapOvr>
  <p:transition spd="slow">
    <p:randomBar dir="vert"/>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D7153FF9-63EB-444D-8763-B917F1B802F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675086327"/>
      </p:ext>
    </p:extLst>
  </p:cSld>
  <p:clrMapOvr>
    <a:masterClrMapping/>
  </p:clrMapOvr>
  <p:transition spd="slow">
    <p:randomBar dir="vert"/>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2F69BF62-9036-4C2C-89B9-12F9149E38C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397574073"/>
      </p:ext>
    </p:extLst>
  </p:cSld>
  <p:clrMapOvr>
    <a:masterClrMapping/>
  </p:clrMapOvr>
  <p:transition spd="slow">
    <p:randomBar dir="vert"/>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33625618-3DAB-46B7-839B-1904C2875D5D}"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815434376"/>
      </p:ext>
    </p:extLst>
  </p:cSld>
  <p:clrMapOvr>
    <a:masterClrMapping/>
  </p:clrMapOvr>
  <p:transition spd="slow">
    <p:randomBar dir="vert"/>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E337987F-36F7-4197-88AF-2060AE817B3A}"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147183674"/>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C2D8EA27-DCE7-4A2E-9068-EB66D4809F3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45775952"/>
      </p:ext>
    </p:extLst>
  </p:cSld>
  <p:clrMapOvr>
    <a:masterClrMapping/>
  </p:clrMapOvr>
  <p:transition spd="slow">
    <p:randomBar dir="vert"/>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E1796390-701D-437C-9810-25865316D8EC}"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679334935"/>
      </p:ext>
    </p:extLst>
  </p:cSld>
  <p:clrMapOvr>
    <a:masterClrMapping/>
  </p:clrMapOvr>
  <p:transition spd="slow">
    <p:randomBar dir="vert"/>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1D8A5A4F-F5D6-4A81-84A1-81E9BA2675A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538558171"/>
      </p:ext>
    </p:extLst>
  </p:cSld>
  <p:clrMapOvr>
    <a:masterClrMapping/>
  </p:clrMapOvr>
  <p:transition spd="slow">
    <p:randomBar dir="vert"/>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6CE89978-DA19-443F-9322-FABFF1D9BFB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090665901"/>
      </p:ext>
    </p:extLst>
  </p:cSld>
  <p:clrMapOvr>
    <a:masterClrMapping/>
  </p:clrMapOvr>
  <p:transition spd="slow">
    <p:randomBar dir="vert"/>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4943E34F-E639-493F-AF61-E4B3D0FE00B0}"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647335874"/>
      </p:ext>
    </p:extLst>
  </p:cSld>
  <p:clrMapOvr>
    <a:masterClrMapping/>
  </p:clrMapOvr>
  <p:transition spd="slow">
    <p:randomBar dir="vert"/>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24650" y="304800"/>
            <a:ext cx="18859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304800"/>
            <a:ext cx="55054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3FAF5407-E90A-4F9D-BC9E-A212E4516781}"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750371444"/>
      </p:ext>
    </p:extLst>
  </p:cSld>
  <p:clrMapOvr>
    <a:masterClrMapping/>
  </p:clrMapOvr>
  <p:transition spd="slow">
    <p:randomBar dir="vert"/>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 name="Group 2"/>
          <p:cNvGrpSpPr>
            <a:grpSpLocks/>
          </p:cNvGrpSpPr>
          <p:nvPr/>
        </p:nvGrpSpPr>
        <p:grpSpPr bwMode="auto">
          <a:xfrm>
            <a:off x="0" y="6350"/>
            <a:ext cx="9140825" cy="6851650"/>
            <a:chOff x="0" y="4"/>
            <a:chExt cx="5758" cy="4316"/>
          </a:xfrm>
        </p:grpSpPr>
        <p:grpSp>
          <p:nvGrpSpPr>
            <p:cNvPr id="5" name="Group 3"/>
            <p:cNvGrpSpPr>
              <a:grpSpLocks/>
            </p:cNvGrpSpPr>
            <p:nvPr/>
          </p:nvGrpSpPr>
          <p:grpSpPr bwMode="auto">
            <a:xfrm>
              <a:off x="0" y="1161"/>
              <a:ext cx="5758" cy="3159"/>
              <a:chOff x="0" y="1161"/>
              <a:chExt cx="5758" cy="3159"/>
            </a:xfrm>
          </p:grpSpPr>
          <p:sp>
            <p:nvSpPr>
              <p:cNvPr id="16" name="Freeform 4"/>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7" name="Freeform 5"/>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sp>
          <p:nvSpPr>
            <p:cNvPr id="6" name="Freeform 6"/>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7" name="Freeform 7"/>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8" name="Freeform 8"/>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9" name="Group 9"/>
            <p:cNvGrpSpPr>
              <a:grpSpLocks/>
            </p:cNvGrpSpPr>
            <p:nvPr/>
          </p:nvGrpSpPr>
          <p:grpSpPr bwMode="auto">
            <a:xfrm>
              <a:off x="348" y="4"/>
              <a:ext cx="5410" cy="4316"/>
              <a:chOff x="348" y="4"/>
              <a:chExt cx="5410" cy="4316"/>
            </a:xfrm>
          </p:grpSpPr>
          <p:sp>
            <p:nvSpPr>
              <p:cNvPr id="10" name="Freeform 10"/>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1" name="Freeform 11"/>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2" name="Freeform 12"/>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3" name="Freeform 13"/>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4" name="Freeform 14"/>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5" name="Freeform 15"/>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100368" name="Rectangle 16"/>
          <p:cNvSpPr>
            <a:spLocks noGrp="1" noChangeArrowheads="1"/>
          </p:cNvSpPr>
          <p:nvPr>
            <p:ph type="ctrTitle" sz="quarter"/>
          </p:nvPr>
        </p:nvSpPr>
        <p:spPr>
          <a:xfrm>
            <a:off x="1066800" y="1997075"/>
            <a:ext cx="7086600" cy="1431925"/>
          </a:xfrm>
        </p:spPr>
        <p:txBody>
          <a:bodyPr anchor="b"/>
          <a:lstStyle>
            <a:lvl1pPr>
              <a:defRPr/>
            </a:lvl1pPr>
          </a:lstStyle>
          <a:p>
            <a:r>
              <a:rPr lang="zh-CN" altLang="en-US"/>
              <a:t>单击此处编辑母版标题样式</a:t>
            </a:r>
          </a:p>
        </p:txBody>
      </p:sp>
      <p:sp>
        <p:nvSpPr>
          <p:cNvPr id="100369" name="Rectangle 17"/>
          <p:cNvSpPr>
            <a:spLocks noGrp="1" noChangeArrowheads="1"/>
          </p:cNvSpPr>
          <p:nvPr>
            <p:ph type="subTitle" sz="quarter" idx="1"/>
          </p:nvPr>
        </p:nvSpPr>
        <p:spPr>
          <a:xfrm>
            <a:off x="1066800" y="3886200"/>
            <a:ext cx="6400800" cy="1752600"/>
          </a:xfrm>
        </p:spPr>
        <p:txBody>
          <a:bodyPr/>
          <a:lstStyle>
            <a:lvl1pPr marL="0" indent="0">
              <a:buFont typeface="Wingdings" pitchFamily="2" charset="2"/>
              <a:buNone/>
              <a:defRPr/>
            </a:lvl1pPr>
          </a:lstStyle>
          <a:p>
            <a:r>
              <a:rPr lang="zh-CN" altLang="en-US"/>
              <a:t>单击此处编辑母版副标题样式</a:t>
            </a:r>
          </a:p>
        </p:txBody>
      </p:sp>
      <p:sp>
        <p:nvSpPr>
          <p:cNvPr id="18" name="Rectangle 18"/>
          <p:cNvSpPr>
            <a:spLocks noGrp="1" noChangeArrowheads="1"/>
          </p:cNvSpPr>
          <p:nvPr>
            <p:ph type="dt" sz="quarter" idx="10"/>
          </p:nvPr>
        </p:nvSpPr>
        <p:spPr/>
        <p:txBody>
          <a:bodyPr/>
          <a:lstStyle>
            <a:lvl1pPr>
              <a:defRPr/>
            </a:lvl1pPr>
          </a:lstStyle>
          <a:p>
            <a:pPr>
              <a:defRPr/>
            </a:pPr>
            <a:endParaRPr lang="en-US" altLang="zh-CN">
              <a:solidFill>
                <a:srgbClr val="FFFFFF"/>
              </a:solidFill>
            </a:endParaRPr>
          </a:p>
        </p:txBody>
      </p:sp>
      <p:sp>
        <p:nvSpPr>
          <p:cNvPr id="19" name="Rectangle 19"/>
          <p:cNvSpPr>
            <a:spLocks noGrp="1" noChangeArrowheads="1"/>
          </p:cNvSpPr>
          <p:nvPr>
            <p:ph type="ftr" sz="quarter" idx="11"/>
          </p:nvPr>
        </p:nvSpPr>
        <p:spPr>
          <a:xfrm>
            <a:off x="3352800" y="6248400"/>
            <a:ext cx="2895600" cy="457200"/>
          </a:xfrm>
        </p:spPr>
        <p:txBody>
          <a:bodyPr/>
          <a:lstStyle>
            <a:lvl1pPr>
              <a:defRPr/>
            </a:lvl1pPr>
          </a:lstStyle>
          <a:p>
            <a:pPr>
              <a:defRPr/>
            </a:pPr>
            <a:endParaRPr lang="en-US" altLang="zh-CN">
              <a:solidFill>
                <a:srgbClr val="FFFFFF"/>
              </a:solidFill>
            </a:endParaRPr>
          </a:p>
        </p:txBody>
      </p:sp>
      <p:sp>
        <p:nvSpPr>
          <p:cNvPr id="20" name="Rectangle 20"/>
          <p:cNvSpPr>
            <a:spLocks noGrp="1" noChangeArrowheads="1"/>
          </p:cNvSpPr>
          <p:nvPr>
            <p:ph type="sldNum" sz="quarter" idx="12"/>
          </p:nvPr>
        </p:nvSpPr>
        <p:spPr/>
        <p:txBody>
          <a:bodyPr/>
          <a:lstStyle>
            <a:lvl1pPr>
              <a:defRPr/>
            </a:lvl1pPr>
          </a:lstStyle>
          <a:p>
            <a:pPr>
              <a:defRPr/>
            </a:pPr>
            <a:fld id="{939FA616-7D08-4E65-90FF-E03DBD28CBD3}"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866555237"/>
      </p:ext>
    </p:extLst>
  </p:cSld>
  <p:clrMapOvr>
    <a:masterClrMapping/>
  </p:clrMapOvr>
  <p:transition spd="slow">
    <p:randomBar dir="vert"/>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8AB89C42-167C-4DBC-B46D-7D9C6A452EB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70957444"/>
      </p:ext>
    </p:extLst>
  </p:cSld>
  <p:clrMapOvr>
    <a:masterClrMapping/>
  </p:clrMapOvr>
  <p:transition spd="slow">
    <p:randomBar dir="vert"/>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D7153FF9-63EB-444D-8763-B917F1B802F6}"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521866323"/>
      </p:ext>
    </p:extLst>
  </p:cSld>
  <p:clrMapOvr>
    <a:masterClrMapping/>
  </p:clrMapOvr>
  <p:transition spd="slow">
    <p:randomBar dir="vert"/>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0668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914900" y="1981200"/>
            <a:ext cx="36957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2F69BF62-9036-4C2C-89B9-12F9149E38C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487781995"/>
      </p:ext>
    </p:extLst>
  </p:cSld>
  <p:clrMapOvr>
    <a:masterClrMapping/>
  </p:clrMapOvr>
  <p:transition spd="slow">
    <p:randomBar dir="vert"/>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33625618-3DAB-46B7-839B-1904C2875D5D}"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744345024"/>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9" name="Rectangle 19"/>
          <p:cNvSpPr>
            <a:spLocks noGrp="1" noChangeArrowheads="1"/>
          </p:cNvSpPr>
          <p:nvPr>
            <p:ph type="sldNum" sz="quarter" idx="12"/>
          </p:nvPr>
        </p:nvSpPr>
        <p:spPr>
          <a:ln/>
        </p:spPr>
        <p:txBody>
          <a:bodyPr/>
          <a:lstStyle>
            <a:lvl1pPr>
              <a:defRPr/>
            </a:lvl1pPr>
          </a:lstStyle>
          <a:p>
            <a:pPr>
              <a:defRPr/>
            </a:pPr>
            <a:fld id="{9C5930B7-2436-47D2-BF21-1D252681965C}"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841611496"/>
      </p:ext>
    </p:extLst>
  </p:cSld>
  <p:clrMapOvr>
    <a:masterClrMapping/>
  </p:clrMapOvr>
  <p:transition spd="slow">
    <p:randomBar dir="vert"/>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E337987F-36F7-4197-88AF-2060AE817B3A}"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512894547"/>
      </p:ext>
    </p:extLst>
  </p:cSld>
  <p:clrMapOvr>
    <a:masterClrMapping/>
  </p:clrMapOvr>
  <p:transition spd="slow">
    <p:randomBar dir="vert"/>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E1796390-701D-437C-9810-25865316D8EC}"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3153833186"/>
      </p:ext>
    </p:extLst>
  </p:cSld>
  <p:clrMapOvr>
    <a:masterClrMapping/>
  </p:clrMapOvr>
  <p:transition spd="slow">
    <p:randomBar dir="vert"/>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1D8A5A4F-F5D6-4A81-84A1-81E9BA2675A2}"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806821367"/>
      </p:ext>
    </p:extLst>
  </p:cSld>
  <p:clrMapOvr>
    <a:masterClrMapping/>
  </p:clrMapOvr>
  <p:transition spd="slow">
    <p:randomBar dir="vert"/>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6CE89978-DA19-443F-9322-FABFF1D9BFB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662536537"/>
      </p:ext>
    </p:extLst>
  </p:cSld>
  <p:clrMapOvr>
    <a:masterClrMapping/>
  </p:clrMapOvr>
  <p:transition spd="slow">
    <p:randomBar dir="vert"/>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4943E34F-E639-493F-AF61-E4B3D0FE00B0}"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896141352"/>
      </p:ext>
    </p:extLst>
  </p:cSld>
  <p:clrMapOvr>
    <a:masterClrMapping/>
  </p:clrMapOvr>
  <p:transition spd="slow">
    <p:randomBar dir="vert"/>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24650" y="304800"/>
            <a:ext cx="1885950" cy="5791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066800" y="304800"/>
            <a:ext cx="5505450" cy="5791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6" name="Rectangle 19"/>
          <p:cNvSpPr>
            <a:spLocks noGrp="1" noChangeArrowheads="1"/>
          </p:cNvSpPr>
          <p:nvPr>
            <p:ph type="sldNum" sz="quarter" idx="12"/>
          </p:nvPr>
        </p:nvSpPr>
        <p:spPr>
          <a:ln/>
        </p:spPr>
        <p:txBody>
          <a:bodyPr/>
          <a:lstStyle>
            <a:lvl1pPr>
              <a:defRPr/>
            </a:lvl1pPr>
          </a:lstStyle>
          <a:p>
            <a:pPr>
              <a:defRPr/>
            </a:pPr>
            <a:fld id="{3FAF5407-E90A-4F9D-BC9E-A212E4516781}"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05305602"/>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5" name="Rectangle 19"/>
          <p:cNvSpPr>
            <a:spLocks noGrp="1" noChangeArrowheads="1"/>
          </p:cNvSpPr>
          <p:nvPr>
            <p:ph type="sldNum" sz="quarter" idx="12"/>
          </p:nvPr>
        </p:nvSpPr>
        <p:spPr>
          <a:ln/>
        </p:spPr>
        <p:txBody>
          <a:bodyPr/>
          <a:lstStyle>
            <a:lvl1pPr>
              <a:defRPr/>
            </a:lvl1pPr>
          </a:lstStyle>
          <a:p>
            <a:pPr>
              <a:defRPr/>
            </a:pPr>
            <a:fld id="{513CAA2A-71DC-401C-9534-F9B4868E7DD8}"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36825209"/>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4" name="Rectangle 19"/>
          <p:cNvSpPr>
            <a:spLocks noGrp="1" noChangeArrowheads="1"/>
          </p:cNvSpPr>
          <p:nvPr>
            <p:ph type="sldNum" sz="quarter" idx="12"/>
          </p:nvPr>
        </p:nvSpPr>
        <p:spPr>
          <a:ln/>
        </p:spPr>
        <p:txBody>
          <a:bodyPr/>
          <a:lstStyle>
            <a:lvl1pPr>
              <a:defRPr/>
            </a:lvl1pPr>
          </a:lstStyle>
          <a:p>
            <a:pPr>
              <a:defRPr/>
            </a:pPr>
            <a:fld id="{612D89A7-597B-4113-BD72-2354E1AEF0A4}"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1187953805"/>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BCC2152D-0AEC-45AA-8E57-A1E247CF676A}"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2860648414"/>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17"/>
          <p:cNvSpPr>
            <a:spLocks noGrp="1" noChangeArrowheads="1"/>
          </p:cNvSpPr>
          <p:nvPr>
            <p:ph type="dt" sz="half" idx="10"/>
          </p:nvPr>
        </p:nvSpPr>
        <p:spPr>
          <a:ln/>
        </p:spPr>
        <p:txBody>
          <a:bodyPr/>
          <a:lstStyle>
            <a:lvl1pPr>
              <a:defRPr/>
            </a:lvl1pPr>
          </a:lstStyle>
          <a:p>
            <a:pPr>
              <a:defRPr/>
            </a:pPr>
            <a:endParaRPr lang="en-US" altLang="zh-CN">
              <a:solidFill>
                <a:srgbClr val="FFFFFF"/>
              </a:solidFill>
            </a:endParaRP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ltLang="zh-CN">
              <a:solidFill>
                <a:srgbClr val="FFFFFF"/>
              </a:solidFill>
            </a:endParaRPr>
          </a:p>
        </p:txBody>
      </p:sp>
      <p:sp>
        <p:nvSpPr>
          <p:cNvPr id="7" name="Rectangle 19"/>
          <p:cNvSpPr>
            <a:spLocks noGrp="1" noChangeArrowheads="1"/>
          </p:cNvSpPr>
          <p:nvPr>
            <p:ph type="sldNum" sz="quarter" idx="12"/>
          </p:nvPr>
        </p:nvSpPr>
        <p:spPr>
          <a:ln/>
        </p:spPr>
        <p:txBody>
          <a:bodyPr/>
          <a:lstStyle>
            <a:lvl1pPr>
              <a:defRPr/>
            </a:lvl1pPr>
          </a:lstStyle>
          <a:p>
            <a:pPr>
              <a:defRPr/>
            </a:pPr>
            <a:fld id="{F369167D-519D-4D2B-95E8-67BFD7F0577E}" type="slidenum">
              <a:rPr lang="en-US" altLang="zh-CN">
                <a:solidFill>
                  <a:srgbClr val="FFFFFF"/>
                </a:solidFill>
              </a:rPr>
              <a:pPr>
                <a:defRPr/>
              </a:pPr>
              <a:t>‹#›</a:t>
            </a:fld>
            <a:endParaRPr lang="en-US" altLang="zh-CN">
              <a:solidFill>
                <a:srgbClr val="FFFFFF"/>
              </a:solidFill>
            </a:endParaRPr>
          </a:p>
        </p:txBody>
      </p:sp>
    </p:spTree>
    <p:extLst>
      <p:ext uri="{BB962C8B-B14F-4D97-AF65-F5344CB8AC3E}">
        <p14:creationId xmlns:p14="http://schemas.microsoft.com/office/powerpoint/2010/main" val="4172270068"/>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99331" name="Freeform 3"/>
            <p:cNvSpPr>
              <a:spLocks/>
            </p:cNvSpPr>
            <p:nvPr/>
          </p:nvSpPr>
          <p:spPr bwMode="hidden">
            <a:xfrm>
              <a:off x="558" y="1161"/>
              <a:ext cx="5200" cy="3159"/>
            </a:xfrm>
            <a:custGeom>
              <a:avLst/>
              <a:gdLst/>
              <a:ahLst/>
              <a:cxnLst>
                <a:cxn ang="0">
                  <a:pos x="0" y="3159"/>
                </a:cxn>
                <a:cxn ang="0">
                  <a:pos x="5184" y="3159"/>
                </a:cxn>
                <a:cxn ang="0">
                  <a:pos x="5184" y="0"/>
                </a:cxn>
                <a:cxn ang="0">
                  <a:pos x="0" y="0"/>
                </a:cxn>
                <a:cxn ang="0">
                  <a:pos x="0" y="3159"/>
                </a:cxn>
                <a:cxn ang="0">
                  <a:pos x="0" y="3159"/>
                </a:cxn>
              </a:cxnLst>
              <a:rect l="0" t="0" r="r" b="b"/>
              <a:pathLst>
                <a:path w="5184" h="3159">
                  <a:moveTo>
                    <a:pt x="0" y="3159"/>
                  </a:moveTo>
                  <a:lnTo>
                    <a:pt x="5184" y="3159"/>
                  </a:lnTo>
                  <a:lnTo>
                    <a:pt x="5184" y="0"/>
                  </a:lnTo>
                  <a:lnTo>
                    <a:pt x="0" y="0"/>
                  </a:lnTo>
                  <a:lnTo>
                    <a:pt x="0" y="3159"/>
                  </a:lnTo>
                  <a:lnTo>
                    <a:pt x="0" y="3159"/>
                  </a:lnTo>
                  <a:close/>
                </a:path>
              </a:pathLst>
            </a:custGeom>
            <a:gradFill rotWithShape="0">
              <a:gsLst>
                <a:gs pos="0">
                  <a:schemeClr val="bg1"/>
                </a:gs>
                <a:gs pos="100000">
                  <a:schemeClr val="bg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2" name="Freeform 4"/>
            <p:cNvSpPr>
              <a:spLocks/>
            </p:cNvSpPr>
            <p:nvPr/>
          </p:nvSpPr>
          <p:spPr bwMode="hidden">
            <a:xfrm>
              <a:off x="0" y="1161"/>
              <a:ext cx="558" cy="3159"/>
            </a:xfrm>
            <a:custGeom>
              <a:avLst/>
              <a:gdLst/>
              <a:ahLst/>
              <a:cxnLst>
                <a:cxn ang="0">
                  <a:pos x="0" y="0"/>
                </a:cxn>
                <a:cxn ang="0">
                  <a:pos x="0" y="3159"/>
                </a:cxn>
                <a:cxn ang="0">
                  <a:pos x="556" y="3159"/>
                </a:cxn>
                <a:cxn ang="0">
                  <a:pos x="556" y="0"/>
                </a:cxn>
                <a:cxn ang="0">
                  <a:pos x="0" y="0"/>
                </a:cxn>
                <a:cxn ang="0">
                  <a:pos x="0" y="0"/>
                </a:cxn>
              </a:cxnLst>
              <a:rect l="0" t="0" r="r" b="b"/>
              <a:pathLst>
                <a:path w="556" h="3159">
                  <a:moveTo>
                    <a:pt x="0" y="0"/>
                  </a:moveTo>
                  <a:lnTo>
                    <a:pt x="0" y="3159"/>
                  </a:lnTo>
                  <a:lnTo>
                    <a:pt x="556" y="3159"/>
                  </a:lnTo>
                  <a:lnTo>
                    <a:pt x="556" y="0"/>
                  </a:lnTo>
                  <a:lnTo>
                    <a:pt x="0" y="0"/>
                  </a:lnTo>
                  <a:lnTo>
                    <a:pt x="0" y="0"/>
                  </a:lnTo>
                  <a:close/>
                </a:path>
              </a:pathLst>
            </a:custGeom>
            <a:gradFill rotWithShape="0">
              <a:gsLst>
                <a:gs pos="0">
                  <a:schemeClr val="bg1"/>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99334" name="Freeform 6"/>
              <p:cNvSpPr>
                <a:spLocks/>
              </p:cNvSpPr>
              <p:nvPr/>
            </p:nvSpPr>
            <p:spPr bwMode="ltGray">
              <a:xfrm>
                <a:off x="552" y="4"/>
                <a:ext cx="12" cy="695"/>
              </a:xfrm>
              <a:custGeom>
                <a:avLst/>
                <a:gdLst/>
                <a:ahLst/>
                <a:cxnLst>
                  <a:cxn ang="0">
                    <a:pos x="12" y="0"/>
                  </a:cxn>
                  <a:cxn ang="0">
                    <a:pos x="0" y="0"/>
                  </a:cxn>
                  <a:cxn ang="0">
                    <a:pos x="0" y="695"/>
                  </a:cxn>
                  <a:cxn ang="0">
                    <a:pos x="12" y="695"/>
                  </a:cxn>
                  <a:cxn ang="0">
                    <a:pos x="12" y="0"/>
                  </a:cxn>
                  <a:cxn ang="0">
                    <a:pos x="12" y="0"/>
                  </a:cxn>
                </a:cxnLst>
                <a:rect l="0" t="0" r="r" b="b"/>
                <a:pathLst>
                  <a:path w="12" h="695">
                    <a:moveTo>
                      <a:pt x="12" y="0"/>
                    </a:moveTo>
                    <a:lnTo>
                      <a:pt x="0" y="0"/>
                    </a:lnTo>
                    <a:lnTo>
                      <a:pt x="0" y="695"/>
                    </a:lnTo>
                    <a:lnTo>
                      <a:pt x="12" y="695"/>
                    </a:lnTo>
                    <a:lnTo>
                      <a:pt x="12" y="0"/>
                    </a:lnTo>
                    <a:lnTo>
                      <a:pt x="12" y="0"/>
                    </a:lnTo>
                    <a:close/>
                  </a:path>
                </a:pathLst>
              </a:custGeom>
              <a:gradFill rotWithShape="0">
                <a:gsLst>
                  <a:gs pos="0">
                    <a:schemeClr val="bg1"/>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5" name="Freeform 7"/>
              <p:cNvSpPr>
                <a:spLocks/>
              </p:cNvSpPr>
              <p:nvPr/>
            </p:nvSpPr>
            <p:spPr bwMode="ltGray">
              <a:xfrm>
                <a:off x="552" y="1623"/>
                <a:ext cx="12" cy="2697"/>
              </a:xfrm>
              <a:custGeom>
                <a:avLst/>
                <a:gdLst/>
                <a:ahLst/>
                <a:cxnLst>
                  <a:cxn ang="0">
                    <a:pos x="0" y="2697"/>
                  </a:cxn>
                  <a:cxn ang="0">
                    <a:pos x="12" y="2697"/>
                  </a:cxn>
                  <a:cxn ang="0">
                    <a:pos x="12" y="0"/>
                  </a:cxn>
                  <a:cxn ang="0">
                    <a:pos x="0" y="0"/>
                  </a:cxn>
                  <a:cxn ang="0">
                    <a:pos x="0" y="2697"/>
                  </a:cxn>
                  <a:cxn ang="0">
                    <a:pos x="0" y="2697"/>
                  </a:cxn>
                </a:cxnLst>
                <a:rect l="0" t="0" r="r" b="b"/>
                <a:pathLst>
                  <a:path w="12" h="2697">
                    <a:moveTo>
                      <a:pt x="0" y="2697"/>
                    </a:moveTo>
                    <a:lnTo>
                      <a:pt x="12" y="2697"/>
                    </a:lnTo>
                    <a:lnTo>
                      <a:pt x="12" y="0"/>
                    </a:lnTo>
                    <a:lnTo>
                      <a:pt x="0" y="0"/>
                    </a:lnTo>
                    <a:lnTo>
                      <a:pt x="0" y="2697"/>
                    </a:lnTo>
                    <a:lnTo>
                      <a:pt x="0" y="2697"/>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6" name="Freeform 8"/>
              <p:cNvSpPr>
                <a:spLocks/>
              </p:cNvSpPr>
              <p:nvPr/>
            </p:nvSpPr>
            <p:spPr bwMode="ltGray">
              <a:xfrm>
                <a:off x="1019" y="1155"/>
                <a:ext cx="4739" cy="12"/>
              </a:xfrm>
              <a:custGeom>
                <a:avLst/>
                <a:gdLst/>
                <a:ahLst/>
                <a:cxnLst>
                  <a:cxn ang="0">
                    <a:pos x="4724" y="0"/>
                  </a:cxn>
                  <a:cxn ang="0">
                    <a:pos x="0" y="0"/>
                  </a:cxn>
                  <a:cxn ang="0">
                    <a:pos x="0" y="12"/>
                  </a:cxn>
                  <a:cxn ang="0">
                    <a:pos x="4724" y="12"/>
                  </a:cxn>
                  <a:cxn ang="0">
                    <a:pos x="4724" y="0"/>
                  </a:cxn>
                  <a:cxn ang="0">
                    <a:pos x="4724" y="0"/>
                  </a:cxn>
                </a:cxnLst>
                <a:rect l="0" t="0" r="r" b="b"/>
                <a:pathLst>
                  <a:path w="4724" h="12">
                    <a:moveTo>
                      <a:pt x="4724" y="0"/>
                    </a:moveTo>
                    <a:lnTo>
                      <a:pt x="0" y="0"/>
                    </a:lnTo>
                    <a:lnTo>
                      <a:pt x="0" y="12"/>
                    </a:lnTo>
                    <a:lnTo>
                      <a:pt x="4724" y="12"/>
                    </a:lnTo>
                    <a:lnTo>
                      <a:pt x="4724" y="0"/>
                    </a:lnTo>
                    <a:lnTo>
                      <a:pt x="4724" y="0"/>
                    </a:lnTo>
                    <a:close/>
                  </a:path>
                </a:pathLst>
              </a:custGeom>
              <a:gradFill rotWithShape="0">
                <a:gsLst>
                  <a:gs pos="0">
                    <a:schemeClr val="bg2"/>
                  </a:gs>
                  <a:gs pos="100000">
                    <a:schemeClr val="bg1"/>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7" name="Freeform 9"/>
              <p:cNvSpPr>
                <a:spLocks/>
              </p:cNvSpPr>
              <p:nvPr/>
            </p:nvSpPr>
            <p:spPr bwMode="ltGray">
              <a:xfrm>
                <a:off x="552" y="1371"/>
                <a:ext cx="12" cy="252"/>
              </a:xfrm>
              <a:custGeom>
                <a:avLst/>
                <a:gdLst/>
                <a:ahLst/>
                <a:cxnLst>
                  <a:cxn ang="0">
                    <a:pos x="0" y="252"/>
                  </a:cxn>
                  <a:cxn ang="0">
                    <a:pos x="12" y="252"/>
                  </a:cxn>
                  <a:cxn ang="0">
                    <a:pos x="12" y="0"/>
                  </a:cxn>
                  <a:cxn ang="0">
                    <a:pos x="0" y="0"/>
                  </a:cxn>
                  <a:cxn ang="0">
                    <a:pos x="0" y="252"/>
                  </a:cxn>
                  <a:cxn ang="0">
                    <a:pos x="0" y="252"/>
                  </a:cxn>
                </a:cxnLst>
                <a:rect l="0" t="0" r="r" b="b"/>
                <a:pathLst>
                  <a:path w="12" h="252">
                    <a:moveTo>
                      <a:pt x="0" y="252"/>
                    </a:moveTo>
                    <a:lnTo>
                      <a:pt x="12" y="252"/>
                    </a:lnTo>
                    <a:lnTo>
                      <a:pt x="12" y="0"/>
                    </a:lnTo>
                    <a:lnTo>
                      <a:pt x="0" y="0"/>
                    </a:lnTo>
                    <a:lnTo>
                      <a:pt x="0" y="252"/>
                    </a:lnTo>
                    <a:lnTo>
                      <a:pt x="0" y="252"/>
                    </a:lnTo>
                    <a:close/>
                  </a:path>
                </a:pathLst>
              </a:custGeom>
              <a:gradFill rotWithShape="0">
                <a:gsLst>
                  <a:gs pos="0">
                    <a:schemeClr val="accent2"/>
                  </a:gs>
                  <a:gs pos="100000">
                    <a:schemeClr val="bg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8" name="Freeform 10"/>
              <p:cNvSpPr>
                <a:spLocks/>
              </p:cNvSpPr>
              <p:nvPr/>
            </p:nvSpPr>
            <p:spPr bwMode="ltGray">
              <a:xfrm>
                <a:off x="552" y="699"/>
                <a:ext cx="12" cy="252"/>
              </a:xfrm>
              <a:custGeom>
                <a:avLst/>
                <a:gdLst/>
                <a:ahLst/>
                <a:cxnLst>
                  <a:cxn ang="0">
                    <a:pos x="12" y="0"/>
                  </a:cxn>
                  <a:cxn ang="0">
                    <a:pos x="0" y="0"/>
                  </a:cxn>
                  <a:cxn ang="0">
                    <a:pos x="0" y="252"/>
                  </a:cxn>
                  <a:cxn ang="0">
                    <a:pos x="12" y="252"/>
                  </a:cxn>
                  <a:cxn ang="0">
                    <a:pos x="12" y="0"/>
                  </a:cxn>
                  <a:cxn ang="0">
                    <a:pos x="12" y="0"/>
                  </a:cxn>
                </a:cxnLst>
                <a:rect l="0" t="0" r="r" b="b"/>
                <a:pathLst>
                  <a:path w="12" h="252">
                    <a:moveTo>
                      <a:pt x="12" y="0"/>
                    </a:moveTo>
                    <a:lnTo>
                      <a:pt x="0" y="0"/>
                    </a:lnTo>
                    <a:lnTo>
                      <a:pt x="0" y="252"/>
                    </a:lnTo>
                    <a:lnTo>
                      <a:pt x="12" y="252"/>
                    </a:lnTo>
                    <a:lnTo>
                      <a:pt x="12" y="0"/>
                    </a:lnTo>
                    <a:lnTo>
                      <a:pt x="12" y="0"/>
                    </a:lnTo>
                    <a:close/>
                  </a:path>
                </a:pathLst>
              </a:custGeom>
              <a:gradFill rotWithShape="0">
                <a:gsLst>
                  <a:gs pos="0">
                    <a:schemeClr val="bg2"/>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3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40" name="Freeform 12"/>
              <p:cNvSpPr>
                <a:spLocks/>
              </p:cNvSpPr>
              <p:nvPr/>
            </p:nvSpPr>
            <p:spPr bwMode="ltGray">
              <a:xfrm>
                <a:off x="0" y="1155"/>
                <a:ext cx="351" cy="12"/>
              </a:xfrm>
              <a:custGeom>
                <a:avLst/>
                <a:gdLst/>
                <a:ahLst/>
                <a:cxnLst>
                  <a:cxn ang="0">
                    <a:pos x="0" y="0"/>
                  </a:cxn>
                  <a:cxn ang="0">
                    <a:pos x="0" y="12"/>
                  </a:cxn>
                  <a:cxn ang="0">
                    <a:pos x="251" y="12"/>
                  </a:cxn>
                  <a:cxn ang="0">
                    <a:pos x="251" y="0"/>
                  </a:cxn>
                  <a:cxn ang="0">
                    <a:pos x="0" y="0"/>
                  </a:cxn>
                  <a:cxn ang="0">
                    <a:pos x="0" y="0"/>
                  </a:cxn>
                </a:cxnLst>
                <a:rect l="0" t="0" r="r" b="b"/>
                <a:pathLst>
                  <a:path w="251" h="12">
                    <a:moveTo>
                      <a:pt x="0" y="0"/>
                    </a:moveTo>
                    <a:lnTo>
                      <a:pt x="0" y="12"/>
                    </a:lnTo>
                    <a:lnTo>
                      <a:pt x="251" y="12"/>
                    </a:lnTo>
                    <a:lnTo>
                      <a:pt x="251" y="0"/>
                    </a:lnTo>
                    <a:lnTo>
                      <a:pt x="0" y="0"/>
                    </a:lnTo>
                    <a:lnTo>
                      <a:pt x="0" y="0"/>
                    </a:lnTo>
                    <a:close/>
                  </a:path>
                </a:pathLst>
              </a:custGeom>
              <a:gradFill rotWithShape="0">
                <a:gsLst>
                  <a:gs pos="0">
                    <a:schemeClr val="bg2"/>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41" name="Freeform 13"/>
              <p:cNvSpPr>
                <a:spLocks/>
              </p:cNvSpPr>
              <p:nvPr/>
            </p:nvSpPr>
            <p:spPr bwMode="ltGray">
              <a:xfrm>
                <a:off x="767" y="1155"/>
                <a:ext cx="252" cy="12"/>
              </a:xfrm>
              <a:custGeom>
                <a:avLst/>
                <a:gdLst/>
                <a:ahLst/>
                <a:cxnLst>
                  <a:cxn ang="0">
                    <a:pos x="251" y="0"/>
                  </a:cxn>
                  <a:cxn ang="0">
                    <a:pos x="0" y="0"/>
                  </a:cxn>
                  <a:cxn ang="0">
                    <a:pos x="0" y="12"/>
                  </a:cxn>
                  <a:cxn ang="0">
                    <a:pos x="251" y="12"/>
                  </a:cxn>
                  <a:cxn ang="0">
                    <a:pos x="251" y="0"/>
                  </a:cxn>
                  <a:cxn ang="0">
                    <a:pos x="251" y="0"/>
                  </a:cxn>
                </a:cxnLst>
                <a:rect l="0" t="0" r="r" b="b"/>
                <a:pathLst>
                  <a:path w="251" h="12">
                    <a:moveTo>
                      <a:pt x="251" y="0"/>
                    </a:moveTo>
                    <a:lnTo>
                      <a:pt x="0" y="0"/>
                    </a:lnTo>
                    <a:lnTo>
                      <a:pt x="0" y="12"/>
                    </a:lnTo>
                    <a:lnTo>
                      <a:pt x="251" y="12"/>
                    </a:lnTo>
                    <a:lnTo>
                      <a:pt x="251" y="0"/>
                    </a:lnTo>
                    <a:lnTo>
                      <a:pt x="251" y="0"/>
                    </a:lnTo>
                    <a:close/>
                  </a:path>
                </a:pathLst>
              </a:custGeom>
              <a:gradFill rotWithShape="0">
                <a:gsLst>
                  <a:gs pos="0">
                    <a:schemeClr val="accent2"/>
                  </a:gs>
                  <a:gs pos="100000">
                    <a:schemeClr val="bg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9934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9934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4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4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fontAlgn="base">
              <a:spcBef>
                <a:spcPct val="0"/>
              </a:spcBef>
              <a:spcAft>
                <a:spcPct val="0"/>
              </a:spcAft>
              <a:defRPr/>
            </a:pPr>
            <a:fld id="{5375EC81-826E-4A10-910E-DC494E2854FC}"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spTree>
    <p:extLst>
      <p:ext uri="{BB962C8B-B14F-4D97-AF65-F5344CB8AC3E}">
        <p14:creationId xmlns:p14="http://schemas.microsoft.com/office/powerpoint/2010/main" val="2256292787"/>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randomBar dir="vert"/>
  </p:transition>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7" name="Freeform 8"/>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3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42" name="Freeform 13"/>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4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9934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4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4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fontAlgn="base">
              <a:spcBef>
                <a:spcPct val="0"/>
              </a:spcBef>
              <a:spcAft>
                <a:spcPct val="0"/>
              </a:spcAft>
              <a:defRPr/>
            </a:pPr>
            <a:fld id="{D16E6E17-4D77-40FC-8994-0F3252176682}"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spTree>
    <p:extLst>
      <p:ext uri="{BB962C8B-B14F-4D97-AF65-F5344CB8AC3E}">
        <p14:creationId xmlns:p14="http://schemas.microsoft.com/office/powerpoint/2010/main" val="2958819638"/>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randomBar dir="vert"/>
  </p:transition>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7" name="Freeform 8"/>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3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42" name="Freeform 13"/>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4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9934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4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4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fontAlgn="base">
              <a:spcBef>
                <a:spcPct val="0"/>
              </a:spcBef>
              <a:spcAft>
                <a:spcPct val="0"/>
              </a:spcAft>
              <a:defRPr/>
            </a:pPr>
            <a:fld id="{D16E6E17-4D77-40FC-8994-0F3252176682}"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spTree>
    <p:extLst>
      <p:ext uri="{BB962C8B-B14F-4D97-AF65-F5344CB8AC3E}">
        <p14:creationId xmlns:p14="http://schemas.microsoft.com/office/powerpoint/2010/main" val="1840507145"/>
      </p:ext>
    </p:extLst>
  </p:cSld>
  <p:clrMap bg1="dk2" tx1="lt1" bg2="dk1"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randomBar dir="vert"/>
  </p:transition>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7" name="Freeform 8"/>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3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42" name="Freeform 13"/>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4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9934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4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4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fontAlgn="base">
              <a:spcBef>
                <a:spcPct val="0"/>
              </a:spcBef>
              <a:spcAft>
                <a:spcPct val="0"/>
              </a:spcAft>
              <a:defRPr/>
            </a:pPr>
            <a:fld id="{D16E6E17-4D77-40FC-8994-0F3252176682}"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spTree>
    <p:extLst>
      <p:ext uri="{BB962C8B-B14F-4D97-AF65-F5344CB8AC3E}">
        <p14:creationId xmlns:p14="http://schemas.microsoft.com/office/powerpoint/2010/main" val="1638532830"/>
      </p:ext>
    </p:extLst>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randomBar dir="vert"/>
  </p:transition>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6350"/>
            <a:ext cx="9140825" cy="6851650"/>
            <a:chOff x="0" y="4"/>
            <a:chExt cx="5758" cy="4316"/>
          </a:xfrm>
        </p:grpSpPr>
        <p:sp>
          <p:nvSpPr>
            <p:cNvPr id="1032" name="Freeform 3"/>
            <p:cNvSpPr>
              <a:spLocks/>
            </p:cNvSpPr>
            <p:nvPr/>
          </p:nvSpPr>
          <p:spPr bwMode="hidden">
            <a:xfrm>
              <a:off x="558" y="1161"/>
              <a:ext cx="5200" cy="3159"/>
            </a:xfrm>
            <a:custGeom>
              <a:avLst/>
              <a:gdLst>
                <a:gd name="T0" fmla="*/ 0 w 5184"/>
                <a:gd name="T1" fmla="*/ 3159 h 3159"/>
                <a:gd name="T2" fmla="*/ 5232 w 5184"/>
                <a:gd name="T3" fmla="*/ 3159 h 3159"/>
                <a:gd name="T4" fmla="*/ 5232 w 5184"/>
                <a:gd name="T5" fmla="*/ 0 h 3159"/>
                <a:gd name="T6" fmla="*/ 0 w 5184"/>
                <a:gd name="T7" fmla="*/ 0 h 3159"/>
                <a:gd name="T8" fmla="*/ 0 w 5184"/>
                <a:gd name="T9" fmla="*/ 3159 h 3159"/>
                <a:gd name="T10" fmla="*/ 0 w 5184"/>
                <a:gd name="T11" fmla="*/ 3159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184" h="3159">
                  <a:moveTo>
                    <a:pt x="0" y="3159"/>
                  </a:moveTo>
                  <a:lnTo>
                    <a:pt x="5184" y="3159"/>
                  </a:lnTo>
                  <a:lnTo>
                    <a:pt x="5184" y="0"/>
                  </a:lnTo>
                  <a:lnTo>
                    <a:pt x="0" y="0"/>
                  </a:lnTo>
                  <a:lnTo>
                    <a:pt x="0" y="3159"/>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3" name="Freeform 4"/>
            <p:cNvSpPr>
              <a:spLocks/>
            </p:cNvSpPr>
            <p:nvPr/>
          </p:nvSpPr>
          <p:spPr bwMode="hidden">
            <a:xfrm>
              <a:off x="0" y="1161"/>
              <a:ext cx="558" cy="3159"/>
            </a:xfrm>
            <a:custGeom>
              <a:avLst/>
              <a:gdLst>
                <a:gd name="T0" fmla="*/ 0 w 556"/>
                <a:gd name="T1" fmla="*/ 0 h 3159"/>
                <a:gd name="T2" fmla="*/ 0 w 556"/>
                <a:gd name="T3" fmla="*/ 3159 h 3159"/>
                <a:gd name="T4" fmla="*/ 562 w 556"/>
                <a:gd name="T5" fmla="*/ 3159 h 3159"/>
                <a:gd name="T6" fmla="*/ 562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grpSp>
          <p:nvGrpSpPr>
            <p:cNvPr id="1034" name="Group 5"/>
            <p:cNvGrpSpPr>
              <a:grpSpLocks/>
            </p:cNvGrpSpPr>
            <p:nvPr userDrawn="1"/>
          </p:nvGrpSpPr>
          <p:grpSpPr bwMode="auto">
            <a:xfrm>
              <a:off x="0" y="4"/>
              <a:ext cx="5758" cy="4316"/>
              <a:chOff x="0" y="4"/>
              <a:chExt cx="5758" cy="4316"/>
            </a:xfrm>
          </p:grpSpPr>
          <p:sp>
            <p:nvSpPr>
              <p:cNvPr id="1035" name="Freeform 6"/>
              <p:cNvSpPr>
                <a:spLocks/>
              </p:cNvSpPr>
              <p:nvPr/>
            </p:nvSpPr>
            <p:spPr bwMode="ltGray">
              <a:xfrm>
                <a:off x="552" y="4"/>
                <a:ext cx="12" cy="695"/>
              </a:xfrm>
              <a:custGeom>
                <a:avLst/>
                <a:gdLst>
                  <a:gd name="T0" fmla="*/ 12 w 12"/>
                  <a:gd name="T1" fmla="*/ 0 h 695"/>
                  <a:gd name="T2" fmla="*/ 0 w 12"/>
                  <a:gd name="T3" fmla="*/ 0 h 695"/>
                  <a:gd name="T4" fmla="*/ 0 w 12"/>
                  <a:gd name="T5" fmla="*/ 695 h 695"/>
                  <a:gd name="T6" fmla="*/ 12 w 12"/>
                  <a:gd name="T7" fmla="*/ 695 h 695"/>
                  <a:gd name="T8" fmla="*/ 12 w 12"/>
                  <a:gd name="T9" fmla="*/ 0 h 695"/>
                  <a:gd name="T10" fmla="*/ 12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6" name="Freeform 7"/>
              <p:cNvSpPr>
                <a:spLocks/>
              </p:cNvSpPr>
              <p:nvPr/>
            </p:nvSpPr>
            <p:spPr bwMode="ltGray">
              <a:xfrm>
                <a:off x="552" y="1623"/>
                <a:ext cx="12" cy="2697"/>
              </a:xfrm>
              <a:custGeom>
                <a:avLst/>
                <a:gdLst>
                  <a:gd name="T0" fmla="*/ 0 w 12"/>
                  <a:gd name="T1" fmla="*/ 2697 h 2697"/>
                  <a:gd name="T2" fmla="*/ 12 w 12"/>
                  <a:gd name="T3" fmla="*/ 2697 h 2697"/>
                  <a:gd name="T4" fmla="*/ 12 w 12"/>
                  <a:gd name="T5" fmla="*/ 0 h 2697"/>
                  <a:gd name="T6" fmla="*/ 0 w 12"/>
                  <a:gd name="T7" fmla="*/ 0 h 2697"/>
                  <a:gd name="T8" fmla="*/ 0 w 12"/>
                  <a:gd name="T9" fmla="*/ 2697 h 2697"/>
                  <a:gd name="T10" fmla="*/ 0 w 12"/>
                  <a:gd name="T11" fmla="*/ 2697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7" name="Freeform 8"/>
              <p:cNvSpPr>
                <a:spLocks/>
              </p:cNvSpPr>
              <p:nvPr/>
            </p:nvSpPr>
            <p:spPr bwMode="ltGray">
              <a:xfrm>
                <a:off x="1019" y="1155"/>
                <a:ext cx="4739" cy="12"/>
              </a:xfrm>
              <a:custGeom>
                <a:avLst/>
                <a:gdLst>
                  <a:gd name="T0" fmla="*/ 4769 w 4724"/>
                  <a:gd name="T1" fmla="*/ 0 h 12"/>
                  <a:gd name="T2" fmla="*/ 0 w 4724"/>
                  <a:gd name="T3" fmla="*/ 0 h 12"/>
                  <a:gd name="T4" fmla="*/ 0 w 4724"/>
                  <a:gd name="T5" fmla="*/ 12 h 12"/>
                  <a:gd name="T6" fmla="*/ 4769 w 4724"/>
                  <a:gd name="T7" fmla="*/ 12 h 12"/>
                  <a:gd name="T8" fmla="*/ 4769 w 4724"/>
                  <a:gd name="T9" fmla="*/ 0 h 12"/>
                  <a:gd name="T10" fmla="*/ 4769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8" name="Freeform 9"/>
              <p:cNvSpPr>
                <a:spLocks/>
              </p:cNvSpPr>
              <p:nvPr/>
            </p:nvSpPr>
            <p:spPr bwMode="ltGray">
              <a:xfrm>
                <a:off x="552" y="1371"/>
                <a:ext cx="12" cy="252"/>
              </a:xfrm>
              <a:custGeom>
                <a:avLst/>
                <a:gdLst>
                  <a:gd name="T0" fmla="*/ 0 w 12"/>
                  <a:gd name="T1" fmla="*/ 252 h 252"/>
                  <a:gd name="T2" fmla="*/ 12 w 12"/>
                  <a:gd name="T3" fmla="*/ 252 h 252"/>
                  <a:gd name="T4" fmla="*/ 12 w 12"/>
                  <a:gd name="T5" fmla="*/ 0 h 252"/>
                  <a:gd name="T6" fmla="*/ 0 w 12"/>
                  <a:gd name="T7" fmla="*/ 0 h 252"/>
                  <a:gd name="T8" fmla="*/ 0 w 12"/>
                  <a:gd name="T9" fmla="*/ 252 h 252"/>
                  <a:gd name="T10" fmla="*/ 0 w 12"/>
                  <a:gd name="T11" fmla="*/ 252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39" name="Freeform 10"/>
              <p:cNvSpPr>
                <a:spLocks/>
              </p:cNvSpPr>
              <p:nvPr/>
            </p:nvSpPr>
            <p:spPr bwMode="ltGray">
              <a:xfrm>
                <a:off x="552" y="699"/>
                <a:ext cx="12" cy="252"/>
              </a:xfrm>
              <a:custGeom>
                <a:avLst/>
                <a:gdLst>
                  <a:gd name="T0" fmla="*/ 12 w 12"/>
                  <a:gd name="T1" fmla="*/ 0 h 252"/>
                  <a:gd name="T2" fmla="*/ 0 w 12"/>
                  <a:gd name="T3" fmla="*/ 0 h 252"/>
                  <a:gd name="T4" fmla="*/ 0 w 12"/>
                  <a:gd name="T5" fmla="*/ 252 h 252"/>
                  <a:gd name="T6" fmla="*/ 12 w 12"/>
                  <a:gd name="T7" fmla="*/ 252 h 252"/>
                  <a:gd name="T8" fmla="*/ 12 w 12"/>
                  <a:gd name="T9" fmla="*/ 0 h 252"/>
                  <a:gd name="T10" fmla="*/ 12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39" name="Freeform 11"/>
              <p:cNvSpPr>
                <a:spLocks/>
              </p:cNvSpPr>
              <p:nvPr/>
            </p:nvSpPr>
            <p:spPr bwMode="ltGray">
              <a:xfrm>
                <a:off x="552" y="951"/>
                <a:ext cx="12" cy="420"/>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sp>
            <p:nvSpPr>
              <p:cNvPr id="1041" name="Freeform 12"/>
              <p:cNvSpPr>
                <a:spLocks/>
              </p:cNvSpPr>
              <p:nvPr/>
            </p:nvSpPr>
            <p:spPr bwMode="ltGray">
              <a:xfrm>
                <a:off x="0" y="1155"/>
                <a:ext cx="351" cy="12"/>
              </a:xfrm>
              <a:custGeom>
                <a:avLst/>
                <a:gdLst>
                  <a:gd name="T0" fmla="*/ 0 w 251"/>
                  <a:gd name="T1" fmla="*/ 0 h 12"/>
                  <a:gd name="T2" fmla="*/ 0 w 251"/>
                  <a:gd name="T3" fmla="*/ 12 h 12"/>
                  <a:gd name="T4" fmla="*/ 687 w 251"/>
                  <a:gd name="T5" fmla="*/ 12 h 12"/>
                  <a:gd name="T6" fmla="*/ 687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1042" name="Freeform 13"/>
              <p:cNvSpPr>
                <a:spLocks/>
              </p:cNvSpPr>
              <p:nvPr/>
            </p:nvSpPr>
            <p:spPr bwMode="ltGray">
              <a:xfrm>
                <a:off x="767" y="1155"/>
                <a:ext cx="252" cy="12"/>
              </a:xfrm>
              <a:custGeom>
                <a:avLst/>
                <a:gdLst>
                  <a:gd name="T0" fmla="*/ 254 w 251"/>
                  <a:gd name="T1" fmla="*/ 0 h 12"/>
                  <a:gd name="T2" fmla="*/ 0 w 251"/>
                  <a:gd name="T3" fmla="*/ 0 h 12"/>
                  <a:gd name="T4" fmla="*/ 0 w 251"/>
                  <a:gd name="T5" fmla="*/ 12 h 12"/>
                  <a:gd name="T6" fmla="*/ 254 w 251"/>
                  <a:gd name="T7" fmla="*/ 12 h 12"/>
                  <a:gd name="T8" fmla="*/ 254 w 251"/>
                  <a:gd name="T9" fmla="*/ 0 h 12"/>
                  <a:gd name="T10" fmla="*/ 254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a:solidFill>
                    <a:srgbClr val="FFFFFF"/>
                  </a:solidFill>
                </a:endParaRPr>
              </a:p>
            </p:txBody>
          </p:sp>
          <p:sp>
            <p:nvSpPr>
              <p:cNvPr id="99342" name="Freeform 14"/>
              <p:cNvSpPr>
                <a:spLocks/>
              </p:cNvSpPr>
              <p:nvPr/>
            </p:nvSpPr>
            <p:spPr bwMode="ltGray">
              <a:xfrm>
                <a:off x="348" y="1155"/>
                <a:ext cx="419" cy="12"/>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fontAlgn="base">
                  <a:spcBef>
                    <a:spcPct val="0"/>
                  </a:spcBef>
                  <a:spcAft>
                    <a:spcPct val="0"/>
                  </a:spcAft>
                  <a:defRPr/>
                </a:pPr>
                <a:endParaRPr lang="zh-CN" altLang="en-US">
                  <a:solidFill>
                    <a:srgbClr val="FFFFFF"/>
                  </a:solidFill>
                </a:endParaRPr>
              </a:p>
            </p:txBody>
          </p:sp>
        </p:grpSp>
      </p:grpSp>
      <p:sp>
        <p:nvSpPr>
          <p:cNvPr id="99343" name="Rectangle 15"/>
          <p:cNvSpPr>
            <a:spLocks noGrp="1" noChangeArrowheads="1"/>
          </p:cNvSpPr>
          <p:nvPr>
            <p:ph type="title"/>
          </p:nvPr>
        </p:nvSpPr>
        <p:spPr bwMode="auto">
          <a:xfrm>
            <a:off x="1066800" y="304800"/>
            <a:ext cx="7543800"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99344" name="Rectangle 16"/>
          <p:cNvSpPr>
            <a:spLocks noGrp="1" noChangeArrowheads="1"/>
          </p:cNvSpPr>
          <p:nvPr>
            <p:ph type="body" idx="1"/>
          </p:nvPr>
        </p:nvSpPr>
        <p:spPr bwMode="auto">
          <a:xfrm>
            <a:off x="1066800" y="1981200"/>
            <a:ext cx="75438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99345" name="Rectangle 17"/>
          <p:cNvSpPr>
            <a:spLocks noGrp="1" noChangeArrowheads="1"/>
          </p:cNvSpPr>
          <p:nvPr>
            <p:ph type="dt" sz="half" idx="2"/>
          </p:nvPr>
        </p:nvSpPr>
        <p:spPr bwMode="auto">
          <a:xfrm>
            <a:off x="1066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6" name="Rectangle 18"/>
          <p:cNvSpPr>
            <a:spLocks noGrp="1" noChangeArrowheads="1"/>
          </p:cNvSpPr>
          <p:nvPr>
            <p:ph type="ftr" sz="quarter" idx="3"/>
          </p:nvPr>
        </p:nvSpPr>
        <p:spPr bwMode="auto">
          <a:xfrm>
            <a:off x="34290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fontAlgn="base">
              <a:spcBef>
                <a:spcPct val="0"/>
              </a:spcBef>
              <a:spcAft>
                <a:spcPct val="0"/>
              </a:spcAft>
              <a:defRPr/>
            </a:pPr>
            <a:endParaRPr lang="en-US" altLang="zh-CN">
              <a:solidFill>
                <a:srgbClr val="FFFFFF"/>
              </a:solidFill>
            </a:endParaRPr>
          </a:p>
        </p:txBody>
      </p:sp>
      <p:sp>
        <p:nvSpPr>
          <p:cNvPr id="99347" name="Rectangle 19"/>
          <p:cNvSpPr>
            <a:spLocks noGrp="1" noChangeArrowheads="1"/>
          </p:cNvSpPr>
          <p:nvPr>
            <p:ph type="sldNum" sz="quarter" idx="4"/>
          </p:nvPr>
        </p:nvSpPr>
        <p:spPr bwMode="auto">
          <a:xfrm>
            <a:off x="67056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fontAlgn="base">
              <a:spcBef>
                <a:spcPct val="0"/>
              </a:spcBef>
              <a:spcAft>
                <a:spcPct val="0"/>
              </a:spcAft>
              <a:defRPr/>
            </a:pPr>
            <a:fld id="{D16E6E17-4D77-40FC-8994-0F3252176682}" type="slidenum">
              <a:rPr lang="en-US" altLang="zh-CN">
                <a:solidFill>
                  <a:srgbClr val="FFFFFF"/>
                </a:solidFill>
              </a:rPr>
              <a:pPr fontAlgn="base">
                <a:spcBef>
                  <a:spcPct val="0"/>
                </a:spcBef>
                <a:spcAft>
                  <a:spcPct val="0"/>
                </a:spcAft>
                <a:defRPr/>
              </a:pPr>
              <a:t>‹#›</a:t>
            </a:fld>
            <a:endParaRPr lang="en-US" altLang="zh-CN">
              <a:solidFill>
                <a:srgbClr val="FFFFFF"/>
              </a:solidFill>
            </a:endParaRPr>
          </a:p>
        </p:txBody>
      </p:sp>
    </p:spTree>
    <p:extLst>
      <p:ext uri="{BB962C8B-B14F-4D97-AF65-F5344CB8AC3E}">
        <p14:creationId xmlns:p14="http://schemas.microsoft.com/office/powerpoint/2010/main" val="137582790"/>
      </p:ext>
    </p:extLst>
  </p:cSld>
  <p:clrMap bg1="dk2" tx1="lt1" bg2="dk1"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ransition spd="slow">
    <p:randomBar dir="vert"/>
  </p:transition>
  <p:timing>
    <p:tnLst>
      <p:par>
        <p:cTn id="1" dur="indefinite" restart="never" nodeType="tmRoot"/>
      </p:par>
    </p:tnLst>
  </p:timing>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00113" y="1125538"/>
            <a:ext cx="7772400" cy="1511300"/>
          </a:xfrm>
        </p:spPr>
        <p:txBody>
          <a:bodyPr/>
          <a:lstStyle/>
          <a:p>
            <a:pPr algn="ctr" eaLnBrk="1" hangingPunct="1">
              <a:defRPr/>
            </a:pPr>
            <a:r>
              <a:rPr lang="zh-CN" altLang="en-US" sz="4800" b="0" dirty="0" smtClean="0">
                <a:solidFill>
                  <a:srgbClr val="FFFF00"/>
                </a:solidFill>
                <a:ea typeface="黑体" pitchFamily="2" charset="-122"/>
              </a:rPr>
              <a:t>节能监察的内容及方法</a:t>
            </a:r>
          </a:p>
        </p:txBody>
      </p:sp>
      <p:sp>
        <p:nvSpPr>
          <p:cNvPr id="2051" name="Rectangle 3"/>
          <p:cNvSpPr>
            <a:spLocks noGrp="1" noChangeArrowheads="1"/>
          </p:cNvSpPr>
          <p:nvPr>
            <p:ph type="subTitle" idx="1"/>
          </p:nvPr>
        </p:nvSpPr>
        <p:spPr>
          <a:xfrm>
            <a:off x="1403350" y="3933825"/>
            <a:ext cx="6400800" cy="1271588"/>
          </a:xfrm>
        </p:spPr>
        <p:txBody>
          <a:bodyPr/>
          <a:lstStyle/>
          <a:p>
            <a:pPr algn="ctr" eaLnBrk="1" hangingPunct="1">
              <a:defRPr/>
            </a:pPr>
            <a:r>
              <a:rPr lang="zh-CN" altLang="en-US" b="1" dirty="0" smtClean="0">
                <a:solidFill>
                  <a:srgbClr val="FFFF00"/>
                </a:solidFill>
              </a:rPr>
              <a:t>北京市节能监察大队</a:t>
            </a:r>
          </a:p>
          <a:p>
            <a:pPr algn="ctr" eaLnBrk="1" hangingPunct="1">
              <a:defRPr/>
            </a:pPr>
            <a:r>
              <a:rPr lang="zh-CN" altLang="en-US" b="1" dirty="0" smtClean="0">
                <a:solidFill>
                  <a:srgbClr val="FFFF00"/>
                </a:solidFill>
              </a:rPr>
              <a:t>祝科伟</a:t>
            </a:r>
          </a:p>
        </p:txBody>
      </p:sp>
    </p:spTree>
    <p:extLst>
      <p:ext uri="{BB962C8B-B14F-4D97-AF65-F5344CB8AC3E}">
        <p14:creationId xmlns:p14="http://schemas.microsoft.com/office/powerpoint/2010/main" val="2800587273"/>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FF0000"/>
                </a:solidFill>
                <a:ea typeface="黑体" pitchFamily="2" charset="-122"/>
              </a:rPr>
              <a:t>二、节能监察的内容及方法</a:t>
            </a:r>
            <a:endParaRPr lang="zh-CN" altLang="en-US" dirty="0"/>
          </a:p>
        </p:txBody>
      </p:sp>
      <p:sp>
        <p:nvSpPr>
          <p:cNvPr id="3" name="内容占位符 2"/>
          <p:cNvSpPr>
            <a:spLocks noGrp="1"/>
          </p:cNvSpPr>
          <p:nvPr>
            <p:ph idx="1"/>
          </p:nvPr>
        </p:nvSpPr>
        <p:spPr>
          <a:xfrm>
            <a:off x="971600" y="1916832"/>
            <a:ext cx="7639000" cy="4179168"/>
          </a:xfrm>
        </p:spPr>
        <p:txBody>
          <a:bodyPr/>
          <a:lstStyle/>
          <a:p>
            <a:pPr marL="0" lvl="0" indent="0" eaLnBrk="1" hangingPunct="1">
              <a:lnSpc>
                <a:spcPct val="150000"/>
              </a:lnSpc>
              <a:spcBef>
                <a:spcPct val="0"/>
              </a:spcBef>
              <a:buClr>
                <a:srgbClr val="FFFFCC"/>
              </a:buClr>
              <a:buNone/>
              <a:defRPr/>
            </a:pPr>
            <a:r>
              <a:rPr lang="en-US" altLang="zh-CN" sz="2400" b="1" dirty="0" smtClean="0">
                <a:solidFill>
                  <a:srgbClr val="FFFF00"/>
                </a:solidFill>
                <a:latin typeface="仿宋_GB2312" pitchFamily="49" charset="-122"/>
                <a:ea typeface="仿宋_GB2312" pitchFamily="49" charset="-122"/>
              </a:rPr>
              <a:t>    6</a:t>
            </a:r>
            <a:r>
              <a:rPr lang="zh-CN" altLang="en-US" sz="2400" b="1" dirty="0" smtClean="0">
                <a:solidFill>
                  <a:srgbClr val="FFFF00"/>
                </a:solidFill>
                <a:latin typeface="仿宋_GB2312" pitchFamily="49" charset="-122"/>
                <a:ea typeface="仿宋_GB2312" pitchFamily="49" charset="-122"/>
              </a:rPr>
              <a:t>、对节能服务机构（包括第三方节能量审核机构、能源审计咨询机构、清洁生产审核咨询机构、碳排放报告第三方核查机构、固定资产投资项目设计单位、施工图设计文件审查机构）</a:t>
            </a:r>
            <a:endParaRPr lang="zh-CN" altLang="en-US" sz="2400" b="1" dirty="0">
              <a:solidFill>
                <a:srgbClr val="FFFF00"/>
              </a:solidFill>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是否提供虚假信息</a:t>
            </a:r>
            <a:endParaRPr lang="zh-CN" altLang="en-US" dirty="0"/>
          </a:p>
        </p:txBody>
      </p:sp>
    </p:spTree>
    <p:extLst>
      <p:ext uri="{BB962C8B-B14F-4D97-AF65-F5344CB8AC3E}">
        <p14:creationId xmlns:p14="http://schemas.microsoft.com/office/powerpoint/2010/main" val="1018817777"/>
      </p:ext>
    </p:extLst>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900113" y="304800"/>
            <a:ext cx="7848600" cy="1431925"/>
          </a:xfrm>
        </p:spPr>
        <p:txBody>
          <a:bodyPr/>
          <a:lstStyle/>
          <a:p>
            <a:pPr eaLnBrk="1" hangingPunct="1">
              <a:defRPr/>
            </a:pPr>
            <a:r>
              <a:rPr lang="zh-CN" altLang="en-US" sz="2800" b="0" dirty="0" smtClean="0">
                <a:solidFill>
                  <a:srgbClr val="00FF00"/>
                </a:solidFill>
                <a:latin typeface="黑体" pitchFamily="2" charset="-122"/>
                <a:ea typeface="黑体" pitchFamily="2" charset="-122"/>
              </a:rPr>
              <a:t>（</a:t>
            </a:r>
            <a:r>
              <a:rPr lang="zh-CN" altLang="en-US" sz="2800" b="0" dirty="0">
                <a:solidFill>
                  <a:srgbClr val="00FF00"/>
                </a:solidFill>
                <a:latin typeface="黑体" pitchFamily="2" charset="-122"/>
                <a:ea typeface="黑体" pitchFamily="2" charset="-122"/>
              </a:rPr>
              <a:t>一</a:t>
            </a:r>
            <a:r>
              <a:rPr lang="zh-CN" altLang="en-US" sz="2800" b="0" dirty="0" smtClean="0">
                <a:solidFill>
                  <a:srgbClr val="00FF00"/>
                </a:solidFill>
                <a:latin typeface="黑体" pitchFamily="2" charset="-122"/>
                <a:ea typeface="黑体" pitchFamily="2" charset="-122"/>
              </a:rPr>
              <a:t>）对重点用能单位的监察</a:t>
            </a:r>
          </a:p>
        </p:txBody>
      </p:sp>
      <p:sp>
        <p:nvSpPr>
          <p:cNvPr id="10243" name="Rectangle 3"/>
          <p:cNvSpPr>
            <a:spLocks noGrp="1" noChangeArrowheads="1"/>
          </p:cNvSpPr>
          <p:nvPr>
            <p:ph type="body" idx="1"/>
          </p:nvPr>
        </p:nvSpPr>
        <p:spPr>
          <a:xfrm>
            <a:off x="971550" y="1916113"/>
            <a:ext cx="7556500" cy="4249737"/>
          </a:xfrm>
        </p:spPr>
        <p:txBody>
          <a:bodyPr/>
          <a:lstStyle/>
          <a:p>
            <a:pPr marL="0" indent="0" eaLnBrk="1" hangingPunct="1">
              <a:lnSpc>
                <a:spcPct val="130000"/>
              </a:lnSpc>
              <a:spcBef>
                <a:spcPts val="0"/>
              </a:spcBef>
              <a:buNone/>
              <a:defRPr/>
            </a:pPr>
            <a:r>
              <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a:rPr>
              <a:t>    1</a:t>
            </a:r>
            <a:r>
              <a:rPr lang="zh-CN" altLang="en-US" sz="2400" b="1" dirty="0">
                <a:solidFill>
                  <a:srgbClr val="FFFF00"/>
                </a:solidFill>
                <a:effectLst>
                  <a:outerShdw blurRad="38100" dist="38100" dir="2700000" algn="tl">
                    <a:srgbClr val="000000">
                      <a:alpha val="43137"/>
                    </a:srgbClr>
                  </a:outerShdw>
                </a:effectLst>
                <a:latin typeface="宋体" pitchFamily="2" charset="-122"/>
                <a:ea typeface="仿宋_GB2312"/>
              </a:rPr>
              <a:t>、能源管理负责人备案</a:t>
            </a:r>
            <a:r>
              <a:rPr lang="zh-CN" altLang="en-US" sz="2400" b="1" dirty="0" smtClean="0">
                <a:solidFill>
                  <a:srgbClr val="FFFF00"/>
                </a:solidFill>
                <a:effectLst>
                  <a:outerShdw blurRad="38100" dist="38100" dir="2700000" algn="tl">
                    <a:srgbClr val="000000">
                      <a:alpha val="43137"/>
                    </a:srgbClr>
                  </a:outerShdw>
                </a:effectLst>
                <a:latin typeface="宋体" pitchFamily="2" charset="-122"/>
                <a:ea typeface="仿宋_GB2312"/>
              </a:rPr>
              <a:t>情况</a:t>
            </a:r>
            <a:endPar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a:endParaRPr>
          </a:p>
          <a:p>
            <a:pPr marL="0" indent="0" eaLnBrk="1" hangingPunct="1">
              <a:lnSpc>
                <a:spcPct val="13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法律依据：</a:t>
            </a:r>
          </a:p>
          <a:p>
            <a:pPr marL="0" indent="0" eaLnBrk="1" hangingPunct="1">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第五十五条规定：</a:t>
            </a:r>
            <a:r>
              <a:rPr lang="zh-CN" altLang="en-US" sz="2400" b="1" dirty="0" smtClean="0">
                <a:effectLst>
                  <a:outerShdw blurRad="38100" dist="38100" dir="2700000" algn="tl">
                    <a:srgbClr val="000000">
                      <a:alpha val="43137"/>
                    </a:srgbClr>
                  </a:outerShdw>
                </a:effectLst>
                <a:latin typeface="宋体"/>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重点用能单位应当设立能源管理岗位，在具有节能专业知识、实际经验以及中级以上技术职称的人员中聘任能源管理负责人，并报管理节能工作的部门和有关部门备案。</a:t>
            </a:r>
          </a:p>
          <a:p>
            <a:pPr marL="0" indent="0" eaLnBrk="1" hangingPunct="1">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能源管理负责人负责组织对本单位用能状况进行分析、评价，组织编写本单位能源利用状况报告，提出本单位节能工作的改进措施并组织实施。</a:t>
            </a:r>
          </a:p>
          <a:p>
            <a:pPr marL="0" indent="0" eaLnBrk="1" hangingPunct="1">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能源管理负责人应当接受节能培训。</a:t>
            </a:r>
            <a:r>
              <a:rPr lang="zh-CN" altLang="en-US" sz="2400" b="1" dirty="0" smtClean="0">
                <a:effectLst>
                  <a:outerShdw blurRad="38100" dist="38100" dir="2700000" algn="tl">
                    <a:srgbClr val="000000">
                      <a:alpha val="43137"/>
                    </a:srgbClr>
                  </a:outerShdw>
                </a:effectLst>
                <a:latin typeface="宋体"/>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p>
        </p:txBody>
      </p:sp>
    </p:spTree>
    <p:extLst>
      <p:ext uri="{BB962C8B-B14F-4D97-AF65-F5344CB8AC3E}">
        <p14:creationId xmlns:p14="http://schemas.microsoft.com/office/powerpoint/2010/main" val="522001599"/>
      </p:ext>
    </p:extLst>
  </p:cSld>
  <p:clrMapOvr>
    <a:masterClrMapping/>
  </p:clrMapOvr>
  <p:transition spd="slow">
    <p:randomBar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latin typeface="黑体" pitchFamily="2" charset="-122"/>
              <a:ea typeface="黑体" pitchFamily="2" charset="-122"/>
            </a:endParaRPr>
          </a:p>
        </p:txBody>
      </p:sp>
      <p:sp>
        <p:nvSpPr>
          <p:cNvPr id="132099"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endParaRPr lang="en-US" altLang="zh-CN" sz="2400" b="1" dirty="0" smtClean="0">
              <a:effectLst>
                <a:outerShdw blurRad="38100" dist="38100" dir="2700000" algn="tl">
                  <a:srgbClr val="000000">
                    <a:alpha val="43137"/>
                  </a:srgbClr>
                </a:outerShdw>
              </a:effectLst>
              <a:latin typeface="仿宋_GB2312" pitchFamily="49" charset="-122"/>
              <a:ea typeface="仿宋_GB2312"/>
            </a:endParaRPr>
          </a:p>
          <a:p>
            <a:pPr marL="0" indent="0" eaLnBrk="1" hangingPunct="1">
              <a:lnSpc>
                <a:spcPct val="150000"/>
              </a:lnSpc>
              <a:spcBef>
                <a:spcPts val="0"/>
              </a:spcBef>
              <a:buFont typeface="Wingdings" pitchFamily="2" charset="2"/>
              <a:buNone/>
              <a:defRPr/>
            </a:pPr>
            <a:r>
              <a:rPr lang="en-US" altLang="zh-CN" sz="2400" b="1" dirty="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a:rPr>
              <a:t>北京市实施</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办法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第五十条规定：</a:t>
            </a:r>
            <a:r>
              <a:rPr lang="zh-CN" altLang="en-US" sz="2400" b="1" dirty="0" smtClean="0">
                <a:effectLst>
                  <a:outerShdw blurRad="38100" dist="38100" dir="2700000" algn="tl">
                    <a:srgbClr val="000000">
                      <a:alpha val="43137"/>
                    </a:srgbClr>
                  </a:outerShdw>
                </a:effectLst>
                <a:latin typeface="宋体"/>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重点用能单位应当设立能源管理岗位，按照国家规定的条件聘任能源管理负责人，并报所在地的区、县发展改革部门和有关部门备案。能源管理负责人应当接受节能培训。</a:t>
            </a:r>
            <a:r>
              <a:rPr lang="zh-CN" altLang="en-US" sz="2400" b="1" dirty="0" smtClean="0">
                <a:effectLst>
                  <a:outerShdw blurRad="38100" dist="38100" dir="2700000" algn="tl">
                    <a:srgbClr val="000000">
                      <a:alpha val="43137"/>
                    </a:srgbClr>
                  </a:outerShdw>
                </a:effectLst>
                <a:latin typeface="宋体"/>
                <a:ea typeface="仿宋_GB2312"/>
              </a:rPr>
              <a:t>”</a:t>
            </a:r>
            <a:endParaRPr lang="zh-CN" altLang="en-US" sz="2400"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3254570277"/>
      </p:ext>
    </p:extLst>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900113" y="304800"/>
            <a:ext cx="7920037" cy="1431925"/>
          </a:xfrm>
        </p:spPr>
        <p:txBody>
          <a:bodyPr/>
          <a:lstStyle/>
          <a:p>
            <a:pPr eaLnBrk="1" hangingPunct="1">
              <a:defRPr/>
            </a:pPr>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latin typeface="黑体" pitchFamily="2" charset="-122"/>
              <a:ea typeface="黑体" pitchFamily="2" charset="-122"/>
            </a:endParaRPr>
          </a:p>
        </p:txBody>
      </p:sp>
      <p:sp>
        <p:nvSpPr>
          <p:cNvPr id="17411" name="Rectangle 3"/>
          <p:cNvSpPr>
            <a:spLocks noGrp="1" noChangeArrowheads="1"/>
          </p:cNvSpPr>
          <p:nvPr>
            <p:ph type="body" idx="1"/>
          </p:nvPr>
        </p:nvSpPr>
        <p:spPr>
          <a:xfrm>
            <a:off x="971550" y="1916113"/>
            <a:ext cx="7848600" cy="4179887"/>
          </a:xfrm>
        </p:spPr>
        <p:txBody>
          <a:bodyPr/>
          <a:lstStyle/>
          <a:p>
            <a:pPr marL="0" indent="0" eaLnBrk="1" hangingPunct="1">
              <a:lnSpc>
                <a:spcPct val="150000"/>
              </a:lnSpc>
              <a:spcBef>
                <a:spcPct val="0"/>
              </a:spcBef>
              <a:buNone/>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监察对象：</a:t>
            </a:r>
          </a:p>
          <a:p>
            <a:pPr marL="0" indent="0" eaLnBrk="1" hangingPunct="1">
              <a:lnSpc>
                <a:spcPct val="150000"/>
              </a:lnSpc>
              <a:spcBef>
                <a:spcPct val="0"/>
              </a:spcBef>
              <a:buNone/>
            </a:pPr>
            <a:r>
              <a:rPr lang="zh-CN" altLang="en-US" sz="2400" b="1" dirty="0" smtClean="0">
                <a:solidFill>
                  <a:srgbClr val="FFFF00"/>
                </a:solidFill>
                <a:effectLst>
                  <a:outerShdw blurRad="38100" dist="38100" dir="2700000" algn="tl">
                    <a:srgbClr val="000000">
                      <a:alpha val="43137"/>
                    </a:srgbClr>
                  </a:outerShdw>
                </a:effectLst>
                <a:latin typeface="宋体" pitchFamily="2" charset="-122"/>
                <a:ea typeface="仿宋_GB2312" pitchFamily="49" charset="-122"/>
              </a:rPr>
              <a:t>    </a:t>
            </a:r>
            <a:r>
              <a:rPr lang="zh-CN" altLang="en-US" sz="2400" b="1" dirty="0" smtClean="0">
                <a:effectLst>
                  <a:outerShdw blurRad="38100" dist="38100" dir="2700000" algn="tl">
                    <a:srgbClr val="000000">
                      <a:alpha val="43137"/>
                    </a:srgbClr>
                  </a:outerShdw>
                </a:effectLst>
                <a:latin typeface="宋体" pitchFamily="2" charset="-122"/>
                <a:ea typeface="仿宋_GB2312" pitchFamily="49" charset="-122"/>
              </a:rPr>
              <a:t>未按规定进行能源管理负责人备案的重点用能单位</a:t>
            </a:r>
            <a:endParaRPr lang="en-US" altLang="zh-CN" sz="2400" b="1" dirty="0" smtClean="0">
              <a:effectLst>
                <a:outerShdw blurRad="38100" dist="38100" dir="2700000" algn="tl">
                  <a:srgbClr val="000000">
                    <a:alpha val="43137"/>
                  </a:srgbClr>
                </a:outerShdw>
              </a:effectLst>
              <a:latin typeface="宋体" pitchFamily="2" charset="-122"/>
              <a:ea typeface="仿宋_GB2312" pitchFamily="49" charset="-122"/>
            </a:endParaRPr>
          </a:p>
          <a:p>
            <a:pPr marL="0" indent="0" eaLnBrk="1" hangingPunct="1">
              <a:lnSpc>
                <a:spcPct val="150000"/>
              </a:lnSpc>
              <a:spcBef>
                <a:spcPct val="0"/>
              </a:spcBef>
              <a:buNone/>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监察内容：</a:t>
            </a:r>
          </a:p>
          <a:p>
            <a:pPr marL="0" indent="0" eaLnBrk="1" hangingPunct="1">
              <a:lnSpc>
                <a:spcPct val="150000"/>
              </a:lnSpc>
              <a:spcBef>
                <a:spcPct val="0"/>
              </a:spcBef>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、能源管理负责人备案情况；</a:t>
            </a:r>
          </a:p>
          <a:p>
            <a:pPr marL="0" indent="0" eaLnBrk="1" hangingPunct="1">
              <a:lnSpc>
                <a:spcPct val="150000"/>
              </a:lnSpc>
              <a:spcBef>
                <a:spcPct val="0"/>
              </a:spcBef>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重点用能单位能源管理负责人备案表</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真实性； </a:t>
            </a:r>
          </a:p>
          <a:p>
            <a:pPr marL="0" indent="0" eaLnBrk="1" hangingPunct="1">
              <a:lnSpc>
                <a:spcPct val="150000"/>
              </a:lnSpc>
              <a:spcBef>
                <a:spcPct val="0"/>
              </a:spcBef>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3</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、能源管理负责人聘书；</a:t>
            </a:r>
          </a:p>
          <a:p>
            <a:pPr marL="0" indent="0" eaLnBrk="1" hangingPunct="1">
              <a:lnSpc>
                <a:spcPct val="150000"/>
              </a:lnSpc>
              <a:spcBef>
                <a:spcPct val="0"/>
              </a:spcBef>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4</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、能源管理负责人中级职称证书；</a:t>
            </a:r>
          </a:p>
          <a:p>
            <a:pPr marL="0" indent="0" eaLnBrk="1" hangingPunct="1">
              <a:lnSpc>
                <a:spcPct val="150000"/>
              </a:lnSpc>
              <a:spcBef>
                <a:spcPct val="0"/>
              </a:spcBef>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5</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、参加能源管理负责人培训证明材料。</a:t>
            </a:r>
          </a:p>
        </p:txBody>
      </p:sp>
    </p:spTree>
    <p:extLst>
      <p:ext uri="{BB962C8B-B14F-4D97-AF65-F5344CB8AC3E}">
        <p14:creationId xmlns:p14="http://schemas.microsoft.com/office/powerpoint/2010/main" val="2419306826"/>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900113" y="304800"/>
            <a:ext cx="7993062" cy="1431925"/>
          </a:xfrm>
        </p:spPr>
        <p:txBody>
          <a:bodyPr/>
          <a:lstStyle/>
          <a:p>
            <a:pPr eaLnBrk="1" hangingPunct="1">
              <a:defRPr/>
            </a:pPr>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107523"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监察方法</a:t>
            </a:r>
            <a:r>
              <a:rPr lang="en-US" altLang="zh-CN" sz="2400" b="1" dirty="0" smtClean="0">
                <a:solidFill>
                  <a:srgbClr val="FF0000"/>
                </a:solidFill>
                <a:effectLst>
                  <a:outerShdw blurRad="38100" dist="38100" dir="2700000" algn="tl">
                    <a:srgbClr val="000000">
                      <a:alpha val="43137"/>
                    </a:srgbClr>
                  </a:outerShdw>
                </a:effectLst>
                <a:latin typeface="宋体" pitchFamily="2" charset="-122"/>
                <a:ea typeface="仿宋_GB2312"/>
              </a:rPr>
              <a:t>:</a:t>
            </a:r>
          </a:p>
          <a:p>
            <a:pPr marL="0" indent="0" eaLnBrk="1" hangingPunct="1">
              <a:lnSpc>
                <a:spcPct val="150000"/>
              </a:lnSpc>
              <a:spcBef>
                <a:spcPts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a:rPr>
              <a:t>采用现场监察的方式，查阅设立能源管理岗位及聘任能源管理负责人的文件、备案表及能源管理负责人相关资格和接受节能培训的证明材料等。</a:t>
            </a:r>
            <a:endParaRPr lang="zh-CN" altLang="en-US" dirty="0" smtClean="0">
              <a:effectLst>
                <a:outerShdw blurRad="38100" dist="38100" dir="2700000" algn="tl">
                  <a:srgbClr val="000000">
                    <a:alpha val="43137"/>
                  </a:srgbClr>
                </a:outerShdw>
              </a:effectLst>
              <a:ea typeface="仿宋_GB2312"/>
            </a:endParaRPr>
          </a:p>
        </p:txBody>
      </p:sp>
    </p:spTree>
    <p:extLst>
      <p:ext uri="{BB962C8B-B14F-4D97-AF65-F5344CB8AC3E}">
        <p14:creationId xmlns:p14="http://schemas.microsoft.com/office/powerpoint/2010/main" val="1547433855"/>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108547"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法律责任：</a:t>
            </a: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第八十四条规定：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重点用能单位未按照本法规定设立能源管理岗位，聘任能源管理负责人，并报管理节能工作的部门和有关部门备案的，由管理节能工作的部门责令改正；拒不改正的，处一万元以上三万元以下罚款。</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636229982"/>
      </p:ext>
    </p:extLst>
  </p:cSld>
  <p:clrMapOvr>
    <a:masterClrMapping/>
  </p:clrMapOvr>
  <p:transition spd="slow">
    <p:randomBar dir="ver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00113" y="304800"/>
            <a:ext cx="7710487" cy="1431925"/>
          </a:xfrm>
        </p:spPr>
        <p:txBody>
          <a:bodyPr/>
          <a:lstStyle/>
          <a:p>
            <a:pPr eaLnBrk="1" hangingPunct="1"/>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outerShdw blurRad="38100" dist="38100" dir="2700000" algn="tl">
                  <a:srgbClr val="000000">
                    <a:alpha val="43137"/>
                  </a:srgbClr>
                </a:outerShdw>
              </a:effectLst>
              <a:latin typeface="黑体" pitchFamily="2" charset="-122"/>
              <a:ea typeface="黑体" pitchFamily="2" charset="-122"/>
            </a:endParaRPr>
          </a:p>
        </p:txBody>
      </p:sp>
      <p:sp>
        <p:nvSpPr>
          <p:cNvPr id="109571" name="Rectangle 3"/>
          <p:cNvSpPr>
            <a:spLocks noGrp="1" noChangeArrowheads="1"/>
          </p:cNvSpPr>
          <p:nvPr>
            <p:ph type="body" idx="1"/>
          </p:nvPr>
        </p:nvSpPr>
        <p:spPr>
          <a:xfrm>
            <a:off x="971550" y="1916113"/>
            <a:ext cx="7777163" cy="4537075"/>
          </a:xfrm>
        </p:spPr>
        <p:txBody>
          <a:bodyPr/>
          <a:lstStyle/>
          <a:p>
            <a:pPr marL="0" indent="0" eaLnBrk="1" hangingPunct="1">
              <a:lnSpc>
                <a:spcPct val="120000"/>
              </a:lnSpc>
              <a:spcBef>
                <a:spcPts val="0"/>
              </a:spcBef>
              <a:buNone/>
              <a:defRPr/>
            </a:pPr>
            <a:r>
              <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a:rPr>
              <a:t>    2</a:t>
            </a:r>
            <a:r>
              <a:rPr lang="zh-CN" altLang="en-US" sz="2400" b="1" dirty="0">
                <a:solidFill>
                  <a:srgbClr val="FFFF00"/>
                </a:solidFill>
                <a:effectLst>
                  <a:outerShdw blurRad="38100" dist="38100" dir="2700000" algn="tl">
                    <a:srgbClr val="000000">
                      <a:alpha val="43137"/>
                    </a:srgbClr>
                  </a:outerShdw>
                </a:effectLst>
                <a:latin typeface="宋体" pitchFamily="2" charset="-122"/>
                <a:ea typeface="仿宋_GB2312"/>
              </a:rPr>
              <a:t>、能源利用状况报告上报情况</a:t>
            </a:r>
          </a:p>
          <a:p>
            <a:pPr marL="0" indent="0" eaLnBrk="1" hangingPunct="1">
              <a:lnSpc>
                <a:spcPct val="12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法律依据：</a:t>
            </a:r>
          </a:p>
          <a:p>
            <a:pPr marL="0" indent="0" eaLnBrk="1" hangingPunct="1">
              <a:lnSpc>
                <a:spcPct val="12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第五十三条规定：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重点用能单位应当每年向管理节能工作的部门报送上年度的能源利用状况报告。</a:t>
            </a:r>
            <a:r>
              <a:rPr lang="zh-CN" altLang="en-US" sz="2400" b="1" dirty="0" smtClean="0">
                <a:effectLst>
                  <a:outerShdw blurRad="38100" dist="38100" dir="2700000" algn="tl">
                    <a:srgbClr val="000000">
                      <a:alpha val="43137"/>
                    </a:srgbClr>
                  </a:outerShdw>
                </a:effectLst>
                <a:latin typeface="Arial"/>
                <a:ea typeface="仿宋_GB2312"/>
              </a:rPr>
              <a:t>”</a:t>
            </a:r>
            <a:endParaRPr lang="en-US" altLang="zh-CN" sz="2400" b="1" dirty="0" smtClean="0">
              <a:effectLst>
                <a:outerShdw blurRad="38100" dist="38100" dir="2700000" algn="tl">
                  <a:srgbClr val="000000">
                    <a:alpha val="43137"/>
                  </a:srgbClr>
                </a:outerShdw>
              </a:effectLst>
              <a:latin typeface="Arial"/>
              <a:ea typeface="仿宋_GB2312"/>
            </a:endParaRPr>
          </a:p>
          <a:p>
            <a:pPr marL="0" indent="0" eaLnBrk="1" hangingPunct="1">
              <a:lnSpc>
                <a:spcPct val="120000"/>
              </a:lnSpc>
              <a:spcBef>
                <a:spcPts val="0"/>
              </a:spcBef>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北京市实施</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办法</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第四十八条规定：</a:t>
            </a:r>
            <a:r>
              <a:rPr lang="zh-CN" altLang="en-US" sz="2400" b="1" dirty="0">
                <a:effectLst>
                  <a:outerShdw blurRad="38100" dist="38100" dir="2700000" algn="tl">
                    <a:srgbClr val="000000">
                      <a:alpha val="43137"/>
                    </a:srgbClr>
                  </a:outerShdw>
                </a:effectLst>
                <a:latin typeface="Arial"/>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市发展改革部门指定的重点用能单位在每年</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3</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月底前向市发展改革部门报送上年度的能源利用状况报告</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3711414426"/>
      </p:ext>
    </p:extLst>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00113" y="304800"/>
            <a:ext cx="7710487" cy="1431925"/>
          </a:xfrm>
        </p:spPr>
        <p:txBody>
          <a:bodyPr/>
          <a:lstStyle/>
          <a:p>
            <a:pPr eaLnBrk="1" hangingPunct="1"/>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22531" name="Rectangle 3"/>
          <p:cNvSpPr>
            <a:spLocks noGrp="1" noChangeArrowheads="1"/>
          </p:cNvSpPr>
          <p:nvPr>
            <p:ph type="body" idx="1"/>
          </p:nvPr>
        </p:nvSpPr>
        <p:spPr>
          <a:xfrm>
            <a:off x="971550" y="1916113"/>
            <a:ext cx="7639050" cy="4537075"/>
          </a:xfrm>
        </p:spPr>
        <p:txBody>
          <a:bodyPr/>
          <a:lstStyle/>
          <a:p>
            <a:pPr marL="0" indent="0" eaLnBrk="1" hangingPunct="1">
              <a:lnSpc>
                <a:spcPct val="130000"/>
              </a:lnSpc>
              <a:spcBef>
                <a:spcPct val="0"/>
              </a:spcBef>
              <a:buNone/>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监察对象：</a:t>
            </a:r>
          </a:p>
          <a:p>
            <a:pPr marL="0" lvl="0" indent="0">
              <a:lnSpc>
                <a:spcPct val="150000"/>
              </a:lnSpc>
              <a:spcBef>
                <a:spcPts val="0"/>
              </a:spcBef>
              <a:buClr>
                <a:srgbClr val="FFFFCC"/>
              </a:buClr>
              <a:buNone/>
              <a:defRPr/>
            </a:pPr>
            <a:r>
              <a:rPr lang="zh-CN" altLang="en-US" sz="2400" b="1" dirty="0" smtClean="0">
                <a:solidFill>
                  <a:srgbClr val="FFFF66"/>
                </a:solidFill>
                <a:effectLst>
                  <a:outerShdw blurRad="38100" dist="38100" dir="2700000" algn="tl">
                    <a:srgbClr val="000000">
                      <a:alpha val="43137"/>
                    </a:srgbClr>
                  </a:outerShdw>
                </a:effectLst>
                <a:latin typeface="宋体" pitchFamily="2" charset="-122"/>
                <a:ea typeface="仿宋_GB2312" pitchFamily="49" charset="-122"/>
              </a:rPr>
              <a:t>    </a:t>
            </a:r>
            <a:r>
              <a:rPr lang="zh-CN" altLang="en-US" sz="2400" b="1" dirty="0" smtClean="0">
                <a:effectLst>
                  <a:outerShdw blurRad="38100" dist="38100" dir="2700000" algn="tl">
                    <a:srgbClr val="000000">
                      <a:alpha val="43137"/>
                    </a:srgbClr>
                  </a:outerShdw>
                </a:effectLst>
                <a:latin typeface="宋体" pitchFamily="2" charset="-122"/>
                <a:ea typeface="仿宋_GB2312" pitchFamily="49" charset="-122"/>
              </a:rPr>
              <a:t>未按规定</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上报能源利用状况报告的重点用能</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单位</a:t>
            </a:r>
            <a:endPar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30000"/>
              </a:lnSpc>
              <a:spcBef>
                <a:spcPct val="0"/>
              </a:spcBef>
              <a:buFont typeface="Wingdings" pitchFamily="2" charset="2"/>
              <a:buNone/>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监察内容：</a:t>
            </a:r>
          </a:p>
          <a:p>
            <a:pPr marL="0" indent="0" eaLnBrk="1" hangingPunct="1">
              <a:lnSpc>
                <a:spcPct val="130000"/>
              </a:lnSpc>
              <a:spcBef>
                <a:spcPct val="0"/>
              </a:spcBef>
              <a:buFont typeface="Wingdings" pitchFamily="2" charset="2"/>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能源利用状况报告报送情况</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监察方法</a:t>
            </a:r>
            <a:r>
              <a:rPr kumimoji="0" lang="en-US" altLang="zh-CN"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a:t>
            </a:r>
          </a:p>
          <a:p>
            <a:pPr marL="0" lvl="0" indent="0" eaLnBrk="1" hangingPunct="1">
              <a:lnSpc>
                <a:spcPct val="150000"/>
              </a:lnSpc>
              <a:spcBef>
                <a:spcPts val="0"/>
              </a:spcBef>
              <a:buClr>
                <a:srgbClr val="FFFFCC"/>
              </a:buClr>
              <a:buNone/>
              <a:defRPr/>
            </a:pP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采用现场监察的方式，调查未按时上报能源利用状况报告的情况。</a:t>
            </a:r>
            <a:endParaRPr lang="zh-CN" altLang="en-US"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30000"/>
              </a:lnSpc>
              <a:spcBef>
                <a:spcPct val="0"/>
              </a:spcBef>
              <a:buFont typeface="Wingdings" pitchFamily="2" charset="2"/>
              <a:buNone/>
            </a:pPr>
            <a:endParaRPr lang="zh-CN" altLang="en-US" sz="2400" b="1" dirty="0" smtClean="0">
              <a:effectLst/>
              <a:latin typeface="仿宋_GB2312" pitchFamily="49" charset="-122"/>
              <a:ea typeface="仿宋_GB2312" pitchFamily="49" charset="-122"/>
            </a:endParaRPr>
          </a:p>
        </p:txBody>
      </p:sp>
    </p:spTree>
    <p:extLst>
      <p:ext uri="{BB962C8B-B14F-4D97-AF65-F5344CB8AC3E}">
        <p14:creationId xmlns:p14="http://schemas.microsoft.com/office/powerpoint/2010/main" val="772216116"/>
      </p:ext>
    </p:extLst>
  </p:cSld>
  <p:clrMapOvr>
    <a:masterClrMapping/>
  </p:clrMapOvr>
  <p:transition spd="slow">
    <p:randomBar dir="ver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900113" y="304800"/>
            <a:ext cx="7710487" cy="1431925"/>
          </a:xfrm>
        </p:spPr>
        <p:txBody>
          <a:bodyPr/>
          <a:lstStyle/>
          <a:p>
            <a:pPr eaLnBrk="1" hangingPunct="1"/>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8787" name="Rectangle 3"/>
          <p:cNvSpPr>
            <a:spLocks noGrp="1" noChangeArrowheads="1"/>
          </p:cNvSpPr>
          <p:nvPr>
            <p:ph type="body" idx="1"/>
          </p:nvPr>
        </p:nvSpPr>
        <p:spPr>
          <a:xfrm>
            <a:off x="971550" y="1916113"/>
            <a:ext cx="7639050" cy="4179887"/>
          </a:xfrm>
        </p:spPr>
        <p:txBody>
          <a:bodyPr/>
          <a:lstStyle/>
          <a:p>
            <a:pPr marL="0" indent="0" eaLnBrk="1" hangingPunct="1">
              <a:lnSpc>
                <a:spcPct val="130000"/>
              </a:lnSpc>
              <a:spcBef>
                <a:spcPts val="0"/>
              </a:spcBef>
              <a:buFont typeface="Wingdings" pitchFamily="2" charset="2"/>
              <a:buNone/>
              <a:defRPr/>
            </a:pPr>
            <a:r>
              <a:rPr lang="zh-CN" altLang="en-US" sz="2400" b="1" dirty="0" smtClean="0">
                <a:solidFill>
                  <a:srgbClr val="FF0000"/>
                </a:solidFill>
                <a:latin typeface="宋体" pitchFamily="2" charset="-122"/>
                <a:ea typeface="仿宋_GB2312"/>
              </a:rPr>
              <a:t>法律责任：</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a:t>
            </a:r>
            <a:r>
              <a:rPr lang="en-US" altLang="zh-CN" sz="2400" b="1" dirty="0" smtClean="0">
                <a:latin typeface="仿宋_GB2312" pitchFamily="49" charset="-122"/>
                <a:ea typeface="仿宋_GB2312"/>
              </a:rPr>
              <a:t>《</a:t>
            </a:r>
            <a:r>
              <a:rPr lang="zh-CN" altLang="en-US" sz="2400" b="1" dirty="0" smtClean="0">
                <a:latin typeface="仿宋_GB2312" pitchFamily="49" charset="-122"/>
                <a:ea typeface="仿宋_GB2312"/>
              </a:rPr>
              <a:t>节能法</a:t>
            </a:r>
            <a:r>
              <a:rPr lang="en-US" altLang="zh-CN" sz="2400" b="1" dirty="0" smtClean="0">
                <a:latin typeface="仿宋_GB2312" pitchFamily="49" charset="-122"/>
                <a:ea typeface="仿宋_GB2312"/>
              </a:rPr>
              <a:t>》</a:t>
            </a:r>
            <a:r>
              <a:rPr lang="zh-CN" altLang="en-US" sz="2400" b="1" dirty="0" smtClean="0">
                <a:latin typeface="仿宋_GB2312" pitchFamily="49" charset="-122"/>
                <a:ea typeface="仿宋_GB2312"/>
              </a:rPr>
              <a:t>第八十二条规定：</a:t>
            </a:r>
            <a:r>
              <a:rPr lang="zh-CN" altLang="en-US" sz="2400" b="1" dirty="0" smtClean="0">
                <a:latin typeface="Arial"/>
                <a:ea typeface="仿宋_GB2312"/>
              </a:rPr>
              <a:t>“</a:t>
            </a:r>
            <a:r>
              <a:rPr lang="zh-CN" altLang="en-US" sz="2400" b="1" dirty="0" smtClean="0">
                <a:latin typeface="仿宋_GB2312" pitchFamily="49" charset="-122"/>
                <a:ea typeface="仿宋_GB2312"/>
              </a:rPr>
              <a:t>重点用能单位未按照本法规定报送能源利用状况报告或者报告内容不实的，由管理节能工作的部门责令限期改正；逾期不改正的，处一万元以上五万元以下罚款。</a:t>
            </a:r>
            <a:r>
              <a:rPr lang="zh-CN" altLang="en-US" sz="2400" b="1" dirty="0" smtClean="0">
                <a:latin typeface="Arial"/>
                <a:ea typeface="仿宋_GB2312"/>
              </a:rPr>
              <a:t>”</a:t>
            </a:r>
            <a:endParaRPr lang="zh-CN" altLang="en-US" sz="2400" b="1" dirty="0" smtClean="0">
              <a:latin typeface="仿宋_GB2312" pitchFamily="49" charset="-122"/>
              <a:ea typeface="仿宋_GB2312"/>
            </a:endParaRPr>
          </a:p>
        </p:txBody>
      </p:sp>
    </p:spTree>
    <p:extLst>
      <p:ext uri="{BB962C8B-B14F-4D97-AF65-F5344CB8AC3E}">
        <p14:creationId xmlns:p14="http://schemas.microsoft.com/office/powerpoint/2010/main" val="3683860367"/>
      </p:ext>
    </p:extLst>
  </p:cSld>
  <p:clrMapOvr>
    <a:masterClrMapping/>
  </p:clrMapOvr>
  <p:transition spd="slow">
    <p:randomBar dir="ver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20000"/>
              </a:lnSpc>
              <a:spcBef>
                <a:spcPts val="0"/>
              </a:spcBef>
              <a:buClr>
                <a:srgbClr val="FFFFCC"/>
              </a:buClr>
              <a:buNone/>
              <a:defRPr/>
            </a:pPr>
            <a:r>
              <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a:rPr>
              <a:t>    3</a:t>
            </a:r>
            <a:r>
              <a:rPr lang="zh-CN" altLang="en-US" sz="2400" b="1" dirty="0">
                <a:solidFill>
                  <a:srgbClr val="FFFF00"/>
                </a:solidFill>
                <a:effectLst>
                  <a:outerShdw blurRad="38100" dist="38100" dir="2700000" algn="tl">
                    <a:srgbClr val="000000">
                      <a:alpha val="43137"/>
                    </a:srgbClr>
                  </a:outerShdw>
                </a:effectLst>
                <a:latin typeface="宋体" pitchFamily="2" charset="-122"/>
                <a:ea typeface="仿宋_GB2312"/>
              </a:rPr>
              <a:t>、能源利用状况报告内容审核情况</a:t>
            </a:r>
            <a:endPar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a:endParaRPr>
          </a:p>
          <a:p>
            <a:pPr marL="0" lvl="0" indent="0" eaLnBrk="1" hangingPunct="1">
              <a:lnSpc>
                <a:spcPct val="12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a:t>
            </a:r>
            <a:r>
              <a:rPr lang="zh-CN" altLang="en-US" sz="2400" b="1" dirty="0">
                <a:solidFill>
                  <a:srgbClr val="FF0000"/>
                </a:solidFill>
                <a:effectLst>
                  <a:outerShdw blurRad="38100" dist="38100" dir="2700000" algn="tl">
                    <a:srgbClr val="000000">
                      <a:alpha val="43137"/>
                    </a:srgbClr>
                  </a:outerShdw>
                </a:effectLst>
                <a:latin typeface="宋体" pitchFamily="2" charset="-122"/>
                <a:ea typeface="仿宋_GB2312"/>
              </a:rPr>
              <a:t>依据：</a:t>
            </a:r>
          </a:p>
          <a:p>
            <a:pPr marL="0" lvl="0" indent="0" eaLnBrk="1" hangingPunct="1">
              <a:lnSpc>
                <a:spcPct val="120000"/>
              </a:lnSpc>
              <a:spcBef>
                <a:spcPts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宋体" pitchFamily="2" charset="-122"/>
                <a:ea typeface="仿宋_GB2312"/>
              </a:rPr>
              <a:t>    </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节能法</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第五十四条规定：“管理节能工作的部门应当对重点用能单位报送的能源利用状况报告进行审查。”</a:t>
            </a:r>
          </a:p>
          <a:p>
            <a:pPr marL="0" lvl="0" indent="0" eaLnBrk="1" hangingPunct="1">
              <a:lnSpc>
                <a:spcPct val="120000"/>
              </a:lnSpc>
              <a:spcBef>
                <a:spcPts val="0"/>
              </a:spcBef>
              <a:buClr>
                <a:srgbClr val="FFFFCC"/>
              </a:buClr>
              <a:buNone/>
              <a:defRPr/>
            </a:pPr>
            <a:r>
              <a:rPr lang="zh-CN" altLang="en-US" sz="2400" b="1" dirty="0">
                <a:effectLst>
                  <a:outerShdw blurRad="38100" dist="38100" dir="2700000" algn="tl">
                    <a:srgbClr val="000000">
                      <a:alpha val="43137"/>
                    </a:srgbClr>
                  </a:outerShdw>
                </a:effectLst>
                <a:latin typeface="宋体" pitchFamily="2" charset="-122"/>
                <a:ea typeface="仿宋_GB2312"/>
              </a:rPr>
              <a:t>    </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北京市实施</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节能法</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办法</a:t>
            </a:r>
            <a:r>
              <a:rPr lang="en-US" altLang="zh-CN" sz="2400" b="1" dirty="0">
                <a:effectLst>
                  <a:outerShdw blurRad="38100" dist="38100" dir="2700000" algn="tl">
                    <a:srgbClr val="000000">
                      <a:alpha val="43137"/>
                    </a:srgbClr>
                  </a:outerShdw>
                </a:effectLst>
                <a:latin typeface="宋体" pitchFamily="2" charset="-122"/>
                <a:ea typeface="仿宋_GB2312"/>
              </a:rPr>
              <a:t>》</a:t>
            </a:r>
            <a:r>
              <a:rPr lang="zh-CN" altLang="en-US" sz="2400" b="1" dirty="0">
                <a:effectLst>
                  <a:outerShdw blurRad="38100" dist="38100" dir="2700000" algn="tl">
                    <a:srgbClr val="000000">
                      <a:alpha val="43137"/>
                    </a:srgbClr>
                  </a:outerShdw>
                </a:effectLst>
                <a:latin typeface="宋体" pitchFamily="2" charset="-122"/>
                <a:ea typeface="仿宋_GB2312"/>
              </a:rPr>
              <a:t>第四十八条规定：“市发展改革部门应当组织对重点用能单位报送的能源利用状况报告进行审查。”</a:t>
            </a:r>
            <a:endParaRPr lang="zh-CN" altLang="en-US" sz="2400" dirty="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1531096094"/>
      </p:ext>
    </p:extLst>
  </p:cSld>
  <p:clrMapOvr>
    <a:masterClrMapping/>
  </p:clrMapOvr>
  <p:transition spd="slow">
    <p:randomBar dir="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ctr" eaLnBrk="1" hangingPunct="1">
              <a:defRPr/>
            </a:pPr>
            <a:r>
              <a:rPr lang="zh-CN" altLang="en-US" sz="4800" smtClean="0">
                <a:solidFill>
                  <a:srgbClr val="FF0000"/>
                </a:solidFill>
                <a:ea typeface="黑体" pitchFamily="2" charset="-122"/>
              </a:rPr>
              <a:t>目    录</a:t>
            </a:r>
          </a:p>
        </p:txBody>
      </p:sp>
      <p:sp>
        <p:nvSpPr>
          <p:cNvPr id="7171" name="Rectangle 3"/>
          <p:cNvSpPr>
            <a:spLocks noGrp="1" noChangeArrowheads="1"/>
          </p:cNvSpPr>
          <p:nvPr>
            <p:ph type="body" idx="1"/>
          </p:nvPr>
        </p:nvSpPr>
        <p:spPr/>
        <p:txBody>
          <a:bodyPr/>
          <a:lstStyle/>
          <a:p>
            <a:pPr eaLnBrk="1" hangingPunct="1">
              <a:lnSpc>
                <a:spcPct val="150000"/>
              </a:lnSpc>
              <a:buFont typeface="Wingdings" pitchFamily="2" charset="2"/>
              <a:buNone/>
              <a:defRPr/>
            </a:pPr>
            <a:endParaRPr lang="en-US" altLang="zh-CN" b="1" dirty="0" smtClean="0">
              <a:solidFill>
                <a:srgbClr val="FFFF00"/>
              </a:solidFill>
            </a:endParaRPr>
          </a:p>
          <a:p>
            <a:pPr eaLnBrk="1" hangingPunct="1">
              <a:lnSpc>
                <a:spcPct val="150000"/>
              </a:lnSpc>
              <a:buFont typeface="Wingdings" pitchFamily="2" charset="2"/>
              <a:buNone/>
              <a:defRPr/>
            </a:pPr>
            <a:r>
              <a:rPr lang="zh-CN" altLang="en-US" b="1" dirty="0" smtClean="0">
                <a:solidFill>
                  <a:srgbClr val="FFFF00"/>
                </a:solidFill>
              </a:rPr>
              <a:t>一、节能监察大队介绍</a:t>
            </a:r>
          </a:p>
          <a:p>
            <a:pPr eaLnBrk="1" hangingPunct="1">
              <a:lnSpc>
                <a:spcPct val="150000"/>
              </a:lnSpc>
              <a:buFont typeface="Wingdings" pitchFamily="2" charset="2"/>
              <a:buNone/>
              <a:defRPr/>
            </a:pPr>
            <a:r>
              <a:rPr lang="zh-CN" altLang="en-US" b="1" dirty="0" smtClean="0">
                <a:solidFill>
                  <a:srgbClr val="FFFF00"/>
                </a:solidFill>
              </a:rPr>
              <a:t>二、节能监察的内容及方法</a:t>
            </a:r>
          </a:p>
        </p:txBody>
      </p:sp>
    </p:spTree>
    <p:extLst>
      <p:ext uri="{BB962C8B-B14F-4D97-AF65-F5344CB8AC3E}">
        <p14:creationId xmlns:p14="http://schemas.microsoft.com/office/powerpoint/2010/main" val="4123511487"/>
      </p:ext>
    </p:extLst>
  </p:cSld>
  <p:clrMapOvr>
    <a:masterClrMapping/>
  </p:clrMapOvr>
  <p:transition spd="slow">
    <p:randomBar dir="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lang="zh-CN" altLang="en-US" sz="2800" b="0" dirty="0">
                <a:solidFill>
                  <a:srgbClr val="00FF00"/>
                </a:solidFill>
                <a:latin typeface="黑体" pitchFamily="2" charset="-122"/>
                <a:ea typeface="黑体" pitchFamily="2" charset="-122"/>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2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a:t>
            </a: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对象：</a:t>
            </a:r>
            <a:endParaRPr lang="en-US" altLang="zh-CN"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a:lnSpc>
                <a:spcPct val="150000"/>
              </a:lnSpc>
              <a:spcBef>
                <a:spcPts val="0"/>
              </a:spcBef>
              <a:buClr>
                <a:srgbClr val="FFFFCC"/>
              </a:buClr>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已上报能源利用状况报告的重点用能单位，重点监察审核不合格的单位。</a:t>
            </a:r>
            <a:endPar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a:lnSpc>
                <a:spcPct val="150000"/>
              </a:lnSpc>
              <a:spcBef>
                <a:spcPts val="0"/>
              </a:spcBef>
              <a:buClr>
                <a:srgbClr val="FFFFCC"/>
              </a:buClr>
              <a:buNone/>
              <a:defRPr/>
            </a:pPr>
            <a:endPar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a:lnSpc>
                <a:spcPct val="15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a:t>
            </a:r>
            <a:r>
              <a:rPr lang="zh-CN" altLang="en-US" sz="2400" b="1" dirty="0">
                <a:solidFill>
                  <a:srgbClr val="FF0000"/>
                </a:solidFill>
                <a:effectLst>
                  <a:outerShdw blurRad="38100" dist="38100" dir="2700000" algn="tl">
                    <a:srgbClr val="000000">
                      <a:alpha val="43137"/>
                    </a:srgbClr>
                  </a:outerShdw>
                </a:effectLst>
                <a:latin typeface="宋体" pitchFamily="2" charset="-122"/>
                <a:ea typeface="仿宋_GB2312" pitchFamily="49" charset="-122"/>
              </a:rPr>
              <a:t>内容：</a:t>
            </a:r>
          </a:p>
          <a:p>
            <a:pPr marL="0" lvl="0" indent="0" eaLnBrk="1" hangingPunct="1">
              <a:lnSpc>
                <a:spcPct val="150000"/>
              </a:lnSpc>
              <a:spcBef>
                <a:spcPts val="0"/>
              </a:spcBef>
              <a:buClr>
                <a:srgbClr val="FFFFCC"/>
              </a:buClr>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核查能源利用状况报告内容真实性</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dirty="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1277361348"/>
      </p:ext>
    </p:extLst>
  </p:cSld>
  <p:clrMapOvr>
    <a:masterClrMapping/>
  </p:clrMapOvr>
  <p:transition spd="slow">
    <p:randomBar dir="ver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3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能源利用状况报告的主要内容：</a:t>
            </a:r>
          </a:p>
          <a:p>
            <a:pPr marL="0" lvl="0" indent="0" eaLnBrk="1" hangingPunct="1">
              <a:spcBef>
                <a:spcPct val="0"/>
              </a:spcBef>
              <a:buClr>
                <a:srgbClr val="FFFFCC"/>
              </a:buClr>
              <a:buNone/>
            </a:pP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    </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1</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、能源消费情况。上一年度用能单位能源消费用途，如产品制造、加工转换和储存运输等；消费种类，如煤、电、油、气等；各种用途和各类能源的消费量。</a:t>
            </a:r>
          </a:p>
          <a:p>
            <a:pPr marL="0" lvl="0" indent="0" eaLnBrk="1" hangingPunct="1">
              <a:spcBef>
                <a:spcPct val="0"/>
              </a:spcBef>
              <a:buClr>
                <a:srgbClr val="FFFFCC"/>
              </a:buClr>
              <a:buNone/>
            </a:pP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    </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2</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、能源利用效率。主要包括单位产值能耗、单位产品能耗等。</a:t>
            </a:r>
          </a:p>
          <a:p>
            <a:pPr marL="0" lvl="0" indent="0" eaLnBrk="1" hangingPunct="1">
              <a:spcBef>
                <a:spcPct val="0"/>
              </a:spcBef>
              <a:buClr>
                <a:srgbClr val="FFFFCC"/>
              </a:buClr>
              <a:buNone/>
            </a:pP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    </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3</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rPr>
              <a:t>、节能目标完成情况。政府有关部门要对重点耗能企业实施节能评价考核，实行问责制和一票否决制。其中，重点企业年度节能目标的完成情况是实施评价考核的否决性指标。能源利用状况报告中，节能目标完成情况是极为重要的内容。</a:t>
            </a:r>
            <a:endParaRPr lang="zh-CN" altLang="en-US" sz="2400" b="1" dirty="0">
              <a:effectLst>
                <a:outerShdw blurRad="38100" dist="38100" dir="2700000" algn="tl">
                  <a:srgbClr val="000000">
                    <a:alpha val="43137"/>
                  </a:srgbClr>
                </a:outerShdw>
              </a:effectLst>
              <a:latin typeface="仿宋_GB2312" pitchFamily="49" charset="-122"/>
              <a:ea typeface="仿宋_GB2312" pitchFamily="49" charset="-122"/>
            </a:endParaRPr>
          </a:p>
        </p:txBody>
      </p:sp>
    </p:spTree>
    <p:extLst>
      <p:ext uri="{BB962C8B-B14F-4D97-AF65-F5344CB8AC3E}">
        <p14:creationId xmlns:p14="http://schemas.microsoft.com/office/powerpoint/2010/main" val="4203379475"/>
      </p:ext>
    </p:extLst>
  </p:cSld>
  <p:clrMapOvr>
    <a:masterClrMapping/>
  </p:clrMapOvr>
  <p:transition spd="slow">
    <p:randomBar dir="ver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zh-CN" altLang="en-US" sz="2400" b="1" dirty="0" smtClean="0">
                <a:solidFill>
                  <a:srgbClr val="FFFFFF"/>
                </a:solidFill>
                <a:latin typeface="仿宋_GB2312" pitchFamily="49" charset="-122"/>
                <a:ea typeface="仿宋_GB2312" pitchFamily="49" charset="-122"/>
              </a:rPr>
              <a:t>    </a:t>
            </a:r>
            <a:r>
              <a:rPr lang="en-US" altLang="zh-CN" sz="2400" b="1" dirty="0" smtClean="0">
                <a:solidFill>
                  <a:srgbClr val="FFFFFF"/>
                </a:solidFill>
                <a:latin typeface="仿宋_GB2312" pitchFamily="49" charset="-122"/>
                <a:ea typeface="仿宋_GB2312" pitchFamily="49" charset="-122"/>
              </a:rPr>
              <a:t>4</a:t>
            </a:r>
            <a:r>
              <a:rPr lang="zh-CN" altLang="en-US" sz="2400" b="1" dirty="0">
                <a:solidFill>
                  <a:srgbClr val="FFFFFF"/>
                </a:solidFill>
                <a:latin typeface="仿宋_GB2312" pitchFamily="49" charset="-122"/>
                <a:ea typeface="仿宋_GB2312" pitchFamily="49" charset="-122"/>
              </a:rPr>
              <a:t>、节能效益分析。是指用能单位为节能所投入的成本，与节能所产出效益之间的分析。这项分析可以帮助管理节能工作的部门及时了解目前用能单位推进节能工作时存在的经济障碍，并有针对性的制定政策和措施。</a:t>
            </a:r>
          </a:p>
          <a:p>
            <a:pPr marL="0" lvl="0" indent="0" eaLnBrk="1" hangingPunct="1">
              <a:lnSpc>
                <a:spcPct val="150000"/>
              </a:lnSpc>
              <a:spcBef>
                <a:spcPts val="0"/>
              </a:spcBef>
              <a:buClr>
                <a:srgbClr val="FFFFCC"/>
              </a:buClr>
              <a:buNone/>
              <a:defRPr/>
            </a:pPr>
            <a:r>
              <a:rPr lang="zh-CN" altLang="en-US" sz="2400" b="1" dirty="0">
                <a:solidFill>
                  <a:srgbClr val="FFFFFF"/>
                </a:solidFill>
                <a:latin typeface="仿宋_GB2312" pitchFamily="49" charset="-122"/>
                <a:ea typeface="仿宋_GB2312" pitchFamily="49" charset="-122"/>
              </a:rPr>
              <a:t>    </a:t>
            </a:r>
            <a:r>
              <a:rPr lang="en-US" altLang="zh-CN" sz="2400" b="1" dirty="0">
                <a:solidFill>
                  <a:srgbClr val="FFFFFF"/>
                </a:solidFill>
                <a:latin typeface="仿宋_GB2312" pitchFamily="49" charset="-122"/>
                <a:ea typeface="仿宋_GB2312" pitchFamily="49" charset="-122"/>
              </a:rPr>
              <a:t>5</a:t>
            </a:r>
            <a:r>
              <a:rPr lang="zh-CN" altLang="en-US" sz="2400" b="1" dirty="0">
                <a:solidFill>
                  <a:srgbClr val="FFFFFF"/>
                </a:solidFill>
                <a:latin typeface="仿宋_GB2312" pitchFamily="49" charset="-122"/>
                <a:ea typeface="仿宋_GB2312" pitchFamily="49" charset="-122"/>
              </a:rPr>
              <a:t>、节能措施。用能单位采取加强节能制度建设、节能技改和宣传教育等手段，开展节能工作。</a:t>
            </a:r>
            <a:endParaRPr lang="zh-CN" altLang="en-US" sz="2400" b="1" dirty="0">
              <a:solidFill>
                <a:srgbClr val="FFFFFF"/>
              </a:solidFill>
              <a:effectLst/>
              <a:latin typeface="仿宋_GB2312" pitchFamily="49" charset="-122"/>
              <a:ea typeface="仿宋_GB2312" pitchFamily="49" charset="-122"/>
            </a:endParaRPr>
          </a:p>
        </p:txBody>
      </p:sp>
    </p:spTree>
    <p:extLst>
      <p:ext uri="{BB962C8B-B14F-4D97-AF65-F5344CB8AC3E}">
        <p14:creationId xmlns:p14="http://schemas.microsoft.com/office/powerpoint/2010/main" val="1819924102"/>
      </p:ext>
    </p:extLst>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zh-CN" altLang="en-US" sz="2400" b="1" dirty="0" smtClean="0">
                <a:solidFill>
                  <a:srgbClr val="FF0000"/>
                </a:solidFill>
                <a:latin typeface="仿宋_GB2312" pitchFamily="49" charset="-122"/>
                <a:ea typeface="仿宋_GB2312" pitchFamily="49" charset="-122"/>
              </a:rPr>
              <a:t>监察</a:t>
            </a:r>
            <a:r>
              <a:rPr lang="zh-CN" altLang="en-US" sz="2400" b="1" dirty="0">
                <a:solidFill>
                  <a:srgbClr val="FF0000"/>
                </a:solidFill>
                <a:latin typeface="仿宋_GB2312" pitchFamily="49" charset="-122"/>
                <a:ea typeface="仿宋_GB2312" pitchFamily="49" charset="-122"/>
              </a:rPr>
              <a:t>方法</a:t>
            </a:r>
            <a:r>
              <a:rPr lang="en-US" altLang="zh-CN" sz="2400" b="1" dirty="0">
                <a:solidFill>
                  <a:srgbClr val="FF0000"/>
                </a:solidFill>
                <a:latin typeface="仿宋_GB2312" pitchFamily="49" charset="-122"/>
                <a:ea typeface="仿宋_GB2312" pitchFamily="49" charset="-122"/>
              </a:rPr>
              <a:t>:</a:t>
            </a:r>
          </a:p>
          <a:p>
            <a:pPr marL="0" lvl="0" indent="0" eaLnBrk="1" hangingPunct="1">
              <a:lnSpc>
                <a:spcPct val="150000"/>
              </a:lnSpc>
              <a:spcBef>
                <a:spcPts val="0"/>
              </a:spcBef>
              <a:buClr>
                <a:srgbClr val="FFFFCC"/>
              </a:buClr>
              <a:buNone/>
              <a:defRPr/>
            </a:pPr>
            <a:r>
              <a:rPr lang="en-US" altLang="zh-CN" sz="2400" b="1" dirty="0">
                <a:solidFill>
                  <a:srgbClr val="FFFFFF"/>
                </a:solidFill>
                <a:latin typeface="仿宋_GB2312" pitchFamily="49" charset="-122"/>
                <a:ea typeface="仿宋_GB2312" pitchFamily="49" charset="-122"/>
              </a:rPr>
              <a:t>    1</a:t>
            </a:r>
            <a:r>
              <a:rPr lang="zh-CN" altLang="en-US" sz="2400" b="1" dirty="0">
                <a:solidFill>
                  <a:srgbClr val="FFFFFF"/>
                </a:solidFill>
                <a:latin typeface="仿宋_GB2312" pitchFamily="49" charset="-122"/>
                <a:ea typeface="仿宋_GB2312" pitchFamily="49" charset="-122"/>
              </a:rPr>
              <a:t>、采用现场监察的方式，委托节能服务机构对相关的管理文件、工作记录、统计台帐、财务报表等材料和实施情况进行技术核查；</a:t>
            </a:r>
          </a:p>
          <a:p>
            <a:pPr marL="0" lvl="0" indent="0" eaLnBrk="1" hangingPunct="1">
              <a:lnSpc>
                <a:spcPct val="150000"/>
              </a:lnSpc>
              <a:spcBef>
                <a:spcPts val="0"/>
              </a:spcBef>
              <a:buClr>
                <a:srgbClr val="FFFFCC"/>
              </a:buClr>
              <a:buNone/>
              <a:defRPr/>
            </a:pPr>
            <a:r>
              <a:rPr lang="zh-CN" altLang="en-US" sz="2400" b="1" dirty="0">
                <a:solidFill>
                  <a:srgbClr val="FFFFFF"/>
                </a:solidFill>
                <a:latin typeface="仿宋_GB2312" pitchFamily="49" charset="-122"/>
                <a:ea typeface="仿宋_GB2312" pitchFamily="49" charset="-122"/>
              </a:rPr>
              <a:t>    </a:t>
            </a:r>
            <a:r>
              <a:rPr lang="en-US" altLang="zh-CN" sz="2400" b="1" dirty="0">
                <a:solidFill>
                  <a:srgbClr val="FFFFFF"/>
                </a:solidFill>
                <a:latin typeface="仿宋_GB2312" pitchFamily="49" charset="-122"/>
                <a:ea typeface="仿宋_GB2312" pitchFamily="49" charset="-122"/>
              </a:rPr>
              <a:t>2</a:t>
            </a:r>
            <a:r>
              <a:rPr lang="zh-CN" altLang="en-US" sz="2400" b="1" dirty="0">
                <a:solidFill>
                  <a:srgbClr val="FFFFFF"/>
                </a:solidFill>
                <a:latin typeface="仿宋_GB2312" pitchFamily="49" charset="-122"/>
                <a:ea typeface="仿宋_GB2312" pitchFamily="49" charset="-122"/>
              </a:rPr>
              <a:t>、依据节能服务机构出具的报告决定是否立案处理。</a:t>
            </a:r>
            <a:endParaRPr lang="zh-CN" altLang="en-US" sz="2400" b="1" dirty="0">
              <a:solidFill>
                <a:srgbClr val="FFFFFF"/>
              </a:solidFill>
              <a:effectLst/>
              <a:latin typeface="仿宋_GB2312" pitchFamily="49" charset="-122"/>
              <a:ea typeface="仿宋_GB2312" pitchFamily="49" charset="-122"/>
            </a:endParaRPr>
          </a:p>
        </p:txBody>
      </p:sp>
    </p:spTree>
    <p:extLst>
      <p:ext uri="{BB962C8B-B14F-4D97-AF65-F5344CB8AC3E}">
        <p14:creationId xmlns:p14="http://schemas.microsoft.com/office/powerpoint/2010/main" val="281912161"/>
      </p:ext>
    </p:extLst>
  </p:cSld>
  <p:clrMapOvr>
    <a:masterClrMapping/>
  </p:clrMapOvr>
  <p:transition spd="slow">
    <p:randomBar dir="ver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zh-CN" altLang="en-US" sz="2400" b="1" dirty="0" smtClean="0">
                <a:solidFill>
                  <a:srgbClr val="FF0000"/>
                </a:solidFill>
                <a:latin typeface="仿宋_GB2312" pitchFamily="49" charset="-122"/>
                <a:ea typeface="仿宋_GB2312" pitchFamily="49" charset="-122"/>
              </a:rPr>
              <a:t>法律责任</a:t>
            </a:r>
            <a:r>
              <a:rPr lang="zh-CN" altLang="en-US" sz="2400" b="1" dirty="0">
                <a:solidFill>
                  <a:srgbClr val="FF0000"/>
                </a:solidFill>
                <a:latin typeface="仿宋_GB2312" pitchFamily="49" charset="-122"/>
                <a:ea typeface="仿宋_GB2312" pitchFamily="49" charset="-122"/>
              </a:rPr>
              <a:t>：</a:t>
            </a:r>
          </a:p>
          <a:p>
            <a:pPr marL="0" lvl="0" indent="0" eaLnBrk="1" hangingPunct="1">
              <a:lnSpc>
                <a:spcPct val="150000"/>
              </a:lnSpc>
              <a:spcBef>
                <a:spcPts val="0"/>
              </a:spcBef>
              <a:buClr>
                <a:srgbClr val="FFFFCC"/>
              </a:buClr>
              <a:buNone/>
              <a:defRPr/>
            </a:pPr>
            <a:r>
              <a:rPr lang="zh-CN" altLang="en-US" sz="2400" b="1" dirty="0">
                <a:latin typeface="仿宋_GB2312" pitchFamily="49" charset="-122"/>
                <a:ea typeface="仿宋_GB2312" pitchFamily="49" charset="-122"/>
              </a:rPr>
              <a:t>    </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节能法</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第八十二条规定：“重点用能单位未按照本法规定报送能源利用状况报告或者报告内容不实的，由管理节能工作的部门责令限期改正；逾期不改正的，处一万元以上五万元以下罚款。” </a:t>
            </a:r>
            <a:endParaRPr lang="zh-CN" altLang="en-US" sz="2400" b="1" dirty="0">
              <a:effectLst/>
              <a:latin typeface="仿宋_GB2312" pitchFamily="49" charset="-122"/>
              <a:ea typeface="仿宋_GB2312" pitchFamily="49" charset="-122"/>
            </a:endParaRPr>
          </a:p>
        </p:txBody>
      </p:sp>
    </p:spTree>
    <p:extLst>
      <p:ext uri="{BB962C8B-B14F-4D97-AF65-F5344CB8AC3E}">
        <p14:creationId xmlns:p14="http://schemas.microsoft.com/office/powerpoint/2010/main" val="4012949868"/>
      </p:ext>
    </p:extLst>
  </p:cSld>
  <p:clrMapOvr>
    <a:masterClrMapping/>
  </p:clrMapOvr>
  <p:transition spd="slow">
    <p:randomBar dir="ver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en-US" altLang="zh-CN" sz="2400" b="1" dirty="0" smtClean="0">
                <a:solidFill>
                  <a:srgbClr val="FFFF00"/>
                </a:solidFill>
                <a:latin typeface="仿宋_GB2312" pitchFamily="49" charset="-122"/>
                <a:ea typeface="仿宋_GB2312" pitchFamily="49" charset="-122"/>
              </a:rPr>
              <a:t>    4</a:t>
            </a:r>
            <a:r>
              <a:rPr lang="zh-CN" altLang="en-US" sz="2400" b="1" dirty="0" smtClean="0">
                <a:solidFill>
                  <a:srgbClr val="FFFF00"/>
                </a:solidFill>
                <a:latin typeface="仿宋_GB2312" pitchFamily="49" charset="-122"/>
                <a:ea typeface="仿宋_GB2312" pitchFamily="49" charset="-122"/>
              </a:rPr>
              <a:t>、节能</a:t>
            </a:r>
            <a:r>
              <a:rPr lang="zh-CN" altLang="en-US" sz="2400" b="1" dirty="0">
                <a:solidFill>
                  <a:srgbClr val="FFFF00"/>
                </a:solidFill>
                <a:latin typeface="仿宋_GB2312" pitchFamily="49" charset="-122"/>
                <a:ea typeface="仿宋_GB2312" pitchFamily="49" charset="-122"/>
              </a:rPr>
              <a:t>措施落实</a:t>
            </a:r>
            <a:r>
              <a:rPr lang="zh-CN" altLang="en-US" sz="2400" b="1" dirty="0" smtClean="0">
                <a:solidFill>
                  <a:srgbClr val="FFFF00"/>
                </a:solidFill>
                <a:latin typeface="仿宋_GB2312" pitchFamily="49" charset="-122"/>
                <a:ea typeface="仿宋_GB2312" pitchFamily="49" charset="-122"/>
              </a:rPr>
              <a:t>情况</a:t>
            </a:r>
            <a:endParaRPr lang="en-US" altLang="zh-CN" sz="2400" b="1" dirty="0" smtClean="0">
              <a:solidFill>
                <a:srgbClr val="FFFF00"/>
              </a:solidFill>
              <a:latin typeface="仿宋_GB2312" pitchFamily="49" charset="-122"/>
              <a:ea typeface="仿宋_GB2312" pitchFamily="49" charset="-122"/>
            </a:endParaRPr>
          </a:p>
          <a:p>
            <a:pPr marL="0" lvl="0" indent="0" eaLnBrk="1" hangingPunct="1">
              <a:lnSpc>
                <a:spcPct val="150000"/>
              </a:lnSpc>
              <a:spcBef>
                <a:spcPts val="0"/>
              </a:spcBef>
              <a:buClr>
                <a:srgbClr val="FFFFCC"/>
              </a:buClr>
              <a:buNone/>
              <a:defRPr/>
            </a:pPr>
            <a:r>
              <a:rPr lang="zh-CN" altLang="en-US" sz="2400" b="1" dirty="0">
                <a:solidFill>
                  <a:srgbClr val="FF0000"/>
                </a:solidFill>
                <a:latin typeface="仿宋_GB2312" pitchFamily="49" charset="-122"/>
                <a:ea typeface="仿宋_GB2312" pitchFamily="49" charset="-122"/>
              </a:rPr>
              <a:t>法律依据：</a:t>
            </a:r>
          </a:p>
          <a:p>
            <a:pPr marL="0" lvl="0" indent="0" eaLnBrk="1" hangingPunct="1">
              <a:lnSpc>
                <a:spcPct val="150000"/>
              </a:lnSpc>
              <a:spcBef>
                <a:spcPts val="0"/>
              </a:spcBef>
              <a:buClr>
                <a:srgbClr val="FFFFCC"/>
              </a:buClr>
              <a:buNone/>
              <a:defRPr/>
            </a:pPr>
            <a:r>
              <a:rPr lang="zh-CN" altLang="en-US" sz="2400" b="1" dirty="0">
                <a:latin typeface="仿宋_GB2312" pitchFamily="49" charset="-122"/>
                <a:ea typeface="仿宋_GB2312" pitchFamily="49" charset="-122"/>
              </a:rPr>
              <a:t>    </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节能法</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第五十四条规定：“对节能管理制度不健全、节能措施不落实、能源利用效率低的重点用能单位，管理节能工作的部门应当开展现场调查，组织实施用能设备能源效率检测，责令实施能源审计，并提出书面整改要求，限期整改。”</a:t>
            </a:r>
          </a:p>
        </p:txBody>
      </p:sp>
    </p:spTree>
    <p:extLst>
      <p:ext uri="{BB962C8B-B14F-4D97-AF65-F5344CB8AC3E}">
        <p14:creationId xmlns:p14="http://schemas.microsoft.com/office/powerpoint/2010/main" val="2643530032"/>
      </p:ext>
    </p:extLst>
  </p:cSld>
  <p:clrMapOvr>
    <a:masterClrMapping/>
  </p:clrMapOvr>
  <p:transition spd="slow">
    <p:randomBar dir="ver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zh-CN" altLang="en-US" sz="2400" b="1" dirty="0" smtClean="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a:t>
            </a:r>
            <a:r>
              <a:rPr lang="zh-CN" altLang="en-US" sz="2400" b="1" dirty="0">
                <a:latin typeface="仿宋_GB2312" pitchFamily="49" charset="-122"/>
                <a:ea typeface="仿宋_GB2312" pitchFamily="49" charset="-122"/>
              </a:rPr>
              <a:t>北京市实施</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节能法</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办法</a:t>
            </a:r>
            <a:r>
              <a:rPr lang="en-US" altLang="zh-CN" sz="2400" b="1" dirty="0">
                <a:latin typeface="仿宋_GB2312" pitchFamily="49" charset="-122"/>
                <a:ea typeface="仿宋_GB2312" pitchFamily="49" charset="-122"/>
              </a:rPr>
              <a:t>》</a:t>
            </a:r>
            <a:r>
              <a:rPr lang="zh-CN" altLang="en-US" sz="2400" b="1" dirty="0">
                <a:latin typeface="仿宋_GB2312" pitchFamily="49" charset="-122"/>
                <a:ea typeface="仿宋_GB2312" pitchFamily="49" charset="-122"/>
              </a:rPr>
              <a:t>第四十八条规定：“对节能管理制度不健全、节能措施不落实、未完成年度节能考核目标、能源利用效率低的重点用能单位，发展改革部门应当开展现场调查，组织实施用能设备能源效率检测，责令实施能源审计，并提出书面整改要求，限期整改。”</a:t>
            </a:r>
          </a:p>
        </p:txBody>
      </p:sp>
    </p:spTree>
    <p:extLst>
      <p:ext uri="{BB962C8B-B14F-4D97-AF65-F5344CB8AC3E}">
        <p14:creationId xmlns:p14="http://schemas.microsoft.com/office/powerpoint/2010/main" val="2865247658"/>
      </p:ext>
    </p:extLst>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ts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监察对象：</a:t>
            </a:r>
          </a:p>
          <a:p>
            <a:pPr marL="0" lvl="0" indent="0" eaLnBrk="1" hangingPunct="1">
              <a:lnSpc>
                <a:spcPct val="150000"/>
              </a:lnSpc>
              <a:spcBef>
                <a:spcPts val="0"/>
              </a:spcBef>
              <a:buClr>
                <a:srgbClr val="FFFFCC"/>
              </a:buClr>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已完成能源审计且通过评审的重点用能单位</a:t>
            </a:r>
          </a:p>
          <a:p>
            <a:pPr marL="0" lvl="0" indent="0" eaLnBrk="1" hangingPunct="1">
              <a:lnSpc>
                <a:spcPct val="150000"/>
              </a:lnSpc>
              <a:spcBef>
                <a:spcPts val="0"/>
              </a:spcBef>
              <a:buClr>
                <a:srgbClr val="FFFFCC"/>
              </a:buClr>
              <a:buNone/>
              <a:defRPr/>
            </a:pPr>
            <a:endParaRPr lang="zh-CN" altLang="en-US" sz="2400" b="1" dirty="0">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5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a:t>
            </a: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内容：</a:t>
            </a:r>
          </a:p>
          <a:p>
            <a:pPr marL="0" lvl="0" indent="0" eaLnBrk="1" hangingPunct="1">
              <a:lnSpc>
                <a:spcPct val="150000"/>
              </a:lnSpc>
              <a:spcBef>
                <a:spcPts val="0"/>
              </a:spcBef>
              <a:buClr>
                <a:srgbClr val="FFFFCC"/>
              </a:buClr>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能源审计报告中提出的节能措施落实</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情况</a:t>
            </a:r>
            <a:endParaRPr lang="zh-CN" altLang="en-US" sz="2400" b="1" dirty="0">
              <a:effectLst>
                <a:outerShdw blurRad="38100" dist="38100" dir="2700000" algn="tl">
                  <a:srgbClr val="000000">
                    <a:alpha val="43137"/>
                  </a:srgbClr>
                </a:outerShdw>
              </a:effectLst>
              <a:latin typeface="仿宋_GB2312" pitchFamily="49" charset="-122"/>
              <a:ea typeface="仿宋_GB2312" pitchFamily="49" charset="-122"/>
            </a:endParaRPr>
          </a:p>
        </p:txBody>
      </p:sp>
    </p:spTree>
    <p:extLst>
      <p:ext uri="{BB962C8B-B14F-4D97-AF65-F5344CB8AC3E}">
        <p14:creationId xmlns:p14="http://schemas.microsoft.com/office/powerpoint/2010/main" val="3450971077"/>
      </p:ext>
    </p:extLst>
  </p:cSld>
  <p:clrMapOvr>
    <a:masterClrMapping/>
  </p:clrMapOvr>
  <p:transition spd="slow">
    <p:randomBar dir="ver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eaLnBrk="1" hangingPunct="1">
              <a:lnSpc>
                <a:spcPct val="150000"/>
              </a:lnSpc>
              <a:spcBef>
                <a:spcPct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监察方法</a:t>
            </a:r>
            <a:r>
              <a:rPr lang="en-US" altLang="zh-CN"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a:t>
            </a:r>
          </a:p>
          <a:p>
            <a:pPr marL="0" lvl="0" indent="0" eaLnBrk="1" hangingPunct="1">
              <a:lnSpc>
                <a:spcPct val="150000"/>
              </a:lnSpc>
              <a:spcBef>
                <a:spcPct val="0"/>
              </a:spcBef>
              <a:buClr>
                <a:srgbClr val="FFFFCC"/>
              </a:buClr>
              <a:buNone/>
              <a:defRPr/>
            </a:pP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1</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、采用现场监察的方式，委托节能服务机构</a:t>
            </a:r>
            <a:r>
              <a:rPr lang="zh-CN" altLang="zh-CN" sz="2400" b="1" kern="100" dirty="0">
                <a:solidFill>
                  <a:srgbClr val="FFFFFF"/>
                </a:solidFill>
                <a:effectLst>
                  <a:outerShdw blurRad="38100" dist="38100" dir="2700000" algn="tl">
                    <a:srgbClr val="000000">
                      <a:alpha val="43137"/>
                    </a:srgbClr>
                  </a:outerShdw>
                </a:effectLst>
                <a:ea typeface="仿宋_GB2312"/>
                <a:cs typeface="Times New Roman"/>
              </a:rPr>
              <a:t>通过能源审计报告</a:t>
            </a:r>
            <a:r>
              <a:rPr lang="zh-CN" altLang="en-US" sz="2400" b="1" kern="100" dirty="0">
                <a:solidFill>
                  <a:srgbClr val="FFFFFF"/>
                </a:solidFill>
                <a:effectLst>
                  <a:outerShdw blurRad="38100" dist="38100" dir="2700000" algn="tl">
                    <a:srgbClr val="000000">
                      <a:alpha val="43137"/>
                    </a:srgbClr>
                  </a:outerShdw>
                </a:effectLst>
                <a:ea typeface="仿宋_GB2312"/>
                <a:cs typeface="Times New Roman"/>
              </a:rPr>
              <a:t>提出的问题</a:t>
            </a:r>
            <a:r>
              <a:rPr lang="zh-CN" altLang="zh-CN" sz="2400" b="1" kern="100" dirty="0">
                <a:solidFill>
                  <a:srgbClr val="FFFFFF"/>
                </a:solidFill>
                <a:effectLst>
                  <a:outerShdw blurRad="38100" dist="38100" dir="2700000" algn="tl">
                    <a:srgbClr val="000000">
                      <a:alpha val="43137"/>
                    </a:srgbClr>
                  </a:outerShdw>
                </a:effectLst>
                <a:ea typeface="仿宋_GB2312"/>
                <a:cs typeface="Times New Roman"/>
              </a:rPr>
              <a:t>，对其现场和提供的相关资料的核实，研判各单位提出的节能措施</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实施情况进行技术核查；</a:t>
            </a:r>
          </a:p>
          <a:p>
            <a:pPr marL="0" lvl="0" indent="0" eaLnBrk="1" hangingPunct="1">
              <a:lnSpc>
                <a:spcPct val="150000"/>
              </a:lnSpc>
              <a:spcBef>
                <a:spcPct val="0"/>
              </a:spcBef>
              <a:buClr>
                <a:srgbClr val="FFFFCC"/>
              </a:buClr>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、依据节能服务机构出具的报告决定是否立案处理。</a:t>
            </a:r>
            <a:endParaRPr lang="zh-CN" altLang="en-US" dirty="0">
              <a:solidFill>
                <a:srgbClr val="FFFFFF"/>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08524461"/>
      </p:ext>
    </p:extLst>
  </p:cSld>
  <p:clrMapOvr>
    <a:masterClrMapping/>
  </p:clrMapOvr>
  <p:transition spd="slow">
    <p:randomBar dir="ver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00113" y="304800"/>
            <a:ext cx="7710487" cy="1431925"/>
          </a:xfrm>
        </p:spPr>
        <p:txBody>
          <a:bodyPr/>
          <a:lstStyle/>
          <a:p>
            <a:pPr eaLnBrk="1" hangingPunct="1"/>
            <a:r>
              <a:rPr kumimoji="0" lang="zh-CN" altLang="en-US" sz="2800" b="0" i="0" u="none" strike="noStrike" kern="0" cap="none" spc="0" normalizeH="0" baseline="0" noProof="0" dirty="0" smtClean="0">
                <a:ln>
                  <a:noFill/>
                </a:ln>
                <a:solidFill>
                  <a:srgbClr val="00FF00"/>
                </a:solidFill>
                <a:effectLst>
                  <a:outerShdw blurRad="38100" dist="38100" dir="2700000" algn="tl">
                    <a:srgbClr val="000000">
                      <a:alpha val="43137"/>
                    </a:srgbClr>
                  </a:outerShdw>
                </a:effectLst>
                <a:uLnTx/>
                <a:uFillTx/>
                <a:latin typeface="黑体" pitchFamily="2" charset="-122"/>
                <a:ea typeface="黑体" pitchFamily="2" charset="-122"/>
                <a:cs typeface="+mj-cs"/>
              </a:rPr>
              <a:t>（一）对重点用能单位的监察</a:t>
            </a:r>
            <a:endParaRPr lang="zh-CN" altLang="en-US" sz="2800" b="0" dirty="0" smtClean="0">
              <a:solidFill>
                <a:srgbClr val="00FF00"/>
              </a:solidFill>
              <a:effectLst/>
              <a:latin typeface="黑体" pitchFamily="2" charset="-122"/>
              <a:ea typeface="黑体" pitchFamily="2" charset="-122"/>
            </a:endParaRPr>
          </a:p>
        </p:txBody>
      </p:sp>
      <p:sp>
        <p:nvSpPr>
          <p:cNvPr id="117763" name="Rectangle 3"/>
          <p:cNvSpPr>
            <a:spLocks noGrp="1" noChangeArrowheads="1"/>
          </p:cNvSpPr>
          <p:nvPr>
            <p:ph type="body" idx="1"/>
          </p:nvPr>
        </p:nvSpPr>
        <p:spPr>
          <a:xfrm>
            <a:off x="971550" y="1916113"/>
            <a:ext cx="7639050" cy="4179887"/>
          </a:xfrm>
        </p:spPr>
        <p:txBody>
          <a:bodyPr/>
          <a:lstStyle/>
          <a:p>
            <a:pPr marL="0" lvl="0" indent="0">
              <a:lnSpc>
                <a:spcPct val="150000"/>
              </a:lnSpc>
              <a:spcBef>
                <a:spcPts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a:rPr>
              <a:t>法律责任：</a:t>
            </a:r>
            <a:endParaRPr lang="en-US" altLang="zh-CN" sz="2400" b="1" dirty="0">
              <a:solidFill>
                <a:srgbClr val="FF0000"/>
              </a:solidFill>
              <a:effectLst>
                <a:outerShdw blurRad="38100" dist="38100" dir="2700000" algn="tl">
                  <a:srgbClr val="000000">
                    <a:alpha val="43137"/>
                  </a:srgbClr>
                </a:outerShdw>
              </a:effectLst>
              <a:latin typeface="仿宋_GB2312" pitchFamily="49" charset="-122"/>
              <a:ea typeface="仿宋_GB2312"/>
            </a:endParaRPr>
          </a:p>
          <a:p>
            <a:pPr marL="0" lvl="0" indent="0">
              <a:lnSpc>
                <a:spcPct val="150000"/>
              </a:lnSpc>
              <a:spcBef>
                <a:spcPts val="0"/>
              </a:spcBef>
              <a:buClr>
                <a:srgbClr val="FFFFCC"/>
              </a:buClr>
              <a:buNone/>
              <a:defRPr/>
            </a:pPr>
            <a:r>
              <a:rPr lang="zh-CN" altLang="en-US" sz="2400" b="1" dirty="0">
                <a:effectLst>
                  <a:outerShdw blurRad="38100" dist="38100" dir="2700000" algn="tl">
                    <a:srgbClr val="000000">
                      <a:alpha val="43137"/>
                    </a:srgbClr>
                  </a:outerShdw>
                </a:effectLst>
                <a:latin typeface="仿宋_GB2312" pitchFamily="49" charset="-122"/>
                <a:ea typeface="仿宋_GB2312"/>
              </a:rPr>
              <a:t>    </a:t>
            </a:r>
            <a:r>
              <a:rPr lang="en-US" altLang="zh-CN" sz="2400" b="1" dirty="0">
                <a:effectLst>
                  <a:outerShdw blurRad="38100" dist="38100" dir="2700000" algn="tl">
                    <a:srgbClr val="000000">
                      <a:alpha val="43137"/>
                    </a:srgbClr>
                  </a:outerShdw>
                </a:effectLst>
                <a:latin typeface="仿宋_GB2312" pitchFamily="49" charset="-122"/>
                <a:ea typeface="仿宋_GB2312"/>
              </a:rPr>
              <a:t>《</a:t>
            </a:r>
            <a:r>
              <a:rPr lang="zh-CN" altLang="en-US" sz="2400" b="1" dirty="0">
                <a:effectLst>
                  <a:outerShdw blurRad="38100" dist="38100" dir="2700000" algn="tl">
                    <a:srgbClr val="000000">
                      <a:alpha val="43137"/>
                    </a:srgbClr>
                  </a:outerShdw>
                </a:effectLst>
                <a:latin typeface="仿宋_GB2312" pitchFamily="49" charset="-122"/>
                <a:ea typeface="仿宋_GB2312"/>
              </a:rPr>
              <a:t>节能法</a:t>
            </a:r>
            <a:r>
              <a:rPr lang="en-US" altLang="zh-CN" sz="2400" b="1" dirty="0">
                <a:effectLst>
                  <a:outerShdw blurRad="38100" dist="38100" dir="2700000" algn="tl">
                    <a:srgbClr val="000000">
                      <a:alpha val="43137"/>
                    </a:srgbClr>
                  </a:outerShdw>
                </a:effectLst>
                <a:latin typeface="仿宋_GB2312" pitchFamily="49" charset="-122"/>
                <a:ea typeface="仿宋_GB2312"/>
              </a:rPr>
              <a:t>》</a:t>
            </a:r>
            <a:r>
              <a:rPr lang="zh-CN" altLang="en-US" sz="2400" b="1" dirty="0">
                <a:effectLst>
                  <a:outerShdw blurRad="38100" dist="38100" dir="2700000" algn="tl">
                    <a:srgbClr val="000000">
                      <a:alpha val="43137"/>
                    </a:srgbClr>
                  </a:outerShdw>
                </a:effectLst>
                <a:latin typeface="仿宋_GB2312" pitchFamily="49" charset="-122"/>
                <a:ea typeface="仿宋_GB2312"/>
              </a:rPr>
              <a:t>第八十三条规定：</a:t>
            </a:r>
            <a:r>
              <a:rPr lang="zh-CN" altLang="en-US" sz="2400" b="1" dirty="0">
                <a:effectLst>
                  <a:outerShdw blurRad="38100" dist="38100" dir="2700000" algn="tl">
                    <a:srgbClr val="000000">
                      <a:alpha val="43137"/>
                    </a:srgbClr>
                  </a:outerShdw>
                </a:effectLst>
                <a:latin typeface="Arial"/>
                <a:ea typeface="仿宋_GB2312"/>
              </a:rPr>
              <a:t>“</a:t>
            </a:r>
            <a:r>
              <a:rPr lang="zh-CN" altLang="en-US" sz="2400" b="1" dirty="0">
                <a:effectLst>
                  <a:outerShdw blurRad="38100" dist="38100" dir="2700000" algn="tl">
                    <a:srgbClr val="000000">
                      <a:alpha val="43137"/>
                    </a:srgbClr>
                  </a:outerShdw>
                </a:effectLst>
                <a:latin typeface="仿宋_GB2312" pitchFamily="49" charset="-122"/>
                <a:ea typeface="仿宋_GB2312"/>
              </a:rPr>
              <a:t>重点用能单位无正当理由拒不落实本法第五十四条规定的整改要求或者整改没有达到要求的，由管理节能工作的部门处十万元以上三十万元以下罚款。</a:t>
            </a:r>
            <a:r>
              <a:rPr lang="zh-CN" altLang="en-US" sz="2400" b="1" dirty="0">
                <a:effectLst>
                  <a:outerShdw blurRad="38100" dist="38100" dir="2700000" algn="tl">
                    <a:srgbClr val="000000">
                      <a:alpha val="43137"/>
                    </a:srgbClr>
                  </a:outerShdw>
                </a:effectLst>
                <a:latin typeface="Arial"/>
                <a:ea typeface="仿宋_GB2312"/>
              </a:rPr>
              <a:t>”</a:t>
            </a:r>
            <a:endParaRPr lang="zh-CN" alt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69728561"/>
      </p:ext>
    </p:extLst>
  </p:cSld>
  <p:clrMapOvr>
    <a:masterClrMapping/>
  </p:clrMapOvr>
  <p:transition spd="slow">
    <p:randomBar dir="ver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ext Box 2"/>
          <p:cNvSpPr txBox="1">
            <a:spLocks noChangeArrowheads="1"/>
          </p:cNvSpPr>
          <p:nvPr/>
        </p:nvSpPr>
        <p:spPr bwMode="auto">
          <a:xfrm>
            <a:off x="900113" y="1844675"/>
            <a:ext cx="3948112" cy="4510088"/>
          </a:xfrm>
          <a:prstGeom prst="rect">
            <a:avLst/>
          </a:prstGeom>
          <a:noFill/>
          <a:ln w="9525">
            <a:noFill/>
            <a:miter lim="800000"/>
            <a:headEnd/>
            <a:tailEnd/>
          </a:ln>
          <a:effectLst/>
        </p:spPr>
        <p:txBody>
          <a:bodyPr>
            <a:spAutoFit/>
          </a:bodyPr>
          <a:lstStyle/>
          <a:p>
            <a:pPr algn="just" fontAlgn="base">
              <a:lnSpc>
                <a:spcPct val="110000"/>
              </a:lnSpc>
              <a:spcBef>
                <a:spcPct val="0"/>
              </a:spcBef>
              <a:spcAft>
                <a:spcPct val="0"/>
              </a:spcAft>
              <a:defRPr/>
            </a:pP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    </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为能尽快建立节能监察队伍，首先要解决立法依据问题。在市政府法制办的大力支持下，仅用了半年时间即出台了</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北京市节能监察办法</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的政府规章。</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2006</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年</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6</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月</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6</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日经市人民政府第</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50</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次常务会议审议通过，以市政府第</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174</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号令的形式予以公布，自</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2006</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年</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7</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月</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20</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日起施行。</a:t>
            </a:r>
          </a:p>
        </p:txBody>
      </p:sp>
      <p:sp>
        <p:nvSpPr>
          <p:cNvPr id="61443" name="Rectangle 3"/>
          <p:cNvSpPr>
            <a:spLocks noRot="1" noChangeArrowheads="1"/>
          </p:cNvSpPr>
          <p:nvPr/>
        </p:nvSpPr>
        <p:spPr bwMode="auto">
          <a:xfrm>
            <a:off x="900113" y="838200"/>
            <a:ext cx="8243887" cy="1143000"/>
          </a:xfrm>
          <a:prstGeom prst="rect">
            <a:avLst/>
          </a:prstGeom>
          <a:noFill/>
          <a:ln w="9525">
            <a:noFill/>
            <a:miter lim="800000"/>
            <a:headEnd/>
            <a:tailEnd/>
          </a:ln>
          <a:effectLst/>
        </p:spPr>
        <p:txBody>
          <a:bodyPr anchor="ctr"/>
          <a:lstStyle/>
          <a:p>
            <a:pPr fontAlgn="base">
              <a:spcBef>
                <a:spcPct val="0"/>
              </a:spcBef>
              <a:spcAft>
                <a:spcPct val="0"/>
              </a:spcAft>
              <a:defRPr/>
            </a:pPr>
            <a:r>
              <a:rPr lang="zh-CN" altLang="en-US" sz="2400" b="1" dirty="0">
                <a:solidFill>
                  <a:srgbClr val="00FF00"/>
                </a:solidFill>
                <a:effectLst>
                  <a:outerShdw blurRad="38100" dist="38100" dir="2700000" algn="tl">
                    <a:srgbClr val="000000"/>
                  </a:outerShdw>
                </a:effectLst>
                <a:latin typeface="Times New Roman" pitchFamily="18" charset="0"/>
                <a:ea typeface="仿宋_GB2312"/>
              </a:rPr>
              <a:t>（一）</a:t>
            </a:r>
            <a:r>
              <a:rPr lang="zh-CN" altLang="en-US" sz="2400" b="1" dirty="0">
                <a:solidFill>
                  <a:srgbClr val="00FF00"/>
                </a:solidFill>
                <a:effectLst>
                  <a:outerShdw blurRad="38100" dist="38100" dir="2700000" algn="tl">
                    <a:srgbClr val="000000"/>
                  </a:outerShdw>
                </a:effectLst>
                <a:latin typeface="Arial" charset="0"/>
                <a:ea typeface="仿宋_GB2312"/>
              </a:rPr>
              <a:t>出台</a:t>
            </a:r>
            <a:r>
              <a:rPr lang="en-US" altLang="zh-CN" sz="2400" b="1" dirty="0">
                <a:solidFill>
                  <a:srgbClr val="00FF00"/>
                </a:solidFill>
                <a:effectLst>
                  <a:outerShdw blurRad="38100" dist="38100" dir="2700000" algn="tl">
                    <a:srgbClr val="000000"/>
                  </a:outerShdw>
                </a:effectLst>
                <a:latin typeface="Arial" charset="0"/>
                <a:ea typeface="仿宋_GB2312"/>
              </a:rPr>
              <a:t>《</a:t>
            </a:r>
            <a:r>
              <a:rPr lang="zh-CN" altLang="en-US" sz="2400" b="1" dirty="0">
                <a:solidFill>
                  <a:srgbClr val="00FF00"/>
                </a:solidFill>
                <a:effectLst>
                  <a:outerShdw blurRad="38100" dist="38100" dir="2700000" algn="tl">
                    <a:srgbClr val="000000"/>
                  </a:outerShdw>
                </a:effectLst>
                <a:latin typeface="Arial" charset="0"/>
                <a:ea typeface="仿宋_GB2312"/>
              </a:rPr>
              <a:t>节能监察办法</a:t>
            </a:r>
            <a:r>
              <a:rPr lang="en-US" altLang="zh-CN" sz="2400" b="1" dirty="0">
                <a:solidFill>
                  <a:srgbClr val="00FF00"/>
                </a:solidFill>
                <a:effectLst>
                  <a:outerShdw blurRad="38100" dist="38100" dir="2700000" algn="tl">
                    <a:srgbClr val="000000"/>
                  </a:outerShdw>
                </a:effectLst>
                <a:latin typeface="Arial" charset="0"/>
                <a:ea typeface="仿宋_GB2312"/>
              </a:rPr>
              <a:t>》</a:t>
            </a:r>
          </a:p>
        </p:txBody>
      </p:sp>
      <p:pic>
        <p:nvPicPr>
          <p:cNvPr id="5124" name="Picture 4" descr="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3175" y="1268413"/>
            <a:ext cx="3429000" cy="513238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sp>
        <p:nvSpPr>
          <p:cNvPr id="61445" name="Rectangle 5"/>
          <p:cNvSpPr>
            <a:spLocks noChangeArrowheads="1"/>
          </p:cNvSpPr>
          <p:nvPr/>
        </p:nvSpPr>
        <p:spPr bwMode="auto">
          <a:xfrm>
            <a:off x="900113" y="152400"/>
            <a:ext cx="7265987" cy="973138"/>
          </a:xfrm>
          <a:prstGeom prst="rect">
            <a:avLst/>
          </a:prstGeom>
          <a:noFill/>
          <a:ln w="9525">
            <a:noFill/>
            <a:miter lim="800000"/>
            <a:headEnd/>
            <a:tailEnd/>
          </a:ln>
          <a:effectLst/>
        </p:spPr>
        <p:txBody>
          <a:bodyPr wrap="none" lIns="90000" tIns="46800" rIns="90000" bIns="46800" anchor="ctr"/>
          <a:lstStyle/>
          <a:p>
            <a:pPr defTabSz="1287463" fontAlgn="base">
              <a:spcBef>
                <a:spcPct val="0"/>
              </a:spcBef>
              <a:spcAft>
                <a:spcPct val="0"/>
              </a:spcAft>
              <a:defRPr/>
            </a:pPr>
            <a:r>
              <a:rPr lang="zh-CN" altLang="en-US" sz="3200" b="1" dirty="0">
                <a:solidFill>
                  <a:srgbClr val="FF3300"/>
                </a:solidFill>
                <a:effectLst>
                  <a:outerShdw blurRad="38100" dist="38100" dir="2700000" algn="tl">
                    <a:srgbClr val="000000"/>
                  </a:outerShdw>
                </a:effectLst>
                <a:latin typeface="Garamond" pitchFamily="18" charset="0"/>
                <a:ea typeface="黑体" pitchFamily="2" charset="-122"/>
              </a:rPr>
              <a:t>一、节能监察大队介绍</a:t>
            </a:r>
          </a:p>
        </p:txBody>
      </p:sp>
    </p:spTree>
    <p:extLst>
      <p:ext uri="{BB962C8B-B14F-4D97-AF65-F5344CB8AC3E}">
        <p14:creationId xmlns:p14="http://schemas.microsoft.com/office/powerpoint/2010/main" val="2337399402"/>
      </p:ext>
    </p:extLst>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25955"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法律依据：</a:t>
            </a: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第十五条规定：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国家实行固定资产投资项目节能评估和审查制度。不符合强制性节能标准的项目，依法负责项目审批或者核准的机关不得批准或者核准建设；建设单位不得开工建设；已经建成的，不得投入生产、使用。具体办法由国务院管理节能工作的部门会同国务院有关部门制定。</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3426085528"/>
      </p:ext>
    </p:extLst>
  </p:cSld>
  <p:clrMapOvr>
    <a:masterClrMapping/>
  </p:clrMapOvr>
  <p:transition spd="slow">
    <p:randomBar dir="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24931" name="Rectangle 3"/>
          <p:cNvSpPr>
            <a:spLocks noGrp="1" noChangeArrowheads="1"/>
          </p:cNvSpPr>
          <p:nvPr>
            <p:ph type="body" idx="1"/>
          </p:nvPr>
        </p:nvSpPr>
        <p:spPr>
          <a:xfrm>
            <a:off x="971550" y="1916113"/>
            <a:ext cx="7704138" cy="4752975"/>
          </a:xfrm>
        </p:spPr>
        <p:txBody>
          <a:bodyPr/>
          <a:lstStyle/>
          <a:p>
            <a:pPr marL="0" indent="0" eaLnBrk="1" hangingPunct="1">
              <a:spcBef>
                <a:spcPts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a:rPr>
              <a:t>北京市实施</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办法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第十三条规定：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本市按照国家规定实行固定资产投资项目节能评估和审查制度。达到国家规定的规模和标准的项目，由市发展改革部门组织节能评估并出具节能审查意见。</a:t>
            </a:r>
          </a:p>
          <a:p>
            <a:pPr marL="0" indent="0" eaLnBrk="1" hangingPunct="1">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固定资产投资项目的建设单位和设计单位，应当按照节能强制性标准及节能审查意见进行建设项目的设计。施工图设计文件审查机构应当按照节能强制性标准及节能审查意见对施工图设计文件进行审查。</a:t>
            </a:r>
          </a:p>
          <a:p>
            <a:pPr marL="0" indent="0" eaLnBrk="1" hangingPunct="1">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固定资产投资项目的施工单位、监理单位和建设单位，应当按照审查合格的施工图设计文件进行施工、监理和竣工验收。</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1925362554"/>
      </p:ext>
    </p:extLst>
  </p:cSld>
  <p:clrMapOvr>
    <a:masterClrMapping/>
  </p:clrMapOvr>
  <p:transition spd="slow">
    <p:randomBar dir="ver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39939" name="Rectangle 3"/>
          <p:cNvSpPr>
            <a:spLocks noGrp="1" noChangeArrowheads="1"/>
          </p:cNvSpPr>
          <p:nvPr>
            <p:ph type="body" idx="1"/>
          </p:nvPr>
        </p:nvSpPr>
        <p:spPr>
          <a:xfrm>
            <a:off x="971550" y="1916113"/>
            <a:ext cx="7632700" cy="4179887"/>
          </a:xfrm>
        </p:spPr>
        <p:txBody>
          <a:bodyPr/>
          <a:lstStyle/>
          <a:p>
            <a:pPr marL="0" indent="0" eaLnBrk="1" hangingPunct="1">
              <a:lnSpc>
                <a:spcPct val="150000"/>
              </a:lnSpc>
              <a:spcBef>
                <a:spcPct val="0"/>
              </a:spcBef>
              <a:buFont typeface="Wingdings" pitchFamily="2" charset="2"/>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国家发改委第六号令</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固定资产投资项目节能评估和审查暂行办法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p>
          <a:p>
            <a:pPr marL="0" indent="0" eaLnBrk="1" hangingPunct="1">
              <a:lnSpc>
                <a:spcPct val="150000"/>
              </a:lnSpc>
              <a:spcBef>
                <a:spcPct val="0"/>
              </a:spcBef>
              <a:buFont typeface="Wingdings" pitchFamily="2" charset="2"/>
              <a:buNone/>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北京市发改委、规委、建委</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北京市固定资产投资项目节能评估和审查管理办法（试行）</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（京发改</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【2007】286</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号）</a:t>
            </a:r>
          </a:p>
        </p:txBody>
      </p:sp>
    </p:spTree>
    <p:extLst>
      <p:ext uri="{BB962C8B-B14F-4D97-AF65-F5344CB8AC3E}">
        <p14:creationId xmlns:p14="http://schemas.microsoft.com/office/powerpoint/2010/main" val="1978721375"/>
      </p:ext>
    </p:extLst>
  </p:cSld>
  <p:clrMapOvr>
    <a:masterClrMapping/>
  </p:clrMapOvr>
  <p:transition spd="slow">
    <p:randomBar dir="ver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28003" name="Rectangle 3"/>
          <p:cNvSpPr>
            <a:spLocks noGrp="1" noChangeArrowheads="1"/>
          </p:cNvSpPr>
          <p:nvPr>
            <p:ph type="body" idx="1"/>
          </p:nvPr>
        </p:nvSpPr>
        <p:spPr>
          <a:xfrm>
            <a:off x="971550" y="1916113"/>
            <a:ext cx="763270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latin typeface="仿宋_GB2312" pitchFamily="49" charset="-122"/>
                <a:ea typeface="仿宋_GB2312" pitchFamily="49" charset="-122"/>
              </a:rPr>
              <a:t>节能评估和审查条件：</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pitchFamily="49" charset="-122"/>
              </a:rPr>
              <a:t>    （一）建筑面积在</a:t>
            </a:r>
            <a:r>
              <a:rPr lang="en-US" altLang="zh-CN" sz="2400" b="1" dirty="0" smtClean="0">
                <a:latin typeface="仿宋_GB2312" pitchFamily="49" charset="-122"/>
                <a:ea typeface="仿宋_GB2312" pitchFamily="49" charset="-122"/>
              </a:rPr>
              <a:t>2</a:t>
            </a:r>
            <a:r>
              <a:rPr lang="zh-CN" altLang="en-US" sz="2400" b="1" dirty="0" smtClean="0">
                <a:latin typeface="仿宋_GB2312" pitchFamily="49" charset="-122"/>
                <a:ea typeface="仿宋_GB2312" pitchFamily="49" charset="-122"/>
              </a:rPr>
              <a:t>万平方米以上（含）的公共建筑项目</a:t>
            </a:r>
            <a:r>
              <a:rPr lang="en-US" altLang="zh-CN" sz="2400" b="1" dirty="0" smtClean="0">
                <a:latin typeface="仿宋_GB2312" pitchFamily="49" charset="-122"/>
                <a:ea typeface="仿宋_GB2312" pitchFamily="49" charset="-122"/>
              </a:rPr>
              <a:t>; </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（二）建筑面积在</a:t>
            </a:r>
            <a:r>
              <a:rPr lang="en-US" altLang="zh-CN" sz="2400" b="1" dirty="0" smtClean="0">
                <a:latin typeface="仿宋_GB2312" pitchFamily="49" charset="-122"/>
                <a:ea typeface="仿宋_GB2312" pitchFamily="49" charset="-122"/>
              </a:rPr>
              <a:t>20</a:t>
            </a:r>
            <a:r>
              <a:rPr lang="zh-CN" altLang="en-US" sz="2400" b="1" dirty="0" smtClean="0">
                <a:latin typeface="仿宋_GB2312" pitchFamily="49" charset="-122"/>
                <a:ea typeface="仿宋_GB2312" pitchFamily="49" charset="-122"/>
              </a:rPr>
              <a:t>万平方米以上（含）的居住建筑项目； </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pitchFamily="49" charset="-122"/>
              </a:rPr>
              <a:t>    （三）其它年耗能</a:t>
            </a:r>
            <a:r>
              <a:rPr lang="en-US" altLang="zh-CN" sz="2400" b="1" dirty="0" smtClean="0">
                <a:latin typeface="仿宋_GB2312" pitchFamily="49" charset="-122"/>
                <a:ea typeface="仿宋_GB2312" pitchFamily="49" charset="-122"/>
              </a:rPr>
              <a:t>2000</a:t>
            </a:r>
            <a:r>
              <a:rPr lang="zh-CN" altLang="en-US" sz="2400" b="1" dirty="0" smtClean="0">
                <a:latin typeface="仿宋_GB2312" pitchFamily="49" charset="-122"/>
                <a:ea typeface="仿宋_GB2312" pitchFamily="49" charset="-122"/>
              </a:rPr>
              <a:t>吨标准煤以上（含）的项目。</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pitchFamily="49" charset="-122"/>
              </a:rPr>
              <a:t>    凡不在本办法第三条所述的节能评估范围内的固定资产投资项目，实行节能登记管理。</a:t>
            </a:r>
            <a:r>
              <a:rPr lang="zh-CN" altLang="en-US" sz="2400" dirty="0" smtClean="0">
                <a:latin typeface="仿宋_GB2312" pitchFamily="49" charset="-122"/>
                <a:ea typeface="仿宋_GB2312" pitchFamily="49" charset="-122"/>
              </a:rPr>
              <a:t> </a:t>
            </a:r>
          </a:p>
        </p:txBody>
      </p:sp>
    </p:spTree>
    <p:extLst>
      <p:ext uri="{BB962C8B-B14F-4D97-AF65-F5344CB8AC3E}">
        <p14:creationId xmlns:p14="http://schemas.microsoft.com/office/powerpoint/2010/main" val="3458783412"/>
      </p:ext>
    </p:extLst>
  </p:cSld>
  <p:clrMapOvr>
    <a:masterClrMapping/>
  </p:clrMapOvr>
  <p:transition spd="slow">
    <p:randomBar dir="ver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29027" name="Rectangle 3"/>
          <p:cNvSpPr>
            <a:spLocks noGrp="1" noChangeArrowheads="1"/>
          </p:cNvSpPr>
          <p:nvPr>
            <p:ph type="body" idx="1"/>
          </p:nvPr>
        </p:nvSpPr>
        <p:spPr>
          <a:xfrm>
            <a:off x="971550" y="1916113"/>
            <a:ext cx="7488238"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latin typeface="宋体" pitchFamily="2" charset="-122"/>
                <a:ea typeface="仿宋_GB2312"/>
              </a:rPr>
              <a:t>节能专篇应包括以下内容：</a:t>
            </a:r>
            <a:r>
              <a:rPr lang="zh-CN" altLang="en-US" sz="2400" b="1" dirty="0" smtClean="0">
                <a:solidFill>
                  <a:srgbClr val="FF0000"/>
                </a:solidFill>
                <a:latin typeface="仿宋_GB2312" pitchFamily="49" charset="-122"/>
                <a:ea typeface="仿宋_GB2312"/>
              </a:rPr>
              <a:t> </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（一）项目概况；</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（二）项目所在地能源供应条件；</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（三）合理用能标准和节能设计规范；</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（四）项目能源消耗种类、数量及能源使用分布情况；</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（五）项目节能措施及效果分析。</a:t>
            </a:r>
            <a:r>
              <a:rPr lang="zh-CN" altLang="en-US" sz="2400" dirty="0" smtClean="0">
                <a:ea typeface="仿宋_GB2312"/>
              </a:rPr>
              <a:t> </a:t>
            </a:r>
          </a:p>
        </p:txBody>
      </p:sp>
    </p:spTree>
    <p:extLst>
      <p:ext uri="{BB962C8B-B14F-4D97-AF65-F5344CB8AC3E}">
        <p14:creationId xmlns:p14="http://schemas.microsoft.com/office/powerpoint/2010/main" val="3350683842"/>
      </p:ext>
    </p:extLst>
  </p:cSld>
  <p:clrMapOvr>
    <a:masterClrMapping/>
  </p:clrMapOvr>
  <p:transition spd="slow">
    <p:randomBar dir="ver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33123" name="Rectangle 3"/>
          <p:cNvSpPr>
            <a:spLocks noGrp="1" noChangeArrowheads="1"/>
          </p:cNvSpPr>
          <p:nvPr>
            <p:ph type="body" idx="1"/>
          </p:nvPr>
        </p:nvSpPr>
        <p:spPr>
          <a:xfrm>
            <a:off x="971550" y="1916113"/>
            <a:ext cx="7561263" cy="4179887"/>
          </a:xfrm>
        </p:spPr>
        <p:txBody>
          <a:bodyPr/>
          <a:lstStyle/>
          <a:p>
            <a:pPr marL="0" indent="0" eaLnBrk="1" hangingPunct="1">
              <a:lnSpc>
                <a:spcPct val="130000"/>
              </a:lnSpc>
              <a:spcBef>
                <a:spcPts val="0"/>
              </a:spcBef>
              <a:buFont typeface="Wingdings" pitchFamily="2" charset="2"/>
              <a:buNone/>
              <a:defRPr/>
            </a:pPr>
            <a:r>
              <a:rPr lang="zh-CN" altLang="en-US" sz="2400" b="1" dirty="0" smtClean="0">
                <a:solidFill>
                  <a:srgbClr val="FF0000"/>
                </a:solidFill>
                <a:latin typeface="宋体" pitchFamily="2" charset="-122"/>
                <a:ea typeface="仿宋_GB2312"/>
              </a:rPr>
              <a:t>节能审查的主要内容包括：</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（一）项目用能总量及能源结构是否合理；</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（二）项目是否符合国家、地方和行业节能设计规范及标准；</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（三）项目能效指标是否达到同行业国内先进水平或达到国际先进水平；</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（四）有无采用明令禁止或淘汰的落后工艺、设备；</a:t>
            </a:r>
          </a:p>
          <a:p>
            <a:pPr marL="0" indent="0" eaLnBrk="1" hangingPunct="1">
              <a:lnSpc>
                <a:spcPct val="130000"/>
              </a:lnSpc>
              <a:spcBef>
                <a:spcPts val="0"/>
              </a:spcBef>
              <a:buFont typeface="Wingdings" pitchFamily="2" charset="2"/>
              <a:buNone/>
              <a:defRPr/>
            </a:pPr>
            <a:r>
              <a:rPr lang="zh-CN" altLang="en-US" sz="2400" b="1" dirty="0" smtClean="0">
                <a:latin typeface="仿宋_GB2312" pitchFamily="49" charset="-122"/>
                <a:ea typeface="仿宋_GB2312"/>
              </a:rPr>
              <a:t>    （五）项目采用节能新工艺、新技术、新产品等情况。 </a:t>
            </a:r>
          </a:p>
        </p:txBody>
      </p:sp>
    </p:spTree>
    <p:extLst>
      <p:ext uri="{BB962C8B-B14F-4D97-AF65-F5344CB8AC3E}">
        <p14:creationId xmlns:p14="http://schemas.microsoft.com/office/powerpoint/2010/main" val="347201890"/>
      </p:ext>
    </p:extLst>
  </p:cSld>
  <p:clrMapOvr>
    <a:masterClrMapping/>
  </p:clrMapOvr>
  <p:transition spd="slow">
    <p:randomBar dir="ver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44035" name="Rectangle 3"/>
          <p:cNvSpPr>
            <a:spLocks noGrp="1" noChangeArrowheads="1"/>
          </p:cNvSpPr>
          <p:nvPr>
            <p:ph type="body" idx="1"/>
          </p:nvPr>
        </p:nvSpPr>
        <p:spPr>
          <a:xfrm>
            <a:off x="971550" y="1916113"/>
            <a:ext cx="7561263" cy="4179887"/>
          </a:xfrm>
        </p:spPr>
        <p:txBody>
          <a:bodyPr/>
          <a:lstStyle/>
          <a:p>
            <a:pPr marL="0" indent="0" eaLnBrk="1" hangingPunct="1">
              <a:lnSpc>
                <a:spcPct val="150000"/>
              </a:lnSpc>
              <a:spcBef>
                <a:spcPct val="0"/>
              </a:spcBef>
              <a:buFont typeface="Wingdings" pitchFamily="2" charset="2"/>
              <a:buNone/>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监察对象：</a:t>
            </a:r>
            <a:endPar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Font typeface="Wingdings" pitchFamily="2" charset="2"/>
              <a:buNone/>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进行节能登记和评估的固定资产投资项目建设单位</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Font typeface="Wingdings" pitchFamily="2" charset="2"/>
              <a:buNone/>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a:t>
            </a: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内容：</a:t>
            </a:r>
          </a:p>
          <a:p>
            <a:pPr marL="0" indent="0" eaLnBrk="1" hangingPunct="1">
              <a:lnSpc>
                <a:spcPct val="150000"/>
              </a:lnSpc>
              <a:spcBef>
                <a:spcPct val="0"/>
              </a:spcBef>
              <a:buFont typeface="Wingdings" pitchFamily="2" charset="2"/>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、项目是否符合强制性节能标准</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2</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、节能</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登记类项目是否符合节能登记条件；</a:t>
            </a:r>
          </a:p>
          <a:p>
            <a:pPr marL="0" indent="0" eaLnBrk="1" hangingPunct="1">
              <a:lnSpc>
                <a:spcPct val="150000"/>
              </a:lnSpc>
              <a:spcBef>
                <a:spcPct val="0"/>
              </a:spcBef>
              <a:buFont typeface="Wingdings" pitchFamily="2" charset="2"/>
              <a:buNone/>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3</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、节能</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评估类项目在设计、施工和竣工验收阶段是否符合强制性节能标准和节能评估和审查意见。</a:t>
            </a:r>
          </a:p>
        </p:txBody>
      </p:sp>
    </p:spTree>
    <p:extLst>
      <p:ext uri="{BB962C8B-B14F-4D97-AF65-F5344CB8AC3E}">
        <p14:creationId xmlns:p14="http://schemas.microsoft.com/office/powerpoint/2010/main" val="3303333802"/>
      </p:ext>
    </p:extLst>
  </p:cSld>
  <p:clrMapOvr>
    <a:masterClrMapping/>
  </p:clrMapOvr>
  <p:transition spd="slow">
    <p:randomBar dir="ver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42339" name="Rectangle 3"/>
          <p:cNvSpPr>
            <a:spLocks noGrp="1" noChangeArrowheads="1"/>
          </p:cNvSpPr>
          <p:nvPr>
            <p:ph type="body" idx="1"/>
          </p:nvPr>
        </p:nvSpPr>
        <p:spPr>
          <a:xfrm>
            <a:off x="971550" y="1916113"/>
            <a:ext cx="7561263"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监察方法：</a:t>
            </a:r>
            <a:endPar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、采用书面监察和现场监察结合的方式，委托节能服务机构对相关的可研报告、初步设计和施工图设计图、施工现场材料和设备使用等材料进行技术核查，</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、依据节能服务机构出具的报告决定是否立案处理</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b="1" dirty="0" smtClean="0">
              <a:solidFill>
                <a:srgbClr val="FFFF00"/>
              </a:solidFill>
              <a:effectLst>
                <a:outerShdw blurRad="38100" dist="38100" dir="2700000" algn="tl">
                  <a:srgbClr val="000000">
                    <a:alpha val="43137"/>
                  </a:srgbClr>
                </a:outerShdw>
              </a:effectLst>
              <a:latin typeface="仿宋_GB2312" pitchFamily="49" charset="-122"/>
              <a:ea typeface="仿宋_GB2312" pitchFamily="49" charset="-122"/>
            </a:endParaRPr>
          </a:p>
        </p:txBody>
      </p:sp>
    </p:spTree>
    <p:extLst>
      <p:ext uri="{BB962C8B-B14F-4D97-AF65-F5344CB8AC3E}">
        <p14:creationId xmlns:p14="http://schemas.microsoft.com/office/powerpoint/2010/main" val="4102275100"/>
      </p:ext>
    </p:extLst>
  </p:cSld>
  <p:clrMapOvr>
    <a:masterClrMapping/>
  </p:clrMapOvr>
  <p:transition spd="slow">
    <p:randomBar dir="ver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134147"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latin typeface="宋体" pitchFamily="2" charset="-122"/>
                <a:ea typeface="仿宋_GB2312"/>
              </a:rPr>
              <a:t>法律责任：</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a:rPr>
              <a:t>    </a:t>
            </a:r>
            <a:r>
              <a:rPr lang="en-US" altLang="zh-CN" sz="2400" b="1" dirty="0" smtClean="0">
                <a:latin typeface="仿宋_GB2312" pitchFamily="49" charset="-122"/>
                <a:ea typeface="仿宋_GB2312"/>
              </a:rPr>
              <a:t>《</a:t>
            </a:r>
            <a:r>
              <a:rPr lang="zh-CN" altLang="en-US" sz="2400" b="1" dirty="0" smtClean="0">
                <a:latin typeface="仿宋_GB2312" pitchFamily="49" charset="-122"/>
                <a:ea typeface="仿宋_GB2312"/>
              </a:rPr>
              <a:t>节能法</a:t>
            </a:r>
            <a:r>
              <a:rPr lang="en-US" altLang="zh-CN" sz="2400" b="1" dirty="0" smtClean="0">
                <a:latin typeface="仿宋_GB2312" pitchFamily="49" charset="-122"/>
                <a:ea typeface="仿宋_GB2312"/>
              </a:rPr>
              <a:t>》</a:t>
            </a:r>
            <a:r>
              <a:rPr lang="zh-CN" altLang="en-US" sz="2400" b="1" dirty="0" smtClean="0">
                <a:latin typeface="仿宋_GB2312" pitchFamily="49" charset="-122"/>
                <a:ea typeface="仿宋_GB2312"/>
              </a:rPr>
              <a:t>第六十八条规定：</a:t>
            </a:r>
            <a:r>
              <a:rPr lang="zh-CN" altLang="en-US" sz="2400" b="1" dirty="0" smtClean="0">
                <a:latin typeface="Arial"/>
                <a:ea typeface="仿宋_GB2312"/>
              </a:rPr>
              <a:t>“</a:t>
            </a:r>
            <a:r>
              <a:rPr lang="zh-CN" altLang="en-US" sz="2400" b="1" dirty="0" smtClean="0">
                <a:latin typeface="仿宋_GB2312" pitchFamily="49" charset="-122"/>
                <a:ea typeface="仿宋_GB2312"/>
              </a:rPr>
              <a:t>固定资产投资项目建设单位开工建设不符合强制性节能标准的项目或者将该项目投入生产、使用的，由管理节能工作的部门责令停止建设或者停止生产、使用，限期改造；不能改造或者逾期不改造的生产性项目，由管理节能工作的部门报请本级人民政府按照国务院规定的权限责令关闭。</a:t>
            </a:r>
            <a:r>
              <a:rPr lang="zh-CN" altLang="en-US" sz="2400" b="1" dirty="0" smtClean="0">
                <a:latin typeface="Arial"/>
                <a:ea typeface="仿宋_GB2312"/>
              </a:rPr>
              <a:t>”</a:t>
            </a:r>
            <a:endParaRPr lang="zh-CN" altLang="en-US" sz="2400" b="1" dirty="0" smtClean="0">
              <a:latin typeface="仿宋_GB2312" pitchFamily="49" charset="-122"/>
              <a:ea typeface="仿宋_GB2312"/>
            </a:endParaRPr>
          </a:p>
          <a:p>
            <a:pPr marL="0" indent="0" eaLnBrk="1" hangingPunct="1">
              <a:defRPr/>
            </a:pPr>
            <a:endParaRPr lang="en-US" altLang="zh-CN"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1274153253"/>
      </p:ext>
    </p:extLst>
  </p:cSld>
  <p:clrMapOvr>
    <a:masterClrMapping/>
  </p:clrMapOvr>
  <p:transition spd="slow">
    <p:randomBar dir="ver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b="0" dirty="0" smtClean="0">
              <a:solidFill>
                <a:srgbClr val="00FF00"/>
              </a:solidFill>
              <a:latin typeface="黑体" pitchFamily="2" charset="-122"/>
              <a:ea typeface="黑体" pitchFamily="2" charset="-122"/>
            </a:endParaRPr>
          </a:p>
        </p:txBody>
      </p:sp>
      <p:sp>
        <p:nvSpPr>
          <p:cNvPr id="47107"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ct val="0"/>
              </a:spcBef>
              <a:buFont typeface="Wingdings" pitchFamily="2" charset="2"/>
              <a:buNone/>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北京市实施</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办法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ea typeface="仿宋_GB2312" pitchFamily="49" charset="-122"/>
              </a:rPr>
              <a:t>第三十七条规定：</a:t>
            </a:r>
            <a:r>
              <a:rPr lang="zh-CN" altLang="en-US" sz="2400" b="1" dirty="0" smtClean="0">
                <a:effectLst>
                  <a:outerShdw blurRad="38100" dist="38100" dir="2700000" algn="tl">
                    <a:srgbClr val="000000">
                      <a:alpha val="43137"/>
                    </a:srgbClr>
                  </a:outerShdw>
                </a:effectLst>
                <a:latin typeface="Arial" charset="0"/>
                <a:ea typeface="仿宋_GB2312" pitchFamily="49" charset="-122"/>
              </a:rPr>
              <a:t>“</a:t>
            </a:r>
            <a:r>
              <a:rPr lang="zh-CN" altLang="en-US" sz="2400" b="1" dirty="0" smtClean="0">
                <a:effectLst>
                  <a:outerShdw blurRad="38100" dist="38100" dir="2700000" algn="tl">
                    <a:srgbClr val="000000">
                      <a:alpha val="43137"/>
                    </a:srgbClr>
                  </a:outerShdw>
                </a:effectLst>
                <a:ea typeface="仿宋_GB2312" pitchFamily="49" charset="-122"/>
              </a:rPr>
              <a:t>违反本办法第十四条规定，新建国家明令禁止新建的高耗能工业项目的．由市或者区、县计划、经济行政主管部门提出意见，报请同级人民政府按照国务院规定的权限责令停业投人生产或者停止使用。</a:t>
            </a:r>
            <a:r>
              <a:rPr lang="zh-CN" altLang="en-US" sz="2400" b="1" dirty="0" smtClean="0">
                <a:effectLst>
                  <a:outerShdw blurRad="38100" dist="38100" dir="2700000" algn="tl">
                    <a:srgbClr val="000000">
                      <a:alpha val="43137"/>
                    </a:srgbClr>
                  </a:outerShdw>
                </a:effectLst>
                <a:latin typeface="Arial" charset="0"/>
                <a:ea typeface="仿宋_GB2312" pitchFamily="49" charset="-122"/>
              </a:rPr>
              <a:t>”</a:t>
            </a:r>
            <a:endParaRPr lang="zh-CN" altLang="en-US" sz="2400" b="1" dirty="0" smtClean="0">
              <a:effectLst>
                <a:outerShdw blurRad="38100" dist="38100" dir="2700000" algn="tl">
                  <a:srgbClr val="000000">
                    <a:alpha val="43137"/>
                  </a:srgbClr>
                </a:outerShdw>
              </a:effectLst>
              <a:ea typeface="仿宋_GB2312" pitchFamily="49" charset="-122"/>
            </a:endParaRPr>
          </a:p>
        </p:txBody>
      </p:sp>
    </p:spTree>
    <p:extLst>
      <p:ext uri="{BB962C8B-B14F-4D97-AF65-F5344CB8AC3E}">
        <p14:creationId xmlns:p14="http://schemas.microsoft.com/office/powerpoint/2010/main" val="2180650161"/>
      </p:ext>
    </p:extLst>
  </p:cSld>
  <p:clrMapOvr>
    <a:masterClrMapping/>
  </p:clrMapOvr>
  <p:transition spd="slow">
    <p:randomBar dir="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Rot="1" noChangeArrowheads="1"/>
          </p:cNvSpPr>
          <p:nvPr/>
        </p:nvSpPr>
        <p:spPr bwMode="auto">
          <a:xfrm>
            <a:off x="900113" y="836613"/>
            <a:ext cx="8243887" cy="1008062"/>
          </a:xfrm>
          <a:prstGeom prst="rect">
            <a:avLst/>
          </a:prstGeom>
          <a:noFill/>
          <a:ln w="9525">
            <a:noFill/>
            <a:miter lim="800000"/>
            <a:headEnd/>
            <a:tailEnd/>
          </a:ln>
          <a:effectLst/>
        </p:spPr>
        <p:txBody>
          <a:bodyPr anchor="ctr"/>
          <a:lstStyle/>
          <a:p>
            <a:pPr fontAlgn="base">
              <a:spcBef>
                <a:spcPct val="0"/>
              </a:spcBef>
              <a:spcAft>
                <a:spcPct val="0"/>
              </a:spcAft>
              <a:defRPr/>
            </a:pPr>
            <a:r>
              <a:rPr lang="zh-CN" altLang="en-US" sz="2400" b="1" dirty="0">
                <a:solidFill>
                  <a:srgbClr val="00FF00"/>
                </a:solidFill>
                <a:effectLst>
                  <a:outerShdw blurRad="38100" dist="38100" dir="2700000" algn="tl">
                    <a:srgbClr val="000000"/>
                  </a:outerShdw>
                </a:effectLst>
                <a:latin typeface="Times New Roman" pitchFamily="18" charset="0"/>
                <a:ea typeface="仿宋_GB2312"/>
              </a:rPr>
              <a:t>（二）</a:t>
            </a:r>
            <a:r>
              <a:rPr lang="zh-CN" altLang="en-US" sz="2400" b="1" dirty="0">
                <a:solidFill>
                  <a:srgbClr val="00FF00"/>
                </a:solidFill>
                <a:effectLst>
                  <a:outerShdw blurRad="38100" dist="38100" dir="2700000" algn="tl">
                    <a:srgbClr val="000000"/>
                  </a:outerShdw>
                </a:effectLst>
                <a:latin typeface="Arial" charset="0"/>
                <a:ea typeface="仿宋_GB2312"/>
              </a:rPr>
              <a:t>节能监察五项职责</a:t>
            </a:r>
          </a:p>
        </p:txBody>
      </p:sp>
      <p:sp>
        <p:nvSpPr>
          <p:cNvPr id="62468" name="Text Box 4"/>
          <p:cNvSpPr txBox="1">
            <a:spLocks noChangeArrowheads="1"/>
          </p:cNvSpPr>
          <p:nvPr/>
        </p:nvSpPr>
        <p:spPr bwMode="auto">
          <a:xfrm>
            <a:off x="900113" y="1844675"/>
            <a:ext cx="8026400" cy="4561249"/>
          </a:xfrm>
          <a:prstGeom prst="rect">
            <a:avLst/>
          </a:prstGeom>
          <a:noFill/>
          <a:ln w="9525">
            <a:noFill/>
            <a:miter lim="800000"/>
            <a:headEnd/>
            <a:tailEnd/>
          </a:ln>
          <a:effectLst/>
        </p:spPr>
        <p:txBody>
          <a:bodyPr>
            <a:spAutoFit/>
          </a:bodyPr>
          <a:lstStyle/>
          <a:p>
            <a:pPr algn="just" fontAlgn="base">
              <a:lnSpc>
                <a:spcPct val="110000"/>
              </a:lnSpc>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一是</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贯彻执行</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节能法律、法规、规章、相关标准以及国家和市人民政府有关节能规定；</a:t>
            </a:r>
          </a:p>
          <a:p>
            <a:pPr algn="just" fontAlgn="base">
              <a:lnSpc>
                <a:spcPct val="110000"/>
              </a:lnSpc>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二是</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宣传</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节能法律、法规、规章、相关标准以及国家和市人民政府有关节能规定，普及宣传节能知识，提供先进节能信息，指导用能单位合理用能和节约用能；</a:t>
            </a:r>
          </a:p>
          <a:p>
            <a:pPr algn="just" fontAlgn="base">
              <a:lnSpc>
                <a:spcPct val="110000"/>
              </a:lnSpc>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三是</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督促检查</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用能单位执行节能法律、法规、规章、相关标准以及国家和市人民政府有关节能规定；</a:t>
            </a:r>
          </a:p>
          <a:p>
            <a:pPr algn="just" fontAlgn="base">
              <a:lnSpc>
                <a:spcPct val="110000"/>
              </a:lnSpc>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四是</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受理</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对违反节能法律、法规、规章、相关标准以及国家和市人民政府有关节能规定用能行为的</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举报</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a:t>
            </a:r>
          </a:p>
          <a:p>
            <a:pPr algn="just" fontAlgn="base">
              <a:lnSpc>
                <a:spcPct val="110000"/>
              </a:lnSpc>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五是</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依法查处和纠正</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违反节能法律、法规、规章和相关标准的用能行为。 </a:t>
            </a:r>
          </a:p>
        </p:txBody>
      </p:sp>
      <p:sp>
        <p:nvSpPr>
          <p:cNvPr id="62469" name="Rectangle 5"/>
          <p:cNvSpPr>
            <a:spLocks noGrp="1" noChangeArrowheads="1"/>
          </p:cNvSpPr>
          <p:nvPr>
            <p:ph type="title"/>
          </p:nvPr>
        </p:nvSpPr>
        <p:spPr>
          <a:xfrm>
            <a:off x="900113" y="260350"/>
            <a:ext cx="7710487" cy="792163"/>
          </a:xfrm>
        </p:spPr>
        <p:txBody>
          <a:bodyPr/>
          <a:lstStyle/>
          <a:p>
            <a:pPr eaLnBrk="1" hangingPunct="1">
              <a:defRPr/>
            </a:pPr>
            <a:r>
              <a:rPr lang="zh-CN" altLang="en-US" sz="3200" smtClean="0">
                <a:solidFill>
                  <a:srgbClr val="FF3300"/>
                </a:solidFill>
                <a:ea typeface="黑体" pitchFamily="2" charset="-122"/>
              </a:rPr>
              <a:t>一、节能监察大队介绍</a:t>
            </a:r>
          </a:p>
        </p:txBody>
      </p:sp>
    </p:spTree>
    <p:extLst>
      <p:ext uri="{BB962C8B-B14F-4D97-AF65-F5344CB8AC3E}">
        <p14:creationId xmlns:p14="http://schemas.microsoft.com/office/powerpoint/2010/main" val="3872251114"/>
      </p:ext>
    </p:extLst>
  </p:cSld>
  <p:clrMapOvr>
    <a:masterClrMapping/>
  </p:clrMapOvr>
  <p:transition spd="slow">
    <p:randomBar dir="ver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（二）对固定资产投资项目建设单位的监察</a:t>
            </a:r>
            <a:endParaRPr lang="zh-CN" altLang="en-US" sz="2800" dirty="0" smtClean="0">
              <a:solidFill>
                <a:srgbClr val="00FF00"/>
              </a:solidFill>
              <a:latin typeface="黑体" pitchFamily="2" charset="-122"/>
              <a:ea typeface="黑体" pitchFamily="2" charset="-122"/>
            </a:endParaRPr>
          </a:p>
        </p:txBody>
      </p:sp>
      <p:sp>
        <p:nvSpPr>
          <p:cNvPr id="145411"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a:rPr>
              <a:t>北京市固定资产投资项目节能评估和审查管理办法（试行）</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第九条规定：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用能工艺、设备及能源品种等建设内容发生重大变更，或能源消耗总量超过节能审查批准意见能源消耗总量</a:t>
            </a:r>
            <a:r>
              <a:rPr lang="en-US" altLang="zh-CN" sz="2400" b="1" dirty="0" smtClean="0">
                <a:effectLst>
                  <a:outerShdw blurRad="38100" dist="38100" dir="2700000" algn="tl">
                    <a:srgbClr val="000000">
                      <a:alpha val="43137"/>
                    </a:srgbClr>
                  </a:outerShdw>
                </a:effectLst>
                <a:latin typeface="仿宋_GB2312" pitchFamily="49" charset="-122"/>
                <a:ea typeface="仿宋_GB2312"/>
              </a:rPr>
              <a:t>10%</a:t>
            </a:r>
            <a:r>
              <a:rPr lang="zh-CN" altLang="en-US" sz="2400" b="1" dirty="0" smtClean="0">
                <a:effectLst>
                  <a:outerShdw blurRad="38100" dist="38100" dir="2700000" algn="tl">
                    <a:srgbClr val="000000">
                      <a:alpha val="43137"/>
                    </a:srgbClr>
                  </a:outerShdw>
                </a:effectLst>
                <a:latin typeface="仿宋_GB2312" pitchFamily="49" charset="-122"/>
                <a:ea typeface="仿宋_GB2312"/>
              </a:rPr>
              <a:t>（含）以上的固定资产投资项目，项目建设单位应重新进行节能评估和审查。</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134720268"/>
      </p:ext>
    </p:extLst>
  </p:cSld>
  <p:clrMapOvr>
    <a:masterClrMapping/>
  </p:clrMapOvr>
  <p:transition spd="slow">
    <p:randomBar dir="ver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smtClean="0">
                <a:solidFill>
                  <a:srgbClr val="00FF00"/>
                </a:solidFill>
                <a:effectLst>
                  <a:outerShdw blurRad="38100" dist="38100" dir="2700000" algn="tl">
                    <a:srgbClr val="000000">
                      <a:alpha val="43137"/>
                    </a:srgbClr>
                  </a:outerShdw>
                </a:effectLst>
                <a:latin typeface="黑体" pitchFamily="2" charset="-122"/>
                <a:ea typeface="黑体" pitchFamily="2" charset="-122"/>
              </a:rPr>
              <a:t>（三）对</a:t>
            </a: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执行单位产品能耗限额生产单位</a:t>
            </a:r>
            <a:r>
              <a:rPr lang="zh-CN" altLang="en-US" sz="2800" b="0" dirty="0" smtClean="0">
                <a:solidFill>
                  <a:srgbClr val="00FF00"/>
                </a:solidFill>
                <a:effectLst>
                  <a:outerShdw blurRad="38100" dist="38100" dir="2700000" algn="tl">
                    <a:srgbClr val="000000">
                      <a:alpha val="43137"/>
                    </a:srgbClr>
                  </a:outerShdw>
                </a:effectLst>
                <a:latin typeface="黑体" pitchFamily="2" charset="-122"/>
                <a:ea typeface="黑体" pitchFamily="2" charset="-122"/>
              </a:rPr>
              <a:t>的监察</a:t>
            </a:r>
          </a:p>
        </p:txBody>
      </p:sp>
      <p:sp>
        <p:nvSpPr>
          <p:cNvPr id="116739"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法律依据：</a:t>
            </a: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第十六条规定：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生产过程中耗能高的产品的生产单位，应当执行单位产品能耗限额标准。对超过单位产品能耗限额标准用能的生产单位，由管理节能工作的部门按照国务 院规定的权限责令限期治理。</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国家和地方能耗限额标准，如水泥单位产品能源消耗限额（</a:t>
            </a:r>
            <a:r>
              <a:rPr lang="en-US" altLang="zh-CN" sz="2400" b="1" dirty="0" smtClean="0">
                <a:effectLst>
                  <a:outerShdw blurRad="38100" dist="38100" dir="2700000" algn="tl">
                    <a:srgbClr val="000000">
                      <a:alpha val="43137"/>
                    </a:srgbClr>
                  </a:outerShdw>
                </a:effectLst>
                <a:latin typeface="仿宋_GB2312" pitchFamily="49" charset="-122"/>
                <a:ea typeface="仿宋_GB2312"/>
              </a:rPr>
              <a:t>GB 16780-2007</a:t>
            </a:r>
            <a:r>
              <a:rPr lang="zh-CN" altLang="en-US" sz="2400" b="1" dirty="0" smtClean="0">
                <a:effectLst>
                  <a:outerShdw blurRad="38100" dist="38100" dir="2700000" algn="tl">
                    <a:srgbClr val="000000">
                      <a:alpha val="43137"/>
                    </a:srgbClr>
                  </a:outerShdw>
                </a:effectLst>
                <a:latin typeface="仿宋_GB2312" pitchFamily="49" charset="-122"/>
                <a:ea typeface="仿宋_GB2312"/>
              </a:rPr>
              <a:t>）。</a:t>
            </a:r>
          </a:p>
        </p:txBody>
      </p:sp>
    </p:spTree>
    <p:extLst>
      <p:ext uri="{BB962C8B-B14F-4D97-AF65-F5344CB8AC3E}">
        <p14:creationId xmlns:p14="http://schemas.microsoft.com/office/powerpoint/2010/main" val="1692564796"/>
      </p:ext>
    </p:extLst>
  </p:cSld>
  <p:clrMapOvr>
    <a:masterClrMapping/>
  </p:clrMapOvr>
  <p:transition spd="slow">
    <p:randomBar dir="ver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（三）对执行单位产品能耗</a:t>
            </a:r>
            <a:r>
              <a:rPr lang="zh-CN" altLang="en-US" sz="2800" b="0" dirty="0">
                <a:solidFill>
                  <a:srgbClr val="00FF00"/>
                </a:solidFill>
                <a:latin typeface="黑体" pitchFamily="2" charset="-122"/>
                <a:ea typeface="黑体" pitchFamily="2" charset="-122"/>
              </a:rPr>
              <a:t>限额生产单位的监察</a:t>
            </a:r>
            <a:endParaRPr lang="zh-CN" altLang="en-US" sz="2800" b="0" dirty="0" smtClean="0">
              <a:solidFill>
                <a:srgbClr val="00FF00"/>
              </a:solidFill>
              <a:latin typeface="仿宋_GB2312" pitchFamily="49" charset="-122"/>
              <a:ea typeface="黑体" pitchFamily="2" charset="-122"/>
            </a:endParaRPr>
          </a:p>
        </p:txBody>
      </p:sp>
      <p:sp>
        <p:nvSpPr>
          <p:cNvPr id="50179"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ct val="0"/>
              </a:spcBef>
              <a:buFont typeface="Wingdings" pitchFamily="2" charset="2"/>
              <a:buNone/>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监察对象：</a:t>
            </a:r>
            <a:endParaRPr lang="en-US" altLang="zh-CN"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endParaRPr>
          </a:p>
          <a:p>
            <a:pPr marL="0" indent="0" eaLnBrk="1" hangingPunct="1">
              <a:lnSpc>
                <a:spcPct val="150000"/>
              </a:lnSpc>
              <a:spcBef>
                <a:spcPct val="0"/>
              </a:spcBef>
              <a:buFont typeface="Wingdings" pitchFamily="2" charset="2"/>
              <a:buNone/>
            </a:pPr>
            <a:r>
              <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pitchFamily="49" charset="-122"/>
              </a:rPr>
              <a:t>    </a:t>
            </a:r>
            <a:r>
              <a:rPr lang="zh-CN" altLang="en-US" sz="2400" b="1" dirty="0" smtClean="0">
                <a:effectLst>
                  <a:outerShdw blurRad="38100" dist="38100" dir="2700000" algn="tl">
                    <a:srgbClr val="000000">
                      <a:alpha val="43137"/>
                    </a:srgbClr>
                  </a:outerShdw>
                </a:effectLst>
                <a:latin typeface="宋体" pitchFamily="2" charset="-122"/>
                <a:ea typeface="仿宋_GB2312" pitchFamily="49" charset="-122"/>
              </a:rPr>
              <a:t>应执行已公布实施单位产品能耗限额标准的单位</a:t>
            </a:r>
            <a:endParaRPr lang="en-US" altLang="zh-CN" sz="2400" b="1" dirty="0" smtClean="0">
              <a:effectLst>
                <a:outerShdw blurRad="38100" dist="38100" dir="2700000" algn="tl">
                  <a:srgbClr val="000000">
                    <a:alpha val="43137"/>
                  </a:srgbClr>
                </a:outerShdw>
              </a:effectLst>
              <a:latin typeface="宋体" pitchFamily="2" charset="-122"/>
              <a:ea typeface="仿宋_GB2312" pitchFamily="49" charset="-122"/>
            </a:endParaRPr>
          </a:p>
          <a:p>
            <a:pPr marL="0" indent="0" eaLnBrk="1" hangingPunct="1">
              <a:lnSpc>
                <a:spcPct val="150000"/>
              </a:lnSpc>
              <a:spcBef>
                <a:spcPct val="0"/>
              </a:spcBef>
              <a:buFont typeface="Wingdings" pitchFamily="2" charset="2"/>
              <a:buNone/>
            </a:pPr>
            <a:endParaRPr lang="en-US" altLang="zh-CN" sz="2400" b="1" dirty="0" smtClean="0">
              <a:solidFill>
                <a:srgbClr val="FFFF00"/>
              </a:solidFill>
              <a:effectLst>
                <a:outerShdw blurRad="38100" dist="38100" dir="2700000" algn="tl">
                  <a:srgbClr val="000000">
                    <a:alpha val="43137"/>
                  </a:srgbClr>
                </a:outerShdw>
              </a:effectLst>
              <a:latin typeface="宋体" pitchFamily="2" charset="-122"/>
              <a:ea typeface="仿宋_GB2312" pitchFamily="49" charset="-122"/>
            </a:endParaRPr>
          </a:p>
          <a:p>
            <a:pPr marL="0" indent="0" eaLnBrk="1" hangingPunct="1">
              <a:lnSpc>
                <a:spcPct val="150000"/>
              </a:lnSpc>
              <a:spcBef>
                <a:spcPct val="0"/>
              </a:spcBef>
              <a:buFont typeface="Wingdings" pitchFamily="2" charset="2"/>
              <a:buNone/>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pitchFamily="49" charset="-122"/>
              </a:rPr>
              <a:t>监察内容：</a:t>
            </a:r>
          </a:p>
          <a:p>
            <a:pPr marL="0" indent="0" eaLnBrk="1" hangingPunct="1">
              <a:lnSpc>
                <a:spcPct val="150000"/>
              </a:lnSpc>
              <a:spcBef>
                <a:spcPct val="0"/>
              </a:spcBef>
              <a:buFont typeface="Wingdings" pitchFamily="2" charset="2"/>
              <a:buNone/>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用能单位执行单位产品能耗限额标准的情况</a:t>
            </a:r>
          </a:p>
        </p:txBody>
      </p:sp>
    </p:spTree>
    <p:extLst>
      <p:ext uri="{BB962C8B-B14F-4D97-AF65-F5344CB8AC3E}">
        <p14:creationId xmlns:p14="http://schemas.microsoft.com/office/powerpoint/2010/main" val="2199042715"/>
      </p:ext>
    </p:extLst>
  </p:cSld>
  <p:clrMapOvr>
    <a:masterClrMapping/>
  </p:clrMapOvr>
  <p:transition spd="slow">
    <p:randomBar dir="ver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（三）对执行单位产品能耗限额生产单位的监察</a:t>
            </a:r>
            <a:endParaRPr lang="zh-CN" altLang="en-US" sz="2800" dirty="0">
              <a:effectLst>
                <a:outerShdw blurRad="38100" dist="38100" dir="2700000" algn="tl">
                  <a:srgbClr val="000000">
                    <a:alpha val="43137"/>
                  </a:srgbClr>
                </a:outerShdw>
              </a:effectLst>
            </a:endParaRPr>
          </a:p>
        </p:txBody>
      </p:sp>
      <p:sp>
        <p:nvSpPr>
          <p:cNvPr id="3" name="内容占位符 2"/>
          <p:cNvSpPr>
            <a:spLocks noGrp="1"/>
          </p:cNvSpPr>
          <p:nvPr>
            <p:ph idx="1"/>
          </p:nvPr>
        </p:nvSpPr>
        <p:spPr>
          <a:xfrm>
            <a:off x="971600" y="1916832"/>
            <a:ext cx="7639000" cy="4179168"/>
          </a:xfrm>
        </p:spPr>
        <p:txBody>
          <a:bodyPr/>
          <a:lstStyle/>
          <a:p>
            <a:pPr marL="0" indent="0" eaLnBrk="1" hangingPunct="1">
              <a:lnSpc>
                <a:spcPct val="150000"/>
              </a:lnSpc>
              <a:spcBef>
                <a:spcPct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监察方法</a:t>
            </a:r>
            <a:r>
              <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a:t>
            </a:r>
          </a:p>
          <a:p>
            <a:pPr marL="0" indent="0" eaLnBrk="1" hangingPunct="1">
              <a:lnSpc>
                <a:spcPct val="150000"/>
              </a:lnSpc>
              <a:spcBef>
                <a:spcPct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1</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、采用企业自查和现场监察的方式，委托节能服务机构对相关的能耗报表、生产记录、检测报告等材料进行技术核查。</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Font typeface="Wingdings" pitchFamily="2" charset="2"/>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、依据节能服务机构出具的报告决定是否立案处理。</a:t>
            </a:r>
            <a:endParaRPr lang="zh-CN" altLang="en-US" sz="2400" dirty="0">
              <a:effectLst>
                <a:outerShdw blurRad="38100" dist="38100" dir="2700000" algn="tl">
                  <a:srgbClr val="000000">
                    <a:alpha val="43137"/>
                  </a:srgbClr>
                </a:outerShdw>
              </a:effectLst>
              <a:latin typeface="仿宋_GB2312" pitchFamily="49" charset="-122"/>
              <a:ea typeface="仿宋_GB2312" pitchFamily="49" charset="-122"/>
            </a:endParaRPr>
          </a:p>
        </p:txBody>
      </p:sp>
    </p:spTree>
    <p:extLst>
      <p:ext uri="{BB962C8B-B14F-4D97-AF65-F5344CB8AC3E}">
        <p14:creationId xmlns:p14="http://schemas.microsoft.com/office/powerpoint/2010/main" val="1856281601"/>
      </p:ext>
    </p:extLst>
  </p:cSld>
  <p:clrMapOvr>
    <a:masterClrMapping/>
  </p:clrMapOvr>
  <p:transition spd="slow">
    <p:randomBar dir="ver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（三）对执行单位产品能耗限额生产单位的监察</a:t>
            </a:r>
            <a:endParaRPr lang="zh-CN" altLang="en-US" sz="2800" b="0" dirty="0" smtClean="0">
              <a:solidFill>
                <a:srgbClr val="00FF00"/>
              </a:solidFill>
              <a:effectLst>
                <a:outerShdw blurRad="38100" dist="38100" dir="2700000" algn="tl">
                  <a:srgbClr val="000000">
                    <a:alpha val="43137"/>
                  </a:srgbClr>
                </a:outerShdw>
              </a:effectLst>
              <a:latin typeface="仿宋_GB2312" pitchFamily="49" charset="-122"/>
              <a:ea typeface="黑体" pitchFamily="2" charset="-122"/>
            </a:endParaRPr>
          </a:p>
        </p:txBody>
      </p:sp>
      <p:sp>
        <p:nvSpPr>
          <p:cNvPr id="121859" name="Rectangle 3"/>
          <p:cNvSpPr>
            <a:spLocks noGrp="1" noChangeArrowheads="1"/>
          </p:cNvSpPr>
          <p:nvPr>
            <p:ph type="body" idx="1"/>
          </p:nvPr>
        </p:nvSpPr>
        <p:spPr>
          <a:xfrm>
            <a:off x="971550" y="1916113"/>
            <a:ext cx="7561263" cy="446563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latin typeface="宋体" pitchFamily="2" charset="-122"/>
                <a:ea typeface="仿宋_GB2312"/>
              </a:rPr>
              <a:t>现场核查内容包括：</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a:rPr>
              <a:t>    1</a:t>
            </a:r>
            <a:r>
              <a:rPr lang="zh-CN" altLang="en-US" sz="2400" b="1" dirty="0" smtClean="0">
                <a:latin typeface="仿宋_GB2312" pitchFamily="49" charset="-122"/>
                <a:ea typeface="仿宋_GB2312"/>
              </a:rPr>
              <a:t>、企业概况（包括主要工艺、设备、生产能力，企业能源消耗状况等）；</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a:rPr>
              <a:t>    2</a:t>
            </a:r>
            <a:r>
              <a:rPr lang="zh-CN" altLang="en-US" sz="2400" b="1" dirty="0" smtClean="0">
                <a:latin typeface="仿宋_GB2312" pitchFamily="49" charset="-122"/>
                <a:ea typeface="仿宋_GB2312"/>
              </a:rPr>
              <a:t>、原料、燃料购入、消耗、库存记录及费用支出凭证；</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a:rPr>
              <a:t>    3</a:t>
            </a:r>
            <a:r>
              <a:rPr lang="zh-CN" altLang="en-US" sz="2400" b="1" dirty="0" smtClean="0">
                <a:latin typeface="仿宋_GB2312" pitchFamily="49" charset="-122"/>
                <a:ea typeface="仿宋_GB2312"/>
              </a:rPr>
              <a:t>、各种能源消耗台帐及各系统能源消耗统计表；</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a:rPr>
              <a:t>    4</a:t>
            </a:r>
            <a:r>
              <a:rPr lang="zh-CN" altLang="en-US" sz="2400" b="1" dirty="0" smtClean="0">
                <a:latin typeface="仿宋_GB2312" pitchFamily="49" charset="-122"/>
                <a:ea typeface="仿宋_GB2312"/>
              </a:rPr>
              <a:t>、煤质化验、熟料和水泥强度化验报告及加权平均值；</a:t>
            </a:r>
            <a:endParaRPr lang="zh-CN" altLang="en-US" sz="2400" dirty="0" smtClean="0">
              <a:ea typeface="仿宋_GB2312"/>
            </a:endParaRPr>
          </a:p>
        </p:txBody>
      </p:sp>
    </p:spTree>
    <p:extLst>
      <p:ext uri="{BB962C8B-B14F-4D97-AF65-F5344CB8AC3E}">
        <p14:creationId xmlns:p14="http://schemas.microsoft.com/office/powerpoint/2010/main" val="3091757366"/>
      </p:ext>
    </p:extLst>
  </p:cSld>
  <p:clrMapOvr>
    <a:masterClrMapping/>
  </p:clrMapOvr>
  <p:transition spd="slow">
    <p:randomBar dir="ver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（三）对执行单位产品能耗限额</a:t>
            </a:r>
            <a:r>
              <a:rPr lang="zh-CN" altLang="en-US" sz="2800" b="0" dirty="0">
                <a:solidFill>
                  <a:srgbClr val="00FF00"/>
                </a:solidFill>
                <a:latin typeface="黑体" pitchFamily="2" charset="-122"/>
                <a:ea typeface="黑体" pitchFamily="2" charset="-122"/>
              </a:rPr>
              <a:t>生产单位的监察</a:t>
            </a:r>
            <a:endParaRPr lang="zh-CN" altLang="en-US" sz="2800" dirty="0"/>
          </a:p>
        </p:txBody>
      </p:sp>
      <p:sp>
        <p:nvSpPr>
          <p:cNvPr id="3" name="内容占位符 2"/>
          <p:cNvSpPr>
            <a:spLocks noGrp="1"/>
          </p:cNvSpPr>
          <p:nvPr>
            <p:ph idx="1"/>
          </p:nvPr>
        </p:nvSpPr>
        <p:spPr>
          <a:xfrm>
            <a:off x="971550" y="1916113"/>
            <a:ext cx="7543800" cy="4114800"/>
          </a:xfrm>
        </p:spPr>
        <p:txBody>
          <a:bodyPr/>
          <a:lstStyle/>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a:t>
            </a:r>
            <a:r>
              <a:rPr lang="en-US" altLang="zh-CN" sz="2400" b="1" dirty="0">
                <a:latin typeface="仿宋_GB2312" pitchFamily="49" charset="-122"/>
                <a:ea typeface="仿宋_GB2312"/>
              </a:rPr>
              <a:t>5</a:t>
            </a:r>
            <a:r>
              <a:rPr lang="zh-CN" altLang="en-US" sz="2400" b="1" dirty="0">
                <a:latin typeface="仿宋_GB2312" pitchFamily="49" charset="-122"/>
                <a:ea typeface="仿宋_GB2312"/>
              </a:rPr>
              <a:t>、能源购入财务报表；</a:t>
            </a:r>
            <a:endParaRPr lang="zh-CN" altLang="en-US" sz="2400" dirty="0">
              <a:ea typeface="仿宋_GB2312"/>
            </a:endParaRP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6</a:t>
            </a:r>
            <a:r>
              <a:rPr lang="zh-CN" altLang="en-US" sz="2400" b="1" dirty="0" smtClean="0">
                <a:latin typeface="仿宋_GB2312" pitchFamily="49" charset="-122"/>
                <a:ea typeface="仿宋_GB2312" pitchFamily="49" charset="-122"/>
              </a:rPr>
              <a:t>、生产运行记录、生产日报、生产统计报表；</a:t>
            </a:r>
            <a:endParaRPr lang="zh-CN" altLang="en-US" sz="2400" dirty="0" smtClean="0">
              <a:latin typeface="仿宋_GB2312" pitchFamily="49" charset="-122"/>
              <a:ea typeface="仿宋_GB2312" pitchFamily="49" charset="-122"/>
            </a:endParaRP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7</a:t>
            </a:r>
            <a:r>
              <a:rPr lang="zh-CN" altLang="en-US" sz="2400" b="1" dirty="0" smtClean="0">
                <a:latin typeface="仿宋_GB2312" pitchFamily="49" charset="-122"/>
                <a:ea typeface="仿宋_GB2312" pitchFamily="49" charset="-122"/>
              </a:rPr>
              <a:t>、产品质量报表；</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8</a:t>
            </a:r>
            <a:r>
              <a:rPr lang="zh-CN" altLang="en-US" sz="2400" b="1" dirty="0" smtClean="0">
                <a:latin typeface="仿宋_GB2312" pitchFamily="49" charset="-122"/>
                <a:ea typeface="仿宋_GB2312" pitchFamily="49" charset="-122"/>
              </a:rPr>
              <a:t>、陶瓷成品出入库凭证；</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9</a:t>
            </a:r>
            <a:r>
              <a:rPr lang="zh-CN" altLang="en-US" sz="2400" b="1" dirty="0" smtClean="0">
                <a:latin typeface="仿宋_GB2312" pitchFamily="49" charset="-122"/>
                <a:ea typeface="仿宋_GB2312" pitchFamily="49" charset="-122"/>
              </a:rPr>
              <a:t>、低温余热发电量及自用电量的台账；</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10</a:t>
            </a:r>
            <a:r>
              <a:rPr lang="zh-CN" altLang="en-US" sz="2400" b="1" dirty="0" smtClean="0">
                <a:latin typeface="仿宋_GB2312" pitchFamily="49" charset="-122"/>
                <a:ea typeface="仿宋_GB2312" pitchFamily="49" charset="-122"/>
              </a:rPr>
              <a:t>、余热用于其他项目的余热利用总量；</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11</a:t>
            </a:r>
            <a:r>
              <a:rPr lang="zh-CN" altLang="en-US" sz="2400" b="1" dirty="0" smtClean="0">
                <a:latin typeface="仿宋_GB2312" pitchFamily="49" charset="-122"/>
                <a:ea typeface="仿宋_GB2312" pitchFamily="49" charset="-122"/>
              </a:rPr>
              <a:t>、熟料强度等级修正系数统计表；</a:t>
            </a: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12</a:t>
            </a:r>
            <a:r>
              <a:rPr lang="zh-CN" altLang="en-US" sz="2400" b="1" dirty="0" smtClean="0">
                <a:latin typeface="仿宋_GB2312" pitchFamily="49" charset="-122"/>
                <a:ea typeface="仿宋_GB2312" pitchFamily="49" charset="-122"/>
              </a:rPr>
              <a:t>、基建、技术改造等项目的能耗统计记录。</a:t>
            </a:r>
            <a:r>
              <a:rPr lang="zh-CN" altLang="en-US" sz="2400" dirty="0" smtClean="0">
                <a:latin typeface="仿宋_GB2312" pitchFamily="49" charset="-122"/>
                <a:ea typeface="仿宋_GB2312" pitchFamily="49" charset="-122"/>
              </a:rPr>
              <a:t> </a:t>
            </a:r>
          </a:p>
          <a:p>
            <a:pPr>
              <a:defRPr/>
            </a:pPr>
            <a:endParaRPr lang="zh-CN" altLang="en-US" dirty="0"/>
          </a:p>
        </p:txBody>
      </p:sp>
    </p:spTree>
    <p:extLst>
      <p:ext uri="{BB962C8B-B14F-4D97-AF65-F5344CB8AC3E}">
        <p14:creationId xmlns:p14="http://schemas.microsoft.com/office/powerpoint/2010/main" val="1767162071"/>
      </p:ext>
    </p:extLst>
  </p:cSld>
  <p:clrMapOvr>
    <a:masterClrMapping/>
  </p:clrMapOvr>
  <p:transition spd="slow">
    <p:randomBar dir="ver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（三）对执行单位产品能耗限额生产</a:t>
            </a:r>
            <a:r>
              <a:rPr lang="zh-CN" altLang="en-US" sz="2800" b="0" dirty="0">
                <a:solidFill>
                  <a:srgbClr val="00FF00"/>
                </a:solidFill>
                <a:latin typeface="黑体" pitchFamily="2" charset="-122"/>
                <a:ea typeface="黑体" pitchFamily="2" charset="-122"/>
              </a:rPr>
              <a:t>单位的监察</a:t>
            </a:r>
            <a:endParaRPr lang="zh-CN" altLang="en-US" sz="2800" b="0" dirty="0" smtClean="0">
              <a:solidFill>
                <a:srgbClr val="00FF00"/>
              </a:solidFill>
              <a:latin typeface="仿宋_GB2312" pitchFamily="49" charset="-122"/>
              <a:ea typeface="黑体" pitchFamily="2" charset="-122"/>
            </a:endParaRPr>
          </a:p>
        </p:txBody>
      </p:sp>
      <p:sp>
        <p:nvSpPr>
          <p:cNvPr id="122883" name="Rectangle 3"/>
          <p:cNvSpPr>
            <a:spLocks noGrp="1" noChangeArrowheads="1"/>
          </p:cNvSpPr>
          <p:nvPr>
            <p:ph type="body" idx="1"/>
          </p:nvPr>
        </p:nvSpPr>
        <p:spPr>
          <a:xfrm>
            <a:off x="971550" y="1916113"/>
            <a:ext cx="7639050" cy="4179887"/>
          </a:xfrm>
        </p:spPr>
        <p:txBody>
          <a:bodyPr/>
          <a:lstStyle/>
          <a:p>
            <a:pPr marL="0" indent="0" eaLnBrk="1" hangingPunct="1">
              <a:lnSpc>
                <a:spcPct val="13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宋体" pitchFamily="2" charset="-122"/>
                <a:ea typeface="仿宋_GB2312"/>
              </a:rPr>
              <a:t>法律责任：</a:t>
            </a:r>
            <a:endPar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a:endParaRPr>
          </a:p>
          <a:p>
            <a:pPr marL="0" indent="0" eaLnBrk="1" hangingPunct="1">
              <a:lnSpc>
                <a:spcPct val="13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第七十二条规定：</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生产单位超过单位产品能耗限额标准用能，情节严重，经限期治理逾期不治理或者没有达到治理要求的，可以由管理节能工作的部门提出意见，报请本级人民政府按照国务院规定的权限责令停业整顿或者关闭。</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3400724740"/>
      </p:ext>
    </p:extLst>
  </p:cSld>
  <p:clrMapOvr>
    <a:masterClrMapping/>
  </p:clrMapOvr>
  <p:transition spd="slow">
    <p:randomBar dir="vert"/>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黑体" pitchFamily="2" charset="-122"/>
                <a:ea typeface="黑体" pitchFamily="2" charset="-122"/>
              </a:rPr>
              <a:t>（三）对执行单位产品</a:t>
            </a:r>
            <a:r>
              <a:rPr lang="zh-CN" altLang="en-US" sz="2800" b="0" dirty="0">
                <a:solidFill>
                  <a:srgbClr val="00FF00"/>
                </a:solidFill>
                <a:latin typeface="黑体" pitchFamily="2" charset="-122"/>
                <a:ea typeface="黑体" pitchFamily="2" charset="-122"/>
              </a:rPr>
              <a:t>能耗限额生产单位的监察</a:t>
            </a:r>
            <a:endParaRPr lang="zh-CN" altLang="en-US" sz="2800" b="0" dirty="0" smtClean="0">
              <a:solidFill>
                <a:srgbClr val="00FF00"/>
              </a:solidFill>
              <a:latin typeface="仿宋_GB2312" pitchFamily="49" charset="-122"/>
              <a:ea typeface="黑体" pitchFamily="2" charset="-122"/>
            </a:endParaRPr>
          </a:p>
        </p:txBody>
      </p:sp>
      <p:sp>
        <p:nvSpPr>
          <p:cNvPr id="122883" name="Rectangle 3"/>
          <p:cNvSpPr>
            <a:spLocks noGrp="1" noChangeArrowheads="1"/>
          </p:cNvSpPr>
          <p:nvPr>
            <p:ph type="body" idx="1"/>
          </p:nvPr>
        </p:nvSpPr>
        <p:spPr>
          <a:xfrm>
            <a:off x="971550" y="1916113"/>
            <a:ext cx="7639050" cy="4179887"/>
          </a:xfrm>
        </p:spPr>
        <p:txBody>
          <a:bodyPr/>
          <a:lstStyle/>
          <a:p>
            <a:pPr marL="0" indent="0" eaLnBrk="1" hangingPunct="1">
              <a:lnSpc>
                <a:spcPct val="130000"/>
              </a:lnSpc>
              <a:spcBef>
                <a:spcPts val="0"/>
              </a:spcBef>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a:rPr>
              <a:t>    北京市发改委、经信委、财政局和环保局</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北京市完善差别电价政策的实施意见</a:t>
            </a:r>
            <a:r>
              <a:rPr lang="en-US" altLang="zh-CN" sz="2400" b="1" dirty="0" smtClean="0">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a:rPr>
              <a:t>（京发改</a:t>
            </a:r>
            <a:r>
              <a:rPr lang="en-US" altLang="zh-CN" sz="2400" b="1" dirty="0" smtClean="0">
                <a:effectLst>
                  <a:outerShdw blurRad="38100" dist="38100" dir="2700000" algn="tl">
                    <a:srgbClr val="000000">
                      <a:alpha val="43137"/>
                    </a:srgbClr>
                  </a:outerShdw>
                </a:effectLst>
                <a:latin typeface="仿宋_GB2312" pitchFamily="49" charset="-122"/>
                <a:ea typeface="仿宋_GB2312"/>
              </a:rPr>
              <a:t>【2015】1359</a:t>
            </a:r>
            <a:r>
              <a:rPr lang="zh-CN" altLang="en-US" sz="2400" b="1" dirty="0" smtClean="0">
                <a:effectLst>
                  <a:outerShdw blurRad="38100" dist="38100" dir="2700000" algn="tl">
                    <a:srgbClr val="000000">
                      <a:alpha val="43137"/>
                    </a:srgbClr>
                  </a:outerShdw>
                </a:effectLst>
                <a:latin typeface="仿宋_GB2312" pitchFamily="49" charset="-122"/>
                <a:ea typeface="仿宋_GB2312"/>
              </a:rPr>
              <a:t>号）规定：</a:t>
            </a:r>
            <a:r>
              <a:rPr lang="zh-CN" altLang="en-US" sz="2400" b="1" dirty="0" smtClean="0">
                <a:effectLst>
                  <a:outerShdw blurRad="38100" dist="38100" dir="2700000" algn="tl">
                    <a:srgbClr val="000000">
                      <a:alpha val="43137"/>
                    </a:srgbClr>
                  </a:outerShdw>
                </a:effectLst>
                <a:latin typeface="Arial"/>
                <a:ea typeface="仿宋_GB2312"/>
              </a:rPr>
              <a:t>“对单位能耗（电耗）超过限额标准一倍以上的装置或建筑，用电量每千瓦时</a:t>
            </a:r>
            <a:r>
              <a:rPr lang="zh-CN" altLang="en-US" sz="2400" b="1" dirty="0" smtClean="0">
                <a:solidFill>
                  <a:srgbClr val="FF0000"/>
                </a:solidFill>
                <a:effectLst>
                  <a:outerShdw blurRad="38100" dist="38100" dir="2700000" algn="tl">
                    <a:srgbClr val="000000">
                      <a:alpha val="43137"/>
                    </a:srgbClr>
                  </a:outerShdw>
                </a:effectLst>
                <a:latin typeface="Arial"/>
                <a:ea typeface="仿宋_GB2312"/>
              </a:rPr>
              <a:t>加价</a:t>
            </a:r>
            <a:r>
              <a:rPr lang="en-US" altLang="zh-CN" sz="2400" b="1" dirty="0" smtClean="0">
                <a:solidFill>
                  <a:srgbClr val="FF0000"/>
                </a:solidFill>
                <a:effectLst>
                  <a:outerShdw blurRad="38100" dist="38100" dir="2700000" algn="tl">
                    <a:srgbClr val="000000">
                      <a:alpha val="43137"/>
                    </a:srgbClr>
                  </a:outerShdw>
                </a:effectLst>
                <a:latin typeface="Arial"/>
                <a:ea typeface="仿宋_GB2312"/>
              </a:rPr>
              <a:t>0.5</a:t>
            </a:r>
            <a:r>
              <a:rPr lang="zh-CN" altLang="en-US" sz="2400" b="1" dirty="0" smtClean="0">
                <a:solidFill>
                  <a:srgbClr val="FF0000"/>
                </a:solidFill>
                <a:effectLst>
                  <a:outerShdw blurRad="38100" dist="38100" dir="2700000" algn="tl">
                    <a:srgbClr val="000000">
                      <a:alpha val="43137"/>
                    </a:srgbClr>
                  </a:outerShdw>
                </a:effectLst>
                <a:latin typeface="Arial"/>
                <a:ea typeface="仿宋_GB2312"/>
              </a:rPr>
              <a:t>元</a:t>
            </a:r>
            <a:r>
              <a:rPr lang="zh-CN" altLang="en-US" sz="2400" b="1" dirty="0" smtClean="0">
                <a:effectLst>
                  <a:outerShdw blurRad="38100" dist="38100" dir="2700000" algn="tl">
                    <a:srgbClr val="000000">
                      <a:alpha val="43137"/>
                    </a:srgbClr>
                  </a:outerShdw>
                </a:effectLst>
                <a:latin typeface="Arial"/>
                <a:ea typeface="仿宋_GB2312"/>
              </a:rPr>
              <a:t>；</a:t>
            </a:r>
            <a:r>
              <a:rPr lang="zh-CN" altLang="en-US" sz="2400" b="1" dirty="0">
                <a:solidFill>
                  <a:srgbClr val="FFFFFF"/>
                </a:solidFill>
                <a:effectLst>
                  <a:outerShdw blurRad="38100" dist="38100" dir="2700000" algn="tl">
                    <a:srgbClr val="000000">
                      <a:alpha val="43137"/>
                    </a:srgbClr>
                  </a:outerShdw>
                </a:effectLst>
                <a:latin typeface="Arial"/>
                <a:ea typeface="仿宋_GB2312"/>
              </a:rPr>
              <a:t>对单位能耗（电耗）超过限额标准</a:t>
            </a:r>
            <a:r>
              <a:rPr lang="zh-CN" altLang="en-US" sz="2400" b="1" dirty="0" smtClean="0">
                <a:solidFill>
                  <a:srgbClr val="FFFFFF"/>
                </a:solidFill>
                <a:effectLst>
                  <a:outerShdw blurRad="38100" dist="38100" dir="2700000" algn="tl">
                    <a:srgbClr val="000000">
                      <a:alpha val="43137"/>
                    </a:srgbClr>
                  </a:outerShdw>
                </a:effectLst>
                <a:latin typeface="Arial"/>
                <a:ea typeface="仿宋_GB2312"/>
              </a:rPr>
              <a:t>一倍（含）以内的</a:t>
            </a:r>
            <a:r>
              <a:rPr lang="zh-CN" altLang="en-US" sz="2400" b="1" dirty="0">
                <a:solidFill>
                  <a:srgbClr val="FFFFFF"/>
                </a:solidFill>
                <a:effectLst>
                  <a:outerShdw blurRad="38100" dist="38100" dir="2700000" algn="tl">
                    <a:srgbClr val="000000">
                      <a:alpha val="43137"/>
                    </a:srgbClr>
                  </a:outerShdw>
                </a:effectLst>
                <a:latin typeface="Arial"/>
                <a:ea typeface="仿宋_GB2312"/>
              </a:rPr>
              <a:t>装置或建筑，用电量每千瓦时</a:t>
            </a:r>
            <a:r>
              <a:rPr lang="zh-CN" altLang="en-US" sz="2400" b="1" dirty="0">
                <a:solidFill>
                  <a:srgbClr val="FF0000"/>
                </a:solidFill>
                <a:effectLst>
                  <a:outerShdw blurRad="38100" dist="38100" dir="2700000" algn="tl">
                    <a:srgbClr val="000000">
                      <a:alpha val="43137"/>
                    </a:srgbClr>
                  </a:outerShdw>
                </a:effectLst>
                <a:latin typeface="Arial"/>
                <a:ea typeface="仿宋_GB2312"/>
              </a:rPr>
              <a:t>加价</a:t>
            </a:r>
            <a:r>
              <a:rPr lang="en-US" altLang="zh-CN" sz="2400" b="1" dirty="0" smtClean="0">
                <a:solidFill>
                  <a:srgbClr val="FF0000"/>
                </a:solidFill>
                <a:effectLst>
                  <a:outerShdw blurRad="38100" dist="38100" dir="2700000" algn="tl">
                    <a:srgbClr val="000000">
                      <a:alpha val="43137"/>
                    </a:srgbClr>
                  </a:outerShdw>
                </a:effectLst>
                <a:latin typeface="Arial"/>
                <a:ea typeface="仿宋_GB2312"/>
              </a:rPr>
              <a:t>0.2</a:t>
            </a:r>
            <a:r>
              <a:rPr lang="zh-CN" altLang="en-US" sz="2400" b="1" dirty="0" smtClean="0">
                <a:solidFill>
                  <a:srgbClr val="FF0000"/>
                </a:solidFill>
                <a:effectLst>
                  <a:outerShdw blurRad="38100" dist="38100" dir="2700000" algn="tl">
                    <a:srgbClr val="000000">
                      <a:alpha val="43137"/>
                    </a:srgbClr>
                  </a:outerShdw>
                </a:effectLst>
                <a:latin typeface="Arial"/>
                <a:ea typeface="仿宋_GB2312"/>
              </a:rPr>
              <a:t>元</a:t>
            </a:r>
            <a:r>
              <a:rPr lang="zh-CN" altLang="en-US" sz="2400" b="1" dirty="0" smtClean="0">
                <a:solidFill>
                  <a:srgbClr val="FFFFFF"/>
                </a:solidFill>
                <a:effectLst>
                  <a:outerShdw blurRad="38100" dist="38100" dir="2700000" algn="tl">
                    <a:srgbClr val="000000">
                      <a:alpha val="43137"/>
                    </a:srgbClr>
                  </a:outerShdw>
                </a:effectLst>
                <a:latin typeface="Arial"/>
                <a:ea typeface="仿宋_GB2312"/>
              </a:rPr>
              <a:t>。</a:t>
            </a:r>
            <a:r>
              <a:rPr lang="zh-CN" altLang="en-US" sz="2400" b="1" dirty="0" smtClean="0">
                <a:effectLst>
                  <a:outerShdw blurRad="38100" dist="38100" dir="2700000" algn="tl">
                    <a:srgbClr val="000000">
                      <a:alpha val="43137"/>
                    </a:srgbClr>
                  </a:outerShdw>
                </a:effectLst>
                <a:latin typeface="Arial"/>
                <a:ea typeface="仿宋_GB2312"/>
              </a:rPr>
              <a:t>”</a:t>
            </a:r>
            <a:endParaRPr lang="zh-CN" altLang="en-US" sz="2400" b="1" dirty="0" smtClean="0">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1477604619"/>
      </p:ext>
    </p:extLst>
  </p:cSld>
  <p:clrMapOvr>
    <a:masterClrMapping/>
  </p:clrMapOvr>
  <p:transition spd="slow">
    <p:randomBar dir="ver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smtClean="0">
                <a:solidFill>
                  <a:srgbClr val="00FF00"/>
                </a:solidFill>
                <a:latin typeface="仿宋_GB2312" pitchFamily="49" charset="-122"/>
                <a:ea typeface="黑体" pitchFamily="2" charset="-122"/>
              </a:rPr>
              <a:t>（四</a:t>
            </a:r>
            <a:r>
              <a:rPr lang="en-US" altLang="zh-CN" sz="2800" b="0" dirty="0" smtClean="0">
                <a:solidFill>
                  <a:srgbClr val="00FF00"/>
                </a:solidFill>
                <a:latin typeface="仿宋_GB2312" pitchFamily="49" charset="-122"/>
                <a:ea typeface="黑体" pitchFamily="2" charset="-122"/>
              </a:rPr>
              <a:t>)</a:t>
            </a:r>
            <a:r>
              <a:rPr lang="zh-CN" altLang="en-US" sz="2800" b="0" dirty="0" smtClean="0">
                <a:solidFill>
                  <a:srgbClr val="00FF00"/>
                </a:solidFill>
                <a:latin typeface="仿宋_GB2312" pitchFamily="49" charset="-122"/>
                <a:ea typeface="黑体" pitchFamily="2" charset="-122"/>
              </a:rPr>
              <a:t>对使用国家明令淘汰用能设备和生产工艺</a:t>
            </a:r>
            <a:r>
              <a:rPr lang="en-US" altLang="zh-CN" sz="2800" b="0" dirty="0" smtClean="0">
                <a:solidFill>
                  <a:srgbClr val="00FF00"/>
                </a:solidFill>
                <a:latin typeface="仿宋_GB2312" pitchFamily="49" charset="-122"/>
                <a:ea typeface="黑体" pitchFamily="2" charset="-122"/>
              </a:rPr>
              <a:t/>
            </a:r>
            <a:br>
              <a:rPr lang="en-US" altLang="zh-CN" sz="2800" b="0" dirty="0" smtClean="0">
                <a:solidFill>
                  <a:srgbClr val="00FF00"/>
                </a:solidFill>
                <a:latin typeface="仿宋_GB2312" pitchFamily="49" charset="-122"/>
                <a:ea typeface="黑体" pitchFamily="2" charset="-122"/>
              </a:rPr>
            </a:br>
            <a:r>
              <a:rPr lang="en-US" altLang="zh-CN" sz="2800" b="0" dirty="0">
                <a:solidFill>
                  <a:srgbClr val="00FF00"/>
                </a:solidFill>
                <a:latin typeface="仿宋_GB2312" pitchFamily="49" charset="-122"/>
                <a:ea typeface="黑体" pitchFamily="2" charset="-122"/>
              </a:rPr>
              <a:t> </a:t>
            </a:r>
            <a:r>
              <a:rPr lang="en-US" altLang="zh-CN" sz="2800" b="0" dirty="0" smtClean="0">
                <a:solidFill>
                  <a:srgbClr val="00FF00"/>
                </a:solidFill>
                <a:latin typeface="仿宋_GB2312" pitchFamily="49" charset="-122"/>
                <a:ea typeface="黑体" pitchFamily="2" charset="-122"/>
              </a:rPr>
              <a:t>    </a:t>
            </a:r>
            <a:r>
              <a:rPr lang="zh-CN" altLang="en-US" sz="2800" b="0" dirty="0" smtClean="0">
                <a:solidFill>
                  <a:srgbClr val="00FF00"/>
                </a:solidFill>
                <a:latin typeface="仿宋_GB2312" pitchFamily="49" charset="-122"/>
                <a:ea typeface="黑体" pitchFamily="2" charset="-122"/>
              </a:rPr>
              <a:t>用</a:t>
            </a:r>
            <a:r>
              <a:rPr lang="zh-CN" altLang="en-US" sz="2800" b="0" dirty="0">
                <a:solidFill>
                  <a:srgbClr val="00FF00"/>
                </a:solidFill>
                <a:latin typeface="仿宋_GB2312" pitchFamily="49" charset="-122"/>
                <a:ea typeface="黑体" pitchFamily="2" charset="-122"/>
              </a:rPr>
              <a:t>能单位</a:t>
            </a:r>
            <a:r>
              <a:rPr lang="zh-CN" altLang="en-US" sz="2800" b="0" dirty="0" smtClean="0">
                <a:solidFill>
                  <a:srgbClr val="00FF00"/>
                </a:solidFill>
                <a:latin typeface="仿宋_GB2312" pitchFamily="49" charset="-122"/>
                <a:ea typeface="黑体" pitchFamily="2" charset="-122"/>
              </a:rPr>
              <a:t>的监察</a:t>
            </a:r>
          </a:p>
        </p:txBody>
      </p:sp>
      <p:sp>
        <p:nvSpPr>
          <p:cNvPr id="105475" name="Rectangle 3"/>
          <p:cNvSpPr>
            <a:spLocks noGrp="1" noChangeArrowheads="1"/>
          </p:cNvSpPr>
          <p:nvPr>
            <p:ph type="body" idx="1"/>
          </p:nvPr>
        </p:nvSpPr>
        <p:spPr>
          <a:xfrm>
            <a:off x="971550" y="1916113"/>
            <a:ext cx="7639050" cy="4179887"/>
          </a:xfrm>
        </p:spPr>
        <p:txBody>
          <a:bodyPr/>
          <a:lstStyle/>
          <a:p>
            <a:pPr marL="0" indent="0" eaLnBrk="1" hangingPunct="1">
              <a:lnSpc>
                <a:spcPct val="130000"/>
              </a:lnSpc>
              <a:spcBef>
                <a:spcPts val="0"/>
              </a:spcBef>
              <a:buFont typeface="Wingdings" pitchFamily="2" charset="2"/>
              <a:buNone/>
              <a:defRPr/>
            </a:pPr>
            <a:r>
              <a:rPr lang="zh-CN" altLang="en-US" sz="2400" b="1" dirty="0" smtClean="0">
                <a:solidFill>
                  <a:srgbClr val="FF0000"/>
                </a:solidFill>
                <a:effectLst/>
                <a:latin typeface="仿宋_GB2312" pitchFamily="49" charset="-122"/>
                <a:ea typeface="仿宋_GB2312" pitchFamily="49" charset="-122"/>
              </a:rPr>
              <a:t>法律</a:t>
            </a:r>
            <a:r>
              <a:rPr lang="zh-CN" altLang="en-US" sz="2400" b="1" dirty="0">
                <a:solidFill>
                  <a:srgbClr val="FF0000"/>
                </a:solidFill>
                <a:effectLst/>
                <a:latin typeface="仿宋_GB2312" pitchFamily="49" charset="-122"/>
                <a:ea typeface="仿宋_GB2312" pitchFamily="49" charset="-122"/>
              </a:rPr>
              <a:t>依据：</a:t>
            </a:r>
          </a:p>
          <a:p>
            <a:pPr marL="0" indent="0" eaLnBrk="1" hangingPunct="1">
              <a:spcBef>
                <a:spcPts val="0"/>
              </a:spcBef>
              <a:buFont typeface="Wingdings" pitchFamily="2" charset="2"/>
              <a:buNone/>
              <a:defRPr/>
            </a:pPr>
            <a:r>
              <a:rPr lang="zh-CN" altLang="en-US" sz="2400" b="1" dirty="0">
                <a:effectLst/>
                <a:latin typeface="仿宋_GB2312" pitchFamily="49" charset="-122"/>
                <a:ea typeface="仿宋_GB2312" pitchFamily="49" charset="-122"/>
              </a:rPr>
              <a:t>    </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节能法</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第十七条规定：“禁止使用国家明令淘汰的用能设备、生产工艺。”</a:t>
            </a:r>
          </a:p>
          <a:p>
            <a:pPr marL="0" indent="0" eaLnBrk="1" hangingPunct="1">
              <a:spcBef>
                <a:spcPts val="0"/>
              </a:spcBef>
              <a:buFont typeface="Wingdings" pitchFamily="2" charset="2"/>
              <a:buNone/>
              <a:defRPr/>
            </a:pPr>
            <a:r>
              <a:rPr lang="zh-CN" altLang="en-US" sz="2400" b="1" dirty="0">
                <a:effectLst/>
                <a:latin typeface="仿宋_GB2312" pitchFamily="49" charset="-122"/>
                <a:ea typeface="仿宋_GB2312" pitchFamily="49" charset="-122"/>
              </a:rPr>
              <a:t>    </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北京市实施</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节能法</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办法</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第十五条规定：“禁止使用国家明令淘汰的用能设备、生产工艺。” </a:t>
            </a:r>
          </a:p>
          <a:p>
            <a:pPr marL="0" indent="0" eaLnBrk="1" hangingPunct="1">
              <a:spcBef>
                <a:spcPts val="0"/>
              </a:spcBef>
              <a:buNone/>
              <a:defRPr/>
            </a:pPr>
            <a:r>
              <a:rPr lang="zh-CN" altLang="en-US" sz="2400" b="1" dirty="0">
                <a:effectLst/>
                <a:latin typeface="仿宋_GB2312" pitchFamily="49" charset="-122"/>
                <a:ea typeface="仿宋_GB2312" pitchFamily="49" charset="-122"/>
              </a:rPr>
              <a:t>    国家工信部</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高耗能落后机电设备（产品）淘汰目录（第一批）</a:t>
            </a:r>
            <a:r>
              <a:rPr lang="en-US" altLang="zh-CN" sz="2400" b="1" dirty="0">
                <a:effectLst/>
                <a:latin typeface="仿宋_GB2312" pitchFamily="49" charset="-122"/>
                <a:ea typeface="仿宋_GB2312" pitchFamily="49" charset="-122"/>
              </a:rPr>
              <a:t>》</a:t>
            </a:r>
            <a:r>
              <a:rPr lang="zh-CN" altLang="en-US" sz="2400" b="1" dirty="0">
                <a:effectLst/>
                <a:latin typeface="仿宋_GB2312" pitchFamily="49" charset="-122"/>
                <a:ea typeface="仿宋_GB2312" pitchFamily="49" charset="-122"/>
              </a:rPr>
              <a:t>（工节［</a:t>
            </a:r>
            <a:r>
              <a:rPr lang="en-US" altLang="zh-CN" sz="2400" b="1" dirty="0">
                <a:effectLst/>
                <a:latin typeface="仿宋_GB2312" pitchFamily="49" charset="-122"/>
                <a:ea typeface="仿宋_GB2312" pitchFamily="49" charset="-122"/>
              </a:rPr>
              <a:t>2009</a:t>
            </a:r>
            <a:r>
              <a:rPr lang="zh-CN" altLang="en-US" sz="2400" b="1" dirty="0">
                <a:effectLst/>
                <a:latin typeface="仿宋_GB2312" pitchFamily="49" charset="-122"/>
                <a:ea typeface="仿宋_GB2312" pitchFamily="49" charset="-122"/>
              </a:rPr>
              <a:t>］第</a:t>
            </a:r>
            <a:r>
              <a:rPr lang="en-US" altLang="zh-CN" sz="2400" b="1" dirty="0">
                <a:effectLst/>
                <a:latin typeface="仿宋_GB2312" pitchFamily="49" charset="-122"/>
                <a:ea typeface="仿宋_GB2312" pitchFamily="49" charset="-122"/>
              </a:rPr>
              <a:t>67</a:t>
            </a:r>
            <a:r>
              <a:rPr lang="zh-CN" altLang="en-US" sz="2400" b="1" dirty="0">
                <a:effectLst/>
                <a:latin typeface="仿宋_GB2312" pitchFamily="49" charset="-122"/>
                <a:ea typeface="仿宋_GB2312" pitchFamily="49" charset="-122"/>
              </a:rPr>
              <a:t>号）、</a:t>
            </a:r>
            <a:r>
              <a:rPr lang="zh-CN" altLang="zh-CN" sz="2400" b="1" dirty="0">
                <a:effectLst/>
                <a:latin typeface="仿宋_GB2312" pitchFamily="49" charset="-122"/>
                <a:ea typeface="仿宋_GB2312" pitchFamily="49" charset="-122"/>
              </a:rPr>
              <a:t>《高耗能落后机电设备（产品）淘汰目录（第二批）》</a:t>
            </a:r>
            <a:r>
              <a:rPr lang="zh-CN" altLang="en-US" sz="2400" b="1" dirty="0">
                <a:effectLst/>
                <a:latin typeface="仿宋_GB2312" pitchFamily="49" charset="-122"/>
                <a:ea typeface="仿宋_GB2312" pitchFamily="49" charset="-122"/>
              </a:rPr>
              <a:t>（</a:t>
            </a:r>
            <a:r>
              <a:rPr lang="en-US" altLang="zh-CN" sz="2400" b="1" dirty="0">
                <a:effectLst/>
                <a:latin typeface="仿宋_GB2312" pitchFamily="49" charset="-122"/>
                <a:ea typeface="仿宋_GB2312" pitchFamily="49" charset="-122"/>
              </a:rPr>
              <a:t>2012</a:t>
            </a:r>
            <a:r>
              <a:rPr lang="zh-CN" altLang="zh-CN" sz="2400" b="1" dirty="0">
                <a:effectLst/>
                <a:latin typeface="仿宋_GB2312" pitchFamily="49" charset="-122"/>
                <a:ea typeface="仿宋_GB2312" pitchFamily="49" charset="-122"/>
              </a:rPr>
              <a:t>年第</a:t>
            </a:r>
            <a:r>
              <a:rPr lang="en-US" altLang="zh-CN" sz="2400" b="1" dirty="0">
                <a:effectLst/>
                <a:latin typeface="仿宋_GB2312" pitchFamily="49" charset="-122"/>
                <a:ea typeface="仿宋_GB2312" pitchFamily="49" charset="-122"/>
              </a:rPr>
              <a:t>14</a:t>
            </a:r>
            <a:r>
              <a:rPr lang="zh-CN" altLang="zh-CN" sz="2400" b="1" dirty="0">
                <a:effectLst/>
                <a:latin typeface="仿宋_GB2312" pitchFamily="49" charset="-122"/>
                <a:ea typeface="仿宋_GB2312" pitchFamily="49" charset="-122"/>
              </a:rPr>
              <a:t>号</a:t>
            </a:r>
            <a:r>
              <a:rPr lang="zh-CN" altLang="en-US" sz="2400" b="1" dirty="0">
                <a:effectLst/>
                <a:latin typeface="仿宋_GB2312" pitchFamily="49" charset="-122"/>
                <a:ea typeface="仿宋_GB2312" pitchFamily="49" charset="-122"/>
              </a:rPr>
              <a:t>）和</a:t>
            </a:r>
            <a:r>
              <a:rPr lang="zh-CN" altLang="zh-CN" sz="2400" b="1" dirty="0">
                <a:effectLst/>
                <a:latin typeface="仿宋_GB2312" pitchFamily="49" charset="-122"/>
                <a:ea typeface="仿宋_GB2312" pitchFamily="49" charset="-122"/>
              </a:rPr>
              <a:t>《高耗能落后机电设备（产品）淘汰目录（第三批）》</a:t>
            </a:r>
            <a:r>
              <a:rPr lang="zh-CN" altLang="en-US" sz="2400" b="1" dirty="0">
                <a:effectLst/>
                <a:latin typeface="仿宋_GB2312" pitchFamily="49" charset="-122"/>
                <a:ea typeface="仿宋_GB2312" pitchFamily="49" charset="-122"/>
              </a:rPr>
              <a:t>（</a:t>
            </a:r>
            <a:r>
              <a:rPr lang="en-US" altLang="zh-CN" sz="2400" b="1" dirty="0">
                <a:effectLst/>
                <a:latin typeface="仿宋_GB2312" pitchFamily="49" charset="-122"/>
                <a:ea typeface="仿宋_GB2312" pitchFamily="49" charset="-122"/>
              </a:rPr>
              <a:t>2014</a:t>
            </a:r>
            <a:r>
              <a:rPr lang="zh-CN" altLang="zh-CN" sz="2400" b="1" dirty="0">
                <a:effectLst/>
                <a:latin typeface="仿宋_GB2312" pitchFamily="49" charset="-122"/>
                <a:ea typeface="仿宋_GB2312" pitchFamily="49" charset="-122"/>
              </a:rPr>
              <a:t>年第</a:t>
            </a:r>
            <a:r>
              <a:rPr lang="en-US" altLang="zh-CN" sz="2400" b="1" dirty="0">
                <a:effectLst/>
                <a:latin typeface="仿宋_GB2312" pitchFamily="49" charset="-122"/>
                <a:ea typeface="仿宋_GB2312" pitchFamily="49" charset="-122"/>
              </a:rPr>
              <a:t>16</a:t>
            </a:r>
            <a:r>
              <a:rPr lang="zh-CN" altLang="zh-CN" sz="2400" b="1" dirty="0">
                <a:effectLst/>
                <a:latin typeface="仿宋_GB2312" pitchFamily="49" charset="-122"/>
                <a:ea typeface="仿宋_GB2312" pitchFamily="49" charset="-122"/>
              </a:rPr>
              <a:t>号公告</a:t>
            </a:r>
            <a:r>
              <a:rPr lang="zh-CN" altLang="en-US" sz="2400" b="1" dirty="0">
                <a:effectLst/>
                <a:latin typeface="仿宋_GB2312" pitchFamily="49" charset="-122"/>
                <a:ea typeface="仿宋_GB2312" pitchFamily="49" charset="-122"/>
              </a:rPr>
              <a:t>）</a:t>
            </a:r>
            <a:endParaRPr lang="zh-CN" altLang="zh-CN" sz="2400" b="1" dirty="0">
              <a:effectLst/>
              <a:latin typeface="仿宋_GB2312" pitchFamily="49" charset="-122"/>
              <a:ea typeface="仿宋_GB2312" pitchFamily="49" charset="-122"/>
            </a:endParaRPr>
          </a:p>
        </p:txBody>
      </p:sp>
    </p:spTree>
    <p:extLst>
      <p:ext uri="{BB962C8B-B14F-4D97-AF65-F5344CB8AC3E}">
        <p14:creationId xmlns:p14="http://schemas.microsoft.com/office/powerpoint/2010/main" val="3851533812"/>
      </p:ext>
    </p:extLst>
  </p:cSld>
  <p:clrMapOvr>
    <a:masterClrMapping/>
  </p:clrMapOvr>
  <p:transition spd="slow">
    <p:randomBar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（四</a:t>
            </a:r>
            <a:r>
              <a:rPr lang="en-US" altLang="zh-CN"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a:t>
            </a:r>
            <a:r>
              <a:rPr lang="zh-CN" altLang="en-US"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对使用国家明令淘汰用能设备和生产工艺</a:t>
            </a:r>
            <a:r>
              <a:rPr lang="en-US" altLang="zh-CN"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
            </a:r>
            <a:br>
              <a:rPr lang="en-US" altLang="zh-CN"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br>
            <a:r>
              <a:rPr lang="en-US" altLang="zh-CN"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     </a:t>
            </a:r>
            <a:r>
              <a:rPr lang="zh-CN" altLang="en-US" sz="2800" b="0" dirty="0">
                <a:solidFill>
                  <a:srgbClr val="00FF00"/>
                </a:solidFill>
                <a:effectLst>
                  <a:outerShdw blurRad="38100" dist="38100" dir="2700000" algn="tl">
                    <a:srgbClr val="000000">
                      <a:alpha val="43137"/>
                    </a:srgbClr>
                  </a:outerShdw>
                </a:effectLst>
                <a:latin typeface="仿宋_GB2312" pitchFamily="49" charset="-122"/>
                <a:ea typeface="黑体" pitchFamily="2" charset="-122"/>
              </a:rPr>
              <a:t>用能单位的监察</a:t>
            </a:r>
            <a:endParaRPr lang="zh-CN" altLang="en-US" sz="2800" b="0" dirty="0" smtClean="0">
              <a:solidFill>
                <a:srgbClr val="00FF00"/>
              </a:solidFill>
              <a:effectLst>
                <a:outerShdw blurRad="38100" dist="38100" dir="2700000" algn="tl">
                  <a:srgbClr val="000000">
                    <a:alpha val="43137"/>
                  </a:srgbClr>
                </a:outerShdw>
              </a:effectLst>
              <a:latin typeface="仿宋_GB2312" pitchFamily="49" charset="-122"/>
              <a:ea typeface="黑体" pitchFamily="2" charset="-122"/>
            </a:endParaRPr>
          </a:p>
        </p:txBody>
      </p:sp>
      <p:sp>
        <p:nvSpPr>
          <p:cNvPr id="146435" name="Rectangle 3"/>
          <p:cNvSpPr>
            <a:spLocks noGrp="1" noChangeArrowheads="1"/>
          </p:cNvSpPr>
          <p:nvPr>
            <p:ph type="body" idx="1"/>
          </p:nvPr>
        </p:nvSpPr>
        <p:spPr>
          <a:xfrm>
            <a:off x="971550" y="1916113"/>
            <a:ext cx="7639050" cy="4179887"/>
          </a:xfrm>
        </p:spPr>
        <p:txBody>
          <a:bodyPr/>
          <a:lstStyle/>
          <a:p>
            <a:pPr eaLnBrk="1" hangingPunct="1">
              <a:lnSpc>
                <a:spcPct val="150000"/>
              </a:lnSpc>
              <a:spcBef>
                <a:spcPts val="0"/>
              </a:spcBef>
              <a:buFont typeface="Wingdings" pitchFamily="2" charset="2"/>
              <a:buNone/>
              <a:defRPr/>
            </a:pPr>
            <a:r>
              <a:rPr lang="zh-CN" altLang="en-US" sz="2400" b="1" dirty="0" smtClean="0">
                <a:solidFill>
                  <a:srgbClr val="FF0000"/>
                </a:solidFill>
                <a:latin typeface="仿宋_GB2312" pitchFamily="49" charset="-122"/>
                <a:ea typeface="仿宋_GB2312" pitchFamily="49" charset="-122"/>
              </a:rPr>
              <a:t>监察对象：</a:t>
            </a:r>
            <a:endParaRPr lang="en-US" altLang="zh-CN" sz="2400" b="1" dirty="0" smtClean="0">
              <a:solidFill>
                <a:srgbClr val="FF0000"/>
              </a:solidFill>
              <a:latin typeface="仿宋_GB2312" pitchFamily="49" charset="-122"/>
              <a:ea typeface="仿宋_GB2312" pitchFamily="49" charset="-122"/>
            </a:endParaRPr>
          </a:p>
          <a:p>
            <a:pPr eaLnBrk="1" hangingPunct="1">
              <a:lnSpc>
                <a:spcPct val="150000"/>
              </a:lnSpc>
              <a:spcBef>
                <a:spcPts val="0"/>
              </a:spcBef>
              <a:buFont typeface="Wingdings" pitchFamily="2" charset="2"/>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所有用能单位单位</a:t>
            </a:r>
            <a:endParaRPr lang="en-US" altLang="zh-CN" sz="2400" b="1" dirty="0" smtClean="0">
              <a:latin typeface="仿宋_GB2312" pitchFamily="49" charset="-122"/>
              <a:ea typeface="仿宋_GB2312" pitchFamily="49" charset="-122"/>
            </a:endParaRPr>
          </a:p>
          <a:p>
            <a:pPr eaLnBrk="1" hangingPunct="1">
              <a:lnSpc>
                <a:spcPct val="150000"/>
              </a:lnSpc>
              <a:spcBef>
                <a:spcPts val="0"/>
              </a:spcBef>
              <a:buFont typeface="Wingdings" pitchFamily="2" charset="2"/>
              <a:buNone/>
              <a:defRPr/>
            </a:pPr>
            <a:endParaRPr lang="en-US" altLang="zh-CN" sz="2400" b="1" dirty="0" smtClean="0">
              <a:solidFill>
                <a:srgbClr val="FF0000"/>
              </a:solidFill>
              <a:latin typeface="仿宋_GB2312" pitchFamily="49" charset="-122"/>
              <a:ea typeface="仿宋_GB2312" pitchFamily="49" charset="-122"/>
            </a:endParaRPr>
          </a:p>
          <a:p>
            <a:pPr eaLnBrk="1" hangingPunct="1">
              <a:lnSpc>
                <a:spcPct val="150000"/>
              </a:lnSpc>
              <a:spcBef>
                <a:spcPts val="0"/>
              </a:spcBef>
              <a:buFont typeface="Wingdings" pitchFamily="2" charset="2"/>
              <a:buNone/>
              <a:defRPr/>
            </a:pPr>
            <a:r>
              <a:rPr lang="zh-CN" altLang="en-US" sz="2400" b="1" dirty="0" smtClean="0">
                <a:solidFill>
                  <a:srgbClr val="FF0000"/>
                </a:solidFill>
                <a:latin typeface="仿宋_GB2312" pitchFamily="49" charset="-122"/>
                <a:ea typeface="仿宋_GB2312" pitchFamily="49" charset="-122"/>
              </a:rPr>
              <a:t>监察内容：</a:t>
            </a:r>
            <a:endParaRPr lang="en-US" altLang="zh-CN" sz="2400" b="1" dirty="0" smtClean="0">
              <a:solidFill>
                <a:srgbClr val="FF0000"/>
              </a:solidFill>
              <a:latin typeface="仿宋_GB2312" pitchFamily="49" charset="-122"/>
              <a:ea typeface="仿宋_GB2312" pitchFamily="49" charset="-122"/>
            </a:endParaRP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是否使用国家明令淘汰的用能设备、生产工艺</a:t>
            </a:r>
          </a:p>
        </p:txBody>
      </p:sp>
    </p:spTree>
    <p:extLst>
      <p:ext uri="{BB962C8B-B14F-4D97-AF65-F5344CB8AC3E}">
        <p14:creationId xmlns:p14="http://schemas.microsoft.com/office/powerpoint/2010/main" val="2255501970"/>
      </p:ext>
    </p:extLst>
  </p:cSld>
  <p:clrMapOvr>
    <a:masterClrMapping/>
  </p:clrMapOvr>
  <p:transition spd="slow">
    <p:randomBar dir="ver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4067175" y="1844675"/>
            <a:ext cx="4826000" cy="4473575"/>
          </a:xfrm>
          <a:prstGeom prst="rect">
            <a:avLst/>
          </a:prstGeom>
          <a:noFill/>
          <a:ln w="9525">
            <a:noFill/>
            <a:miter lim="800000"/>
            <a:headEnd/>
            <a:tailEnd/>
          </a:ln>
          <a:effectLst/>
        </p:spPr>
        <p:txBody>
          <a:bodyPr>
            <a:spAutoFit/>
          </a:bodyPr>
          <a:lstStyle/>
          <a:p>
            <a:pPr algn="just" fontAlgn="base">
              <a:spcBef>
                <a:spcPct val="0"/>
              </a:spcBef>
              <a:spcAft>
                <a:spcPct val="0"/>
              </a:spcAft>
              <a:defRPr/>
            </a:pP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    </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北京市作为首都，在贯彻落实</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国务院关于加强节能工作的决定</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，开展节能工作以及节能监察执法方面有责任也有义务率先突破，为全国在节能监察执法方面创新模式，发挥首都的示范效应。</a:t>
            </a:r>
          </a:p>
          <a:p>
            <a:pPr algn="just" fontAlgn="base">
              <a:spcBef>
                <a:spcPct val="0"/>
              </a:spcBef>
              <a:spcAft>
                <a:spcPct val="0"/>
              </a:spcAft>
              <a:defRPr/>
            </a:pP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    </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2007</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年</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月</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1</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日，北京市编办正式批复成立</a:t>
            </a:r>
            <a:r>
              <a:rPr lang="zh-CN" altLang="en-US" sz="2400" b="1" dirty="0">
                <a:solidFill>
                  <a:srgbClr val="FFFFFF"/>
                </a:solidFill>
                <a:effectLst>
                  <a:outerShdw blurRad="38100" dist="38100" dir="2700000" algn="tl">
                    <a:srgbClr val="000000"/>
                  </a:outerShdw>
                </a:effectLst>
                <a:latin typeface="宋体"/>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北京市节能监察大队</a:t>
            </a:r>
            <a:r>
              <a:rPr lang="zh-CN" altLang="en-US" sz="2400" b="1" dirty="0">
                <a:solidFill>
                  <a:srgbClr val="FFFFFF"/>
                </a:solidFill>
                <a:effectLst>
                  <a:outerShdw blurRad="38100" dist="38100" dir="2700000" algn="tl">
                    <a:srgbClr val="000000"/>
                  </a:outerShdw>
                </a:effectLst>
                <a:latin typeface="宋体"/>
                <a:ea typeface="仿宋_GB2312" pitchFamily="49" charset="-122"/>
              </a:rPr>
              <a:t>”</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并为正处级行政执法机构，核定行政执法专项编制</a:t>
            </a:r>
            <a:r>
              <a:rPr lang="en-US" altLang="zh-CN" sz="2400" b="1" dirty="0">
                <a:solidFill>
                  <a:srgbClr val="FFFFFF"/>
                </a:solidFill>
                <a:effectLst>
                  <a:outerShdw blurRad="38100" dist="38100" dir="2700000" algn="tl">
                    <a:srgbClr val="000000"/>
                  </a:outerShdw>
                </a:effectLst>
                <a:latin typeface="仿宋_GB2312" pitchFamily="49" charset="-122"/>
                <a:ea typeface="仿宋_GB2312" pitchFamily="49" charset="-122"/>
              </a:rPr>
              <a:t>20</a:t>
            </a:r>
            <a:r>
              <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rPr>
              <a:t>名。</a:t>
            </a:r>
            <a:r>
              <a:rPr lang="zh-CN" altLang="en-US" sz="2400" b="1" dirty="0">
                <a:solidFill>
                  <a:srgbClr val="FF0000"/>
                </a:solidFill>
                <a:effectLst>
                  <a:outerShdw blurRad="38100" dist="38100" dir="2700000" algn="tl">
                    <a:srgbClr val="000000"/>
                  </a:outerShdw>
                </a:effectLst>
                <a:latin typeface="仿宋_GB2312" pitchFamily="49" charset="-122"/>
                <a:ea typeface="仿宋_GB2312" pitchFamily="49" charset="-122"/>
              </a:rPr>
              <a:t>从而使北京节能监察大队成为全国第一家具备行政执法专项编制的队伍。</a:t>
            </a:r>
            <a:endParaRPr lang="zh-CN" altLang="en-US" sz="2400" b="1" dirty="0">
              <a:solidFill>
                <a:srgbClr val="FFFFFF"/>
              </a:solidFill>
              <a:effectLst>
                <a:outerShdw blurRad="38100" dist="38100" dir="2700000" algn="tl">
                  <a:srgbClr val="000000"/>
                </a:outerShdw>
              </a:effectLst>
              <a:latin typeface="仿宋_GB2312" pitchFamily="49" charset="-122"/>
              <a:ea typeface="仿宋_GB2312" pitchFamily="49" charset="-122"/>
            </a:endParaRPr>
          </a:p>
        </p:txBody>
      </p:sp>
      <p:sp>
        <p:nvSpPr>
          <p:cNvPr id="63491" name="Rectangle 3"/>
          <p:cNvSpPr>
            <a:spLocks noRot="1" noChangeArrowheads="1"/>
          </p:cNvSpPr>
          <p:nvPr/>
        </p:nvSpPr>
        <p:spPr bwMode="auto">
          <a:xfrm>
            <a:off x="355600" y="981075"/>
            <a:ext cx="8659813" cy="863600"/>
          </a:xfrm>
          <a:prstGeom prst="rect">
            <a:avLst/>
          </a:prstGeom>
          <a:noFill/>
          <a:ln w="9525">
            <a:noFill/>
            <a:miter lim="800000"/>
            <a:headEnd/>
            <a:tailEnd/>
          </a:ln>
          <a:effectLst/>
        </p:spPr>
        <p:txBody>
          <a:bodyPr anchor="ctr"/>
          <a:lstStyle/>
          <a:p>
            <a:pPr fontAlgn="base">
              <a:spcBef>
                <a:spcPct val="0"/>
              </a:spcBef>
              <a:spcAft>
                <a:spcPct val="0"/>
              </a:spcAft>
              <a:defRPr/>
            </a:pPr>
            <a:r>
              <a:rPr lang="en-US" altLang="zh-CN" sz="2400" b="1" dirty="0">
                <a:solidFill>
                  <a:srgbClr val="00FF00"/>
                </a:solidFill>
                <a:effectLst>
                  <a:outerShdw blurRad="38100" dist="38100" dir="2700000" algn="tl">
                    <a:srgbClr val="000000"/>
                  </a:outerShdw>
                </a:effectLst>
                <a:latin typeface="Times New Roman" pitchFamily="18" charset="0"/>
                <a:ea typeface="华文中宋" pitchFamily="2" charset="-122"/>
              </a:rPr>
              <a:t>                                               </a:t>
            </a:r>
            <a:r>
              <a:rPr lang="zh-CN" altLang="en-US" sz="2400" b="1" dirty="0">
                <a:solidFill>
                  <a:srgbClr val="00FF00"/>
                </a:solidFill>
                <a:effectLst>
                  <a:outerShdw blurRad="38100" dist="38100" dir="2700000" algn="tl">
                    <a:srgbClr val="000000"/>
                  </a:outerShdw>
                </a:effectLst>
                <a:latin typeface="Times New Roman" pitchFamily="18" charset="0"/>
                <a:ea typeface="仿宋_GB2312"/>
              </a:rPr>
              <a:t>（三）</a:t>
            </a:r>
            <a:r>
              <a:rPr lang="zh-CN" altLang="en-US" sz="2400" b="1" dirty="0">
                <a:solidFill>
                  <a:srgbClr val="00FF00"/>
                </a:solidFill>
                <a:effectLst>
                  <a:outerShdw blurRad="38100" dist="38100" dir="2700000" algn="tl">
                    <a:srgbClr val="000000"/>
                  </a:outerShdw>
                </a:effectLst>
                <a:latin typeface="Arial" charset="0"/>
                <a:ea typeface="仿宋_GB2312"/>
              </a:rPr>
              <a:t>批准组建节能监察队伍</a:t>
            </a:r>
          </a:p>
        </p:txBody>
      </p:sp>
      <p:pic>
        <p:nvPicPr>
          <p:cNvPr id="7172" name="Picture 4" descr="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5450" y="1219200"/>
            <a:ext cx="3386138" cy="5257800"/>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sp>
        <p:nvSpPr>
          <p:cNvPr id="63496" name="Rectangle 8"/>
          <p:cNvSpPr>
            <a:spLocks noGrp="1" noChangeArrowheads="1"/>
          </p:cNvSpPr>
          <p:nvPr>
            <p:ph type="title"/>
          </p:nvPr>
        </p:nvSpPr>
        <p:spPr>
          <a:xfrm>
            <a:off x="900113" y="304800"/>
            <a:ext cx="7710487" cy="676275"/>
          </a:xfrm>
        </p:spPr>
        <p:txBody>
          <a:bodyPr/>
          <a:lstStyle/>
          <a:p>
            <a:pPr eaLnBrk="1" hangingPunct="1">
              <a:defRPr/>
            </a:pPr>
            <a:r>
              <a:rPr lang="zh-CN" altLang="en-US" sz="3200" smtClean="0">
                <a:solidFill>
                  <a:srgbClr val="FF3300"/>
                </a:solidFill>
                <a:ea typeface="黑体" pitchFamily="2" charset="-122"/>
              </a:rPr>
              <a:t>一、节能监察大队介绍</a:t>
            </a:r>
          </a:p>
        </p:txBody>
      </p:sp>
    </p:spTree>
    <p:extLst>
      <p:ext uri="{BB962C8B-B14F-4D97-AF65-F5344CB8AC3E}">
        <p14:creationId xmlns:p14="http://schemas.microsoft.com/office/powerpoint/2010/main" val="3045811342"/>
      </p:ext>
    </p:extLst>
  </p:cSld>
  <p:clrMapOvr>
    <a:masterClrMapping/>
  </p:clrMapOvr>
  <p:transition spd="slow">
    <p:randomBar dir="ver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（四</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对使用国家明令淘汰用能设备和生产工艺</a:t>
            </a:r>
            <a:r>
              <a:rPr lang="en-US" altLang="zh-CN" sz="2800" b="0" dirty="0">
                <a:solidFill>
                  <a:srgbClr val="00FF00"/>
                </a:solidFill>
                <a:latin typeface="仿宋_GB2312" pitchFamily="49" charset="-122"/>
                <a:ea typeface="黑体" pitchFamily="2" charset="-122"/>
              </a:rPr>
              <a:t/>
            </a:r>
            <a:br>
              <a:rPr lang="en-US" altLang="zh-CN" sz="2800" b="0" dirty="0">
                <a:solidFill>
                  <a:srgbClr val="00FF00"/>
                </a:solidFill>
                <a:latin typeface="仿宋_GB2312" pitchFamily="49" charset="-122"/>
                <a:ea typeface="黑体" pitchFamily="2" charset="-122"/>
              </a:rPr>
            </a:br>
            <a:r>
              <a:rPr lang="en-US" altLang="zh-CN" sz="2800" b="0" dirty="0">
                <a:solidFill>
                  <a:srgbClr val="00FF00"/>
                </a:solidFill>
                <a:latin typeface="仿宋_GB2312" pitchFamily="49" charset="-122"/>
                <a:ea typeface="黑体" pitchFamily="2" charset="-122"/>
              </a:rPr>
              <a:t>     </a:t>
            </a:r>
            <a:r>
              <a:rPr lang="zh-CN" altLang="en-US" sz="2800" b="0" dirty="0">
                <a:solidFill>
                  <a:srgbClr val="00FF00"/>
                </a:solidFill>
                <a:latin typeface="仿宋_GB2312" pitchFamily="49" charset="-122"/>
                <a:ea typeface="黑体" pitchFamily="2" charset="-122"/>
              </a:rPr>
              <a:t>用能单位的监察</a:t>
            </a:r>
            <a:endParaRPr lang="zh-CN" altLang="en-US" sz="2800" dirty="0" smtClean="0">
              <a:solidFill>
                <a:srgbClr val="00FF00"/>
              </a:solidFill>
              <a:latin typeface="仿宋_GB2312" pitchFamily="49" charset="-122"/>
              <a:ea typeface="黑体" pitchFamily="2" charset="-122"/>
            </a:endParaRPr>
          </a:p>
        </p:txBody>
      </p:sp>
      <p:sp>
        <p:nvSpPr>
          <p:cNvPr id="147459" name="Rectangle 3"/>
          <p:cNvSpPr>
            <a:spLocks noGrp="1" noChangeArrowheads="1"/>
          </p:cNvSpPr>
          <p:nvPr>
            <p:ph type="body" idx="1"/>
          </p:nvPr>
        </p:nvSpPr>
        <p:spPr>
          <a:xfrm>
            <a:off x="971550" y="1916113"/>
            <a:ext cx="7561263" cy="4179887"/>
          </a:xfrm>
        </p:spPr>
        <p:txBody>
          <a:bodyPr/>
          <a:lstStyle/>
          <a:p>
            <a:pPr eaLnBrk="1" hangingPunct="1">
              <a:lnSpc>
                <a:spcPct val="150000"/>
              </a:lnSpc>
              <a:spcBef>
                <a:spcPts val="0"/>
              </a:spcBef>
              <a:buFont typeface="Wingdings" pitchFamily="2" charset="2"/>
              <a:buNone/>
              <a:defRPr/>
            </a:pPr>
            <a:r>
              <a:rPr lang="zh-CN" altLang="en-US" sz="2400" b="1" dirty="0" smtClean="0">
                <a:solidFill>
                  <a:srgbClr val="FF0000"/>
                </a:solidFill>
                <a:latin typeface="仿宋_GB2312" pitchFamily="49" charset="-122"/>
                <a:ea typeface="仿宋_GB2312" pitchFamily="49" charset="-122"/>
              </a:rPr>
              <a:t>监察方法：</a:t>
            </a:r>
            <a:endParaRPr lang="en-US" altLang="zh-CN" sz="2400" b="1" dirty="0" smtClean="0">
              <a:solidFill>
                <a:srgbClr val="FF0000"/>
              </a:solidFill>
              <a:latin typeface="仿宋_GB2312" pitchFamily="49" charset="-122"/>
              <a:ea typeface="仿宋_GB2312" pitchFamily="49" charset="-122"/>
            </a:endParaRPr>
          </a:p>
          <a:p>
            <a:pPr marL="0" indent="0" eaLnBrk="1" hangingPunct="1">
              <a:lnSpc>
                <a:spcPct val="150000"/>
              </a:lnSpc>
              <a:spcBef>
                <a:spcPts val="0"/>
              </a:spcBef>
              <a:buFont typeface="Wingdings" pitchFamily="2" charset="2"/>
              <a:buNone/>
              <a:defRPr/>
            </a:pPr>
            <a:r>
              <a:rPr lang="en-US" altLang="zh-CN" sz="2400" b="1" dirty="0" smtClean="0">
                <a:latin typeface="仿宋_GB2312" pitchFamily="49" charset="-122"/>
                <a:ea typeface="仿宋_GB2312" pitchFamily="49" charset="-122"/>
              </a:rPr>
              <a:t>    1</a:t>
            </a:r>
            <a:r>
              <a:rPr lang="zh-CN" altLang="en-US" sz="2400" b="1" dirty="0" smtClean="0">
                <a:latin typeface="仿宋_GB2312" pitchFamily="49" charset="-122"/>
                <a:ea typeface="仿宋_GB2312" pitchFamily="49" charset="-122"/>
              </a:rPr>
              <a:t>、采用自查自报的方式，要求用能到位将淘汰的用能设备和生产工艺情况上报，由监察机构到现场认定实施监察；</a:t>
            </a:r>
            <a:r>
              <a:rPr lang="en-US" altLang="zh-CN" sz="2400" b="1" dirty="0" smtClean="0">
                <a:latin typeface="仿宋_GB2312" pitchFamily="49" charset="-122"/>
                <a:ea typeface="仿宋_GB2312" pitchFamily="49" charset="-122"/>
              </a:rPr>
              <a:t/>
            </a:r>
            <a:br>
              <a:rPr lang="en-US" altLang="zh-CN" sz="2400" b="1" dirty="0" smtClean="0">
                <a:latin typeface="仿宋_GB2312" pitchFamily="49" charset="-122"/>
                <a:ea typeface="仿宋_GB2312" pitchFamily="49" charset="-122"/>
              </a:rPr>
            </a:br>
            <a:r>
              <a:rPr lang="en-US" altLang="zh-CN" sz="2400" b="1" dirty="0" smtClean="0">
                <a:latin typeface="仿宋_GB2312" pitchFamily="49" charset="-122"/>
                <a:ea typeface="仿宋_GB2312" pitchFamily="49" charset="-122"/>
              </a:rPr>
              <a:t>    2</a:t>
            </a:r>
            <a:r>
              <a:rPr lang="zh-CN" altLang="en-US" sz="2400" b="1" dirty="0" smtClean="0">
                <a:latin typeface="仿宋_GB2312" pitchFamily="49" charset="-122"/>
                <a:ea typeface="仿宋_GB2312" pitchFamily="49" charset="-122"/>
              </a:rPr>
              <a:t>、在日常监察时，通过查阅生产设备台账和现场检查，用拍照、摄像的方式进行取证。</a:t>
            </a:r>
          </a:p>
        </p:txBody>
      </p:sp>
    </p:spTree>
    <p:extLst>
      <p:ext uri="{BB962C8B-B14F-4D97-AF65-F5344CB8AC3E}">
        <p14:creationId xmlns:p14="http://schemas.microsoft.com/office/powerpoint/2010/main" val="1460505894"/>
      </p:ext>
    </p:extLst>
  </p:cSld>
  <p:clrMapOvr>
    <a:masterClrMapping/>
  </p:clrMapOvr>
  <p:transition spd="slow">
    <p:randomBa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（四</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对使用国家明令淘汰用能设备和生产工艺</a:t>
            </a:r>
            <a:r>
              <a:rPr lang="en-US" altLang="zh-CN" sz="2800" b="0" dirty="0">
                <a:solidFill>
                  <a:srgbClr val="00FF00"/>
                </a:solidFill>
                <a:latin typeface="仿宋_GB2312" pitchFamily="49" charset="-122"/>
                <a:ea typeface="黑体" pitchFamily="2" charset="-122"/>
              </a:rPr>
              <a:t/>
            </a:r>
            <a:br>
              <a:rPr lang="en-US" altLang="zh-CN" sz="2800" b="0" dirty="0">
                <a:solidFill>
                  <a:srgbClr val="00FF00"/>
                </a:solidFill>
                <a:latin typeface="仿宋_GB2312" pitchFamily="49" charset="-122"/>
                <a:ea typeface="黑体" pitchFamily="2" charset="-122"/>
              </a:rPr>
            </a:br>
            <a:r>
              <a:rPr lang="en-US" altLang="zh-CN" sz="2800" b="0" dirty="0">
                <a:solidFill>
                  <a:srgbClr val="00FF00"/>
                </a:solidFill>
                <a:latin typeface="仿宋_GB2312" pitchFamily="49" charset="-122"/>
                <a:ea typeface="黑体" pitchFamily="2" charset="-122"/>
              </a:rPr>
              <a:t>     </a:t>
            </a:r>
            <a:r>
              <a:rPr lang="zh-CN" altLang="en-US" sz="2800" b="0" dirty="0">
                <a:solidFill>
                  <a:srgbClr val="00FF00"/>
                </a:solidFill>
                <a:latin typeface="仿宋_GB2312" pitchFamily="49" charset="-122"/>
                <a:ea typeface="黑体" pitchFamily="2" charset="-122"/>
              </a:rPr>
              <a:t>用能单位的监察</a:t>
            </a:r>
            <a:endParaRPr lang="zh-CN" altLang="en-US" sz="2800" dirty="0" smtClean="0">
              <a:solidFill>
                <a:srgbClr val="00FF00"/>
              </a:solidFill>
              <a:latin typeface="仿宋_GB2312" pitchFamily="49" charset="-122"/>
              <a:ea typeface="黑体" pitchFamily="2" charset="-122"/>
            </a:endParaRPr>
          </a:p>
        </p:txBody>
      </p:sp>
      <p:sp>
        <p:nvSpPr>
          <p:cNvPr id="148483"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ts val="0"/>
              </a:spcBef>
              <a:buFont typeface="Wingdings" pitchFamily="2" charset="2"/>
              <a:buNone/>
              <a:defRPr/>
            </a:pPr>
            <a:r>
              <a:rPr lang="zh-CN" altLang="en-US" sz="2400" b="1" dirty="0" smtClean="0">
                <a:solidFill>
                  <a:srgbClr val="FF0000"/>
                </a:solidFill>
                <a:latin typeface="仿宋_GB2312" pitchFamily="49" charset="-122"/>
                <a:ea typeface="仿宋_GB2312" pitchFamily="49" charset="-122"/>
              </a:rPr>
              <a:t>法律责任：</a:t>
            </a:r>
          </a:p>
          <a:p>
            <a:pPr marL="0" indent="0" eaLnBrk="1" hangingPunct="1">
              <a:lnSpc>
                <a:spcPct val="150000"/>
              </a:lnSpc>
              <a:spcBef>
                <a:spcPts val="0"/>
              </a:spcBef>
              <a:buFont typeface="Wingdings" pitchFamily="2" charset="2"/>
              <a:buNone/>
              <a:defRPr/>
            </a:pPr>
            <a:r>
              <a:rPr lang="zh-CN" altLang="en-US" sz="2400" b="1" dirty="0" smtClean="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a:t>
            </a:r>
            <a:r>
              <a:rPr lang="zh-CN" altLang="en-US" sz="2400" b="1" dirty="0" smtClean="0">
                <a:latin typeface="仿宋_GB2312" pitchFamily="49" charset="-122"/>
                <a:ea typeface="仿宋_GB2312" pitchFamily="49" charset="-122"/>
              </a:rPr>
              <a:t>节能法</a:t>
            </a:r>
            <a:r>
              <a:rPr lang="en-US" altLang="zh-CN" sz="2400" b="1" dirty="0" smtClean="0">
                <a:latin typeface="仿宋_GB2312" pitchFamily="49" charset="-122"/>
                <a:ea typeface="仿宋_GB2312" pitchFamily="49" charset="-122"/>
              </a:rPr>
              <a:t>》</a:t>
            </a:r>
            <a:r>
              <a:rPr lang="zh-CN" altLang="en-US" sz="2400" b="1" dirty="0" smtClean="0">
                <a:latin typeface="仿宋_GB2312" pitchFamily="49" charset="-122"/>
                <a:ea typeface="仿宋_GB2312" pitchFamily="49" charset="-122"/>
              </a:rPr>
              <a:t>第七十一条规定：“使用国家明令淘汰的用能设备或者生产工艺的，由管理节能工作的部门责令停止使用，没收国家明令淘汰的用能设备；情节严重的，可以由管理节能工作的部门提出意见，报请本级人民政府按照国务院规定的权限责令停业整顿或者关闭。</a:t>
            </a:r>
            <a:r>
              <a:rPr lang="zh-CN" altLang="en-US" sz="2400" b="1" dirty="0" smtClean="0">
                <a:latin typeface="Arial"/>
                <a:ea typeface="仿宋_GB2312"/>
              </a:rPr>
              <a:t>”</a:t>
            </a:r>
            <a:r>
              <a:rPr lang="zh-CN" altLang="en-US" sz="2400" dirty="0" smtClean="0">
                <a:latin typeface="仿宋_GB2312" pitchFamily="49" charset="-122"/>
                <a:ea typeface="仿宋_GB2312"/>
              </a:rPr>
              <a:t> </a:t>
            </a:r>
          </a:p>
        </p:txBody>
      </p:sp>
    </p:spTree>
    <p:extLst>
      <p:ext uri="{BB962C8B-B14F-4D97-AF65-F5344CB8AC3E}">
        <p14:creationId xmlns:p14="http://schemas.microsoft.com/office/powerpoint/2010/main" val="164662631"/>
      </p:ext>
    </p:extLst>
  </p:cSld>
  <p:clrMapOvr>
    <a:masterClrMapping/>
  </p:clrMapOvr>
  <p:transition spd="slow">
    <p:randomBar dir="ver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（四</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对使用国家明令淘汰用能设备和生产工艺</a:t>
            </a:r>
            <a:r>
              <a:rPr lang="en-US" altLang="zh-CN" sz="2800" b="0" dirty="0">
                <a:solidFill>
                  <a:srgbClr val="00FF00"/>
                </a:solidFill>
                <a:latin typeface="仿宋_GB2312" pitchFamily="49" charset="-122"/>
                <a:ea typeface="黑体" pitchFamily="2" charset="-122"/>
              </a:rPr>
              <a:t/>
            </a:r>
            <a:br>
              <a:rPr lang="en-US" altLang="zh-CN" sz="2800" b="0" dirty="0">
                <a:solidFill>
                  <a:srgbClr val="00FF00"/>
                </a:solidFill>
                <a:latin typeface="仿宋_GB2312" pitchFamily="49" charset="-122"/>
                <a:ea typeface="黑体" pitchFamily="2" charset="-122"/>
              </a:rPr>
            </a:br>
            <a:r>
              <a:rPr lang="en-US" altLang="zh-CN" sz="2800" b="0" dirty="0">
                <a:solidFill>
                  <a:srgbClr val="00FF00"/>
                </a:solidFill>
                <a:latin typeface="仿宋_GB2312" pitchFamily="49" charset="-122"/>
                <a:ea typeface="黑体" pitchFamily="2" charset="-122"/>
              </a:rPr>
              <a:t>     </a:t>
            </a:r>
            <a:r>
              <a:rPr lang="zh-CN" altLang="en-US" sz="2800" b="0" dirty="0">
                <a:solidFill>
                  <a:srgbClr val="00FF00"/>
                </a:solidFill>
                <a:latin typeface="仿宋_GB2312" pitchFamily="49" charset="-122"/>
                <a:ea typeface="黑体" pitchFamily="2" charset="-122"/>
              </a:rPr>
              <a:t>用能单位的监察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indent="0" eaLnBrk="1" hangingPunct="1">
              <a:lnSpc>
                <a:spcPct val="150000"/>
              </a:lnSpc>
              <a:spcBef>
                <a:spcPts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北京市实施</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办法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第六十五条规定：“使用国家明令淘汰的用能设备或者生产工艺的，由发展改革部门责令停止使用，没收国家明令淘汰的用能设备；情节严重的，可以由发展改革部门提出意见，报请同级人民政府按照国务院规定的权限责令停业整顿或者关闭。</a:t>
            </a:r>
          </a:p>
          <a:p>
            <a:pPr marL="0" indent="0" eaLnBrk="1" hangingPunct="1">
              <a:lnSpc>
                <a:spcPct val="150000"/>
              </a:lnSpc>
              <a:spcBef>
                <a:spcPts val="0"/>
              </a:spcBef>
              <a:buFont typeface="Wingdings" pitchFamily="2" charset="2"/>
              <a:buNone/>
              <a:defRPr/>
            </a:pP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依法没收的国家明令淘汰的用能设备，交由指定单位</a:t>
            </a: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解体处理</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p>
        </p:txBody>
      </p:sp>
    </p:spTree>
    <p:extLst>
      <p:ext uri="{BB962C8B-B14F-4D97-AF65-F5344CB8AC3E}">
        <p14:creationId xmlns:p14="http://schemas.microsoft.com/office/powerpoint/2010/main" val="164457114"/>
      </p:ext>
    </p:extLst>
  </p:cSld>
  <p:clrMapOvr>
    <a:masterClrMapping/>
  </p:clrMapOvr>
  <p:transition spd="slow">
    <p:randomBar dir="ver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（四</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对使用国家明令淘汰用能设备和生产工艺</a:t>
            </a:r>
            <a:r>
              <a:rPr lang="en-US" altLang="zh-CN" sz="2800" b="0" dirty="0">
                <a:solidFill>
                  <a:srgbClr val="00FF00"/>
                </a:solidFill>
                <a:latin typeface="仿宋_GB2312" pitchFamily="49" charset="-122"/>
                <a:ea typeface="黑体" pitchFamily="2" charset="-122"/>
              </a:rPr>
              <a:t/>
            </a:r>
            <a:br>
              <a:rPr lang="en-US" altLang="zh-CN" sz="2800" b="0" dirty="0">
                <a:solidFill>
                  <a:srgbClr val="00FF00"/>
                </a:solidFill>
                <a:latin typeface="仿宋_GB2312" pitchFamily="49" charset="-122"/>
                <a:ea typeface="黑体" pitchFamily="2" charset="-122"/>
              </a:rPr>
            </a:br>
            <a:r>
              <a:rPr lang="en-US" altLang="zh-CN" sz="2800" b="0" dirty="0">
                <a:solidFill>
                  <a:srgbClr val="00FF00"/>
                </a:solidFill>
                <a:latin typeface="仿宋_GB2312" pitchFamily="49" charset="-122"/>
                <a:ea typeface="黑体" pitchFamily="2" charset="-122"/>
              </a:rPr>
              <a:t>     </a:t>
            </a:r>
            <a:r>
              <a:rPr lang="zh-CN" altLang="en-US" sz="2800" b="0" dirty="0">
                <a:solidFill>
                  <a:srgbClr val="00FF00"/>
                </a:solidFill>
                <a:latin typeface="仿宋_GB2312" pitchFamily="49" charset="-122"/>
                <a:ea typeface="黑体" pitchFamily="2" charset="-122"/>
              </a:rPr>
              <a:t>用能单位的监察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indent="0" eaLnBrk="1" hangingPunct="1">
              <a:lnSpc>
                <a:spcPct val="150000"/>
              </a:lnSpc>
              <a:spcBef>
                <a:spcPts val="0"/>
              </a:spcBef>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 </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   北京市</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发改委、经信委、财政局和环保局</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北京市完善差别电价政策的实施意见</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（京发改</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【2015】1359</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号）规定：</a:t>
            </a:r>
            <a:r>
              <a:rPr lang="zh-CN" altLang="en-US" sz="2400" b="1" dirty="0" smtClean="0">
                <a:solidFill>
                  <a:srgbClr val="FFFFFF"/>
                </a:solidFill>
                <a:effectLst>
                  <a:outerShdw blurRad="38100" dist="38100" dir="2700000" algn="tl">
                    <a:srgbClr val="000000">
                      <a:alpha val="43137"/>
                    </a:srgbClr>
                  </a:outerShdw>
                </a:effectLst>
                <a:latin typeface="Arial"/>
                <a:ea typeface="仿宋_GB2312"/>
              </a:rPr>
              <a:t>“淘汰类装置用电量</a:t>
            </a:r>
            <a:r>
              <a:rPr lang="zh-CN" altLang="en-US" sz="2400" b="1" dirty="0">
                <a:solidFill>
                  <a:srgbClr val="FFFFFF"/>
                </a:solidFill>
                <a:effectLst>
                  <a:outerShdw blurRad="38100" dist="38100" dir="2700000" algn="tl">
                    <a:srgbClr val="000000">
                      <a:alpha val="43137"/>
                    </a:srgbClr>
                  </a:outerShdw>
                </a:effectLst>
                <a:latin typeface="Arial"/>
                <a:ea typeface="仿宋_GB2312"/>
              </a:rPr>
              <a:t>每千瓦时</a:t>
            </a:r>
            <a:r>
              <a:rPr lang="zh-CN" altLang="en-US" sz="2400" b="1" dirty="0">
                <a:solidFill>
                  <a:srgbClr val="FF0000"/>
                </a:solidFill>
                <a:effectLst>
                  <a:outerShdw blurRad="38100" dist="38100" dir="2700000" algn="tl">
                    <a:srgbClr val="000000">
                      <a:alpha val="43137"/>
                    </a:srgbClr>
                  </a:outerShdw>
                </a:effectLst>
                <a:latin typeface="Arial"/>
                <a:ea typeface="仿宋_GB2312"/>
              </a:rPr>
              <a:t>加价</a:t>
            </a:r>
            <a:r>
              <a:rPr lang="en-US" altLang="zh-CN" sz="2400" b="1" dirty="0">
                <a:solidFill>
                  <a:srgbClr val="FF0000"/>
                </a:solidFill>
                <a:effectLst>
                  <a:outerShdw blurRad="38100" dist="38100" dir="2700000" algn="tl">
                    <a:srgbClr val="000000">
                      <a:alpha val="43137"/>
                    </a:srgbClr>
                  </a:outerShdw>
                </a:effectLst>
                <a:latin typeface="Arial"/>
                <a:ea typeface="仿宋_GB2312"/>
              </a:rPr>
              <a:t>0.5</a:t>
            </a:r>
            <a:r>
              <a:rPr lang="zh-CN" altLang="en-US" sz="2400" b="1" dirty="0" smtClean="0">
                <a:solidFill>
                  <a:srgbClr val="FF0000"/>
                </a:solidFill>
                <a:effectLst>
                  <a:outerShdw blurRad="38100" dist="38100" dir="2700000" algn="tl">
                    <a:srgbClr val="000000">
                      <a:alpha val="43137"/>
                    </a:srgbClr>
                  </a:outerShdw>
                </a:effectLst>
                <a:latin typeface="Arial"/>
                <a:ea typeface="仿宋_GB2312"/>
              </a:rPr>
              <a:t>元</a:t>
            </a:r>
            <a:r>
              <a:rPr lang="zh-CN" altLang="en-US" sz="2400" b="1" dirty="0" smtClean="0">
                <a:effectLst>
                  <a:outerShdw blurRad="38100" dist="38100" dir="2700000" algn="tl">
                    <a:srgbClr val="000000">
                      <a:alpha val="43137"/>
                    </a:srgbClr>
                  </a:outerShdw>
                </a:effectLst>
                <a:latin typeface="Arial"/>
                <a:ea typeface="仿宋_GB2312"/>
              </a:rPr>
              <a:t>，不能单独计量的，按照该单位全部用电量征收差别电价</a:t>
            </a:r>
            <a:r>
              <a:rPr lang="zh-CN" altLang="en-US" sz="2400" b="1" dirty="0" smtClean="0">
                <a:solidFill>
                  <a:srgbClr val="FFFFFF"/>
                </a:solidFill>
                <a:effectLst>
                  <a:outerShdw blurRad="38100" dist="38100" dir="2700000" algn="tl">
                    <a:srgbClr val="000000">
                      <a:alpha val="43137"/>
                    </a:srgbClr>
                  </a:outerShdw>
                </a:effectLst>
                <a:latin typeface="Arial"/>
                <a:ea typeface="仿宋_GB2312"/>
              </a:rPr>
              <a:t>。</a:t>
            </a:r>
            <a:r>
              <a:rPr lang="zh-CN" altLang="en-US" sz="2400" b="1" dirty="0">
                <a:solidFill>
                  <a:srgbClr val="FFFFFF"/>
                </a:solidFill>
                <a:effectLst>
                  <a:outerShdw blurRad="38100" dist="38100" dir="2700000" algn="tl">
                    <a:srgbClr val="000000">
                      <a:alpha val="43137"/>
                    </a:srgbClr>
                  </a:outerShdw>
                </a:effectLst>
                <a:latin typeface="Arial"/>
                <a:ea typeface="仿宋_GB2312"/>
              </a:rPr>
              <a:t>”</a:t>
            </a:r>
            <a:endParaRPr lang="zh-CN" altLang="en-US"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3006688664"/>
      </p:ext>
    </p:extLst>
  </p:cSld>
  <p:clrMapOvr>
    <a:masterClrMapping/>
  </p:clrMapOvr>
  <p:transition spd="slow">
    <p:randomBar dir="ver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smtClean="0">
                <a:solidFill>
                  <a:srgbClr val="00FF00"/>
                </a:solidFill>
                <a:latin typeface="仿宋_GB2312" pitchFamily="49" charset="-122"/>
                <a:ea typeface="黑体" pitchFamily="2" charset="-122"/>
              </a:rPr>
              <a:t>（五</a:t>
            </a:r>
            <a:r>
              <a:rPr lang="en-US" altLang="zh-CN" sz="2800" b="0" dirty="0" smtClean="0">
                <a:solidFill>
                  <a:srgbClr val="00FF00"/>
                </a:solidFill>
                <a:latin typeface="仿宋_GB2312" pitchFamily="49" charset="-122"/>
                <a:ea typeface="黑体" pitchFamily="2" charset="-122"/>
              </a:rPr>
              <a:t>)</a:t>
            </a:r>
            <a:r>
              <a:rPr lang="zh-CN" altLang="en-US" sz="2800" b="0" dirty="0" smtClean="0">
                <a:solidFill>
                  <a:srgbClr val="00FF00"/>
                </a:solidFill>
                <a:latin typeface="仿宋_GB2312" pitchFamily="49" charset="-122"/>
                <a:ea typeface="黑体" pitchFamily="2" charset="-122"/>
              </a:rPr>
              <a:t>对碳排放单位的</a:t>
            </a:r>
            <a:r>
              <a:rPr lang="zh-CN" altLang="en-US" sz="2800" b="0" dirty="0">
                <a:solidFill>
                  <a:srgbClr val="00FF00"/>
                </a:solidFill>
                <a:latin typeface="仿宋_GB2312" pitchFamily="49" charset="-122"/>
                <a:ea typeface="黑体" pitchFamily="2" charset="-122"/>
              </a:rPr>
              <a:t>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30000"/>
              </a:lnSpc>
              <a:spcBef>
                <a:spcPts val="0"/>
              </a:spcBef>
              <a:buClr>
                <a:srgbClr val="FFFFCC"/>
              </a:buClr>
              <a:buNone/>
              <a:defRPr/>
            </a:pPr>
            <a:r>
              <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solidFill>
                  <a:srgbClr val="FFFF00"/>
                </a:solidFill>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a:solidFill>
                  <a:srgbClr val="FFFF00"/>
                </a:solidFill>
                <a:effectLst>
                  <a:outerShdw blurRad="38100" dist="38100" dir="2700000" algn="tl">
                    <a:srgbClr val="000000">
                      <a:alpha val="43137"/>
                    </a:srgbClr>
                  </a:outerShdw>
                </a:effectLst>
                <a:latin typeface="仿宋_GB2312" pitchFamily="49" charset="-122"/>
                <a:ea typeface="仿宋_GB2312" pitchFamily="49" charset="-122"/>
              </a:rPr>
              <a:t>、碳排放报告和第三方核查报告报送情况</a:t>
            </a:r>
            <a:endParaRPr lang="en-US" altLang="zh-CN" sz="2400" b="1" dirty="0" smtClean="0">
              <a:solidFill>
                <a:srgbClr val="FFFF00"/>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3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法律</a:t>
            </a: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依据：</a:t>
            </a:r>
          </a:p>
          <a:p>
            <a:pPr marL="0" indent="0" eaLnBrk="1" hangingPunct="1">
              <a:spcBef>
                <a:spcPts val="0"/>
              </a:spcBef>
              <a:buNone/>
              <a:defRPr/>
            </a:pP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    </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关于北京市在严格控制碳排放总量前提下开展碳排放权交易试点工作的决定</a:t>
            </a:r>
            <a:r>
              <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规定：“本</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市行政区域内年能源消耗</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2000</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吨标准煤（含）以上的法人单位应当按规定向市人民政府应对气候变化主管部门报送年度碳排放报告</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a:t>
            </a:r>
            <a:endPar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endParaRPr>
          </a:p>
          <a:p>
            <a:pPr marL="0" indent="0" eaLnBrk="1" hangingPunct="1">
              <a:spcBef>
                <a:spcPts val="0"/>
              </a:spcBef>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    重点排放单位应当同时提交符合条件的第三方核查机构的核查报告</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p>
          <a:p>
            <a:pPr marL="0" indent="0" eaLnBrk="1" hangingPunct="1">
              <a:lnSpc>
                <a:spcPct val="150000"/>
              </a:lnSpc>
              <a:spcBef>
                <a:spcPts val="0"/>
              </a:spcBef>
              <a:buNone/>
              <a:defRPr/>
            </a:pPr>
            <a:endParaRPr lang="zh-CN" altLang="en-US"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4188416085"/>
      </p:ext>
    </p:extLst>
  </p:cSld>
  <p:clrMapOvr>
    <a:masterClrMapping/>
  </p:clrMapOvr>
  <p:transition spd="slow">
    <p:randomBar dir="vert"/>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监察对象：</a:t>
            </a:r>
            <a:endParaRPr kumimoji="0" lang="en-US" altLang="zh-CN"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endParaRPr>
          </a:p>
          <a:p>
            <a:pPr marL="0" lvl="0" indent="0" eaLnBrk="1" hangingPunct="1">
              <a:lnSpc>
                <a:spcPct val="150000"/>
              </a:lnSpc>
              <a:spcBef>
                <a:spcPct val="0"/>
              </a:spcBef>
              <a:buClr>
                <a:srgbClr val="FFFFCC"/>
              </a:buClr>
              <a:buNone/>
            </a:pP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    对未</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按规定报送碳排放报告和第三方核查</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报告的碳排放单位</a:t>
            </a:r>
            <a:endPar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a:endParaRPr>
          </a:p>
          <a:p>
            <a:pPr marL="0" lvl="0" indent="0" eaLnBrk="1" hangingPunct="1">
              <a:lnSpc>
                <a:spcPct val="150000"/>
              </a:lnSpc>
              <a:spcBef>
                <a:spcPct val="0"/>
              </a:spcBef>
              <a:buClr>
                <a:srgbClr val="FFFFCC"/>
              </a:buClr>
              <a:buNone/>
            </a:pPr>
            <a:endPar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a:endParaRPr>
          </a:p>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FF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    重点排放单位</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是指本市行政区域内的固定设施年二氧化碳直接排放与间接排放总量</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1</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万吨</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含</a:t>
            </a:r>
            <a:r>
              <a:rPr kumimoji="0" lang="en-US" altLang="zh-CN"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a:t>
            </a:r>
            <a:r>
              <a:rPr kumimoji="0" lang="zh-CN" altLang="en-US" sz="2400" b="1" i="0" u="none" strike="noStrike" kern="0" cap="none" spc="0" normalizeH="0" baseline="0" noProof="0" dirty="0" smtClean="0">
                <a:ln>
                  <a:noFill/>
                </a:ln>
                <a:effectLst>
                  <a:outerShdw blurRad="38100" dist="38100" dir="2700000" algn="tl">
                    <a:srgbClr val="000000">
                      <a:alpha val="43137"/>
                    </a:srgbClr>
                  </a:outerShdw>
                </a:effectLst>
                <a:uLnTx/>
                <a:uFillTx/>
                <a:latin typeface="宋体" pitchFamily="2" charset="-122"/>
                <a:ea typeface="仿宋_GB2312" pitchFamily="49" charset="-122"/>
                <a:cs typeface="+mn-cs"/>
              </a:rPr>
              <a:t>以上，且在中国境内注册的企业、事业单位、国家机关及其他单位</a:t>
            </a:r>
            <a:r>
              <a:rPr kumimoji="0" lang="zh-CN" altLang="en-US" sz="2400" b="1" i="0" u="none" strike="noStrike" kern="0" cap="none" spc="0" normalizeH="0" baseline="0" noProof="0" dirty="0" smtClean="0">
                <a:ln>
                  <a:noFill/>
                </a:ln>
                <a:effectLst/>
                <a:uLnTx/>
                <a:uFillTx/>
                <a:latin typeface="宋体" pitchFamily="2" charset="-122"/>
                <a:ea typeface="仿宋_GB2312" pitchFamily="49" charset="-122"/>
                <a:cs typeface="+mn-cs"/>
              </a:rPr>
              <a:t>。</a:t>
            </a:r>
            <a:endParaRPr lang="zh-CN" altLang="en-US"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2947957580"/>
      </p:ext>
    </p:extLst>
  </p:cSld>
  <p:clrMapOvr>
    <a:masterClrMapping/>
  </p:clrMapOvr>
  <p:transition spd="slow">
    <p:randomBar dir="vert"/>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监察内容：</a:t>
            </a:r>
          </a:p>
          <a:p>
            <a:pPr marL="0" indent="0" eaLnBrk="1" hangingPunct="1">
              <a:lnSpc>
                <a:spcPct val="150000"/>
              </a:lnSpc>
              <a:spcBef>
                <a:spcPct val="0"/>
              </a:spcBef>
              <a:buClr>
                <a:srgbClr val="FFFFCC"/>
              </a:buClr>
              <a:buNone/>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年能源消耗</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2000</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吨标准煤（含）以上的法人单位</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用</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能</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单位报送碳</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排放</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报告</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的</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情况</a:t>
            </a:r>
            <a:endPar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Clr>
                <a:srgbClr val="FFFFCC"/>
              </a:buClr>
              <a:buNone/>
            </a:pP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2</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、重点排放单位报送碳排放第三</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方核查</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报告的情况</a:t>
            </a:r>
            <a:endPar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监察方法</a:t>
            </a:r>
            <a:r>
              <a:rPr kumimoji="0" lang="en-US" altLang="zh-CN"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a:t>
            </a:r>
          </a:p>
          <a:p>
            <a:pPr marL="0" lvl="0" indent="0" eaLnBrk="1" hangingPunct="1">
              <a:lnSpc>
                <a:spcPct val="150000"/>
              </a:lnSpc>
              <a:spcBef>
                <a:spcPts val="0"/>
              </a:spcBef>
              <a:buClr>
                <a:srgbClr val="FFFFCC"/>
              </a:buClr>
              <a:buNone/>
              <a:defRPr/>
            </a:pP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采用现场监察的方式，调查未按时上报碳排放报告和第三方核查报告的情况。</a:t>
            </a:r>
            <a:endParaRPr lang="zh-CN" altLang="en-US"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ts val="0"/>
              </a:spcBef>
              <a:buNone/>
              <a:defRPr/>
            </a:pPr>
            <a:endParaRPr lang="zh-CN" altLang="en-US"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1174867676"/>
      </p:ext>
    </p:extLst>
  </p:cSld>
  <p:clrMapOvr>
    <a:masterClrMapping/>
  </p:clrMapOvr>
  <p:transition spd="slow">
    <p:randomBar dir="vert"/>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30000"/>
              </a:lnSpc>
              <a:spcBef>
                <a:spcPts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宋体" pitchFamily="2" charset="-122"/>
                <a:ea typeface="仿宋_GB2312"/>
              </a:rPr>
              <a:t>法律责任：</a:t>
            </a:r>
          </a:p>
          <a:p>
            <a:pPr marL="0" indent="0" eaLnBrk="1" hangingPunct="1">
              <a:lnSpc>
                <a:spcPct val="150000"/>
              </a:lnSpc>
              <a:spcBef>
                <a:spcPct val="0"/>
              </a:spcBef>
              <a:buClr>
                <a:srgbClr val="FFFFCC"/>
              </a:buClr>
              <a:buNone/>
            </a:pP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关于北京市在严格控制碳排放总量前提下开展碳排放权交易试点工作的决定</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规定：“未按规定报送碳排放报告或者第三方核查报告的，由市人民政府应对气候变化主管部门责令限期改正；逾期未改正的，可以对排放单位处以</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5</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万元以下的罚款</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b="1" dirty="0" smtClean="0">
              <a:latin typeface="仿宋_GB2312" pitchFamily="49" charset="-122"/>
              <a:ea typeface="仿宋_GB2312" pitchFamily="49" charset="-122"/>
            </a:endParaRPr>
          </a:p>
        </p:txBody>
      </p:sp>
    </p:spTree>
    <p:extLst>
      <p:ext uri="{BB962C8B-B14F-4D97-AF65-F5344CB8AC3E}">
        <p14:creationId xmlns:p14="http://schemas.microsoft.com/office/powerpoint/2010/main" val="1032407701"/>
      </p:ext>
    </p:extLst>
  </p:cSld>
  <p:clrMapOvr>
    <a:masterClrMapping/>
  </p:clrMapOvr>
  <p:transition spd="slow">
    <p:randomBar dir="vert"/>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30000"/>
              </a:lnSpc>
              <a:spcBef>
                <a:spcPts val="0"/>
              </a:spcBef>
              <a:buClr>
                <a:srgbClr val="FFFFCC"/>
              </a:buClr>
              <a:buNone/>
              <a:defRPr/>
            </a:pPr>
            <a:r>
              <a:rPr lang="en-US" altLang="zh-CN" sz="2400" b="1" dirty="0" smtClean="0">
                <a:solidFill>
                  <a:srgbClr val="FFFF00"/>
                </a:solidFill>
                <a:effectLst>
                  <a:outerShdw blurRad="38100" dist="38100" dir="2700000" algn="tl">
                    <a:srgbClr val="000000">
                      <a:alpha val="43137"/>
                    </a:srgbClr>
                  </a:outerShdw>
                </a:effectLst>
                <a:latin typeface="仿宋_GB2312" pitchFamily="49" charset="-122"/>
                <a:ea typeface="仿宋_GB2312" pitchFamily="49" charset="-122"/>
              </a:rPr>
              <a:t>    2</a:t>
            </a:r>
            <a:r>
              <a:rPr lang="zh-CN" altLang="en-US" sz="2400" b="1" dirty="0">
                <a:solidFill>
                  <a:srgbClr val="FFFF00"/>
                </a:solidFill>
                <a:effectLst>
                  <a:outerShdw blurRad="38100" dist="38100" dir="2700000" algn="tl">
                    <a:srgbClr val="000000">
                      <a:alpha val="43137"/>
                    </a:srgbClr>
                  </a:outerShdw>
                </a:effectLst>
                <a:latin typeface="仿宋_GB2312" pitchFamily="49" charset="-122"/>
                <a:ea typeface="仿宋_GB2312" pitchFamily="49" charset="-122"/>
              </a:rPr>
              <a:t>、碳排放配额清算（履约）情况</a:t>
            </a:r>
            <a:endParaRPr lang="en-US" altLang="zh-CN" sz="2400" b="1" dirty="0" smtClean="0">
              <a:solidFill>
                <a:srgbClr val="FFFF00"/>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30000"/>
              </a:lnSpc>
              <a:spcBef>
                <a:spcPts val="0"/>
              </a:spcBef>
              <a:buClr>
                <a:srgbClr val="FFFFCC"/>
              </a:buClr>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法律</a:t>
            </a: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依据：</a:t>
            </a:r>
          </a:p>
          <a:p>
            <a:pPr marL="0" lvl="0" indent="0" eaLnBrk="1" hangingPunct="1">
              <a:lnSpc>
                <a:spcPct val="150000"/>
              </a:lnSpc>
              <a:spcBef>
                <a:spcPts val="0"/>
              </a:spcBef>
              <a:buClr>
                <a:srgbClr val="FFFFCC"/>
              </a:buClr>
              <a:buNone/>
              <a:defRPr/>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    </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关于北京市在严格控制碳排放总量前提下开展碳排放权交易试点工作的决定</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规定：“根据全市碳排放总量控制目标和年度减排指标，对本市行政区域内重点排放单位的二氧化碳排放实行配额管理。”</a:t>
            </a:r>
          </a:p>
        </p:txBody>
      </p:sp>
    </p:spTree>
    <p:extLst>
      <p:ext uri="{BB962C8B-B14F-4D97-AF65-F5344CB8AC3E}">
        <p14:creationId xmlns:p14="http://schemas.microsoft.com/office/powerpoint/2010/main" val="1251152394"/>
      </p:ext>
    </p:extLst>
  </p:cSld>
  <p:clrMapOvr>
    <a:masterClrMapping/>
  </p:clrMapOvr>
  <p:transition spd="slow">
    <p:randomBar dir="vert"/>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监察对象：</a:t>
            </a:r>
            <a:endParaRPr kumimoji="0" lang="en-US" altLang="zh-CN"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endParaRPr>
          </a:p>
          <a:p>
            <a:pPr marL="0" lvl="0" indent="0" eaLnBrk="1" hangingPunct="1">
              <a:lnSpc>
                <a:spcPct val="150000"/>
              </a:lnSpc>
              <a:spcBef>
                <a:spcPct val="0"/>
              </a:spcBef>
              <a:buClr>
                <a:srgbClr val="FFFFCC"/>
              </a:buClr>
              <a:buNone/>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a:rPr>
              <a:t>    对未按规定进行配额清算（履约</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a:rPr>
              <a:t>）的重点排放单位</a:t>
            </a:r>
            <a:endParaRPr lang="en-US" altLang="zh-CN" sz="2400" b="1" dirty="0" smtClean="0">
              <a:solidFill>
                <a:srgbClr val="FFFFFF"/>
              </a:solidFill>
              <a:effectLst>
                <a:outerShdw blurRad="38100" dist="38100" dir="2700000" algn="tl">
                  <a:srgbClr val="000000">
                    <a:alpha val="43137"/>
                  </a:srgbClr>
                </a:outerShdw>
              </a:effectLst>
              <a:latin typeface="仿宋_GB2312" pitchFamily="49" charset="-122"/>
              <a:ea typeface="仿宋_GB2312"/>
            </a:endParaRPr>
          </a:p>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监察内容：</a:t>
            </a:r>
          </a:p>
          <a:p>
            <a:pPr marL="0" lvl="0" indent="0" eaLnBrk="1" hangingPunct="1">
              <a:lnSpc>
                <a:spcPct val="150000"/>
              </a:lnSpc>
              <a:spcBef>
                <a:spcPct val="0"/>
              </a:spcBef>
              <a:buClr>
                <a:srgbClr val="FFFFCC"/>
              </a:buClr>
              <a:buNone/>
            </a:pP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重点</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排放单位按规定进行配额清算（履约）的情况</a:t>
            </a:r>
          </a:p>
          <a:p>
            <a:pPr marL="0" lvl="0" indent="0" eaLnBrk="1" hangingPunct="1">
              <a:lnSpc>
                <a:spcPct val="150000"/>
              </a:lnSpc>
              <a:spcBef>
                <a:spcPct val="0"/>
              </a:spcBef>
              <a:buClr>
                <a:srgbClr val="FFFFCC"/>
              </a:buClr>
              <a:buNone/>
            </a:pPr>
            <a:r>
              <a:rPr kumimoji="0" lang="zh-CN" altLang="en-US"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监察方法</a:t>
            </a:r>
            <a:r>
              <a:rPr kumimoji="0" lang="en-US" altLang="zh-CN" sz="2400" b="1" i="0" u="none" strike="noStrike" kern="0" cap="none" spc="0" normalizeH="0" baseline="0" noProof="0" dirty="0" smtClean="0">
                <a:ln>
                  <a:noFill/>
                </a:ln>
                <a:solidFill>
                  <a:srgbClr val="FF0000"/>
                </a:solidFill>
                <a:effectLst>
                  <a:outerShdw blurRad="38100" dist="38100" dir="2700000" algn="tl">
                    <a:srgbClr val="000000">
                      <a:alpha val="43137"/>
                    </a:srgbClr>
                  </a:outerShdw>
                </a:effectLst>
                <a:uLnTx/>
                <a:uFillTx/>
                <a:latin typeface="宋体" pitchFamily="2" charset="-122"/>
                <a:ea typeface="仿宋_GB2312" pitchFamily="49" charset="-122"/>
                <a:cs typeface="+mn-cs"/>
              </a:rPr>
              <a:t>:</a:t>
            </a:r>
          </a:p>
          <a:p>
            <a:pPr marL="0" lvl="0" indent="0" eaLnBrk="1" hangingPunct="1">
              <a:lnSpc>
                <a:spcPct val="150000"/>
              </a:lnSpc>
              <a:spcBef>
                <a:spcPts val="0"/>
              </a:spcBef>
              <a:buClr>
                <a:srgbClr val="FFFFCC"/>
              </a:buClr>
              <a:buNone/>
              <a:defRPr/>
            </a:pP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采用现场监察的方式，调查未</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按时进行</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配额清算（履约</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）的</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情况。</a:t>
            </a:r>
            <a:endParaRPr lang="zh-CN" altLang="en-US"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endParaRPr>
          </a:p>
          <a:p>
            <a:pPr marL="0" lvl="0" indent="0" eaLnBrk="1" hangingPunct="1">
              <a:lnSpc>
                <a:spcPct val="150000"/>
              </a:lnSpc>
              <a:spcBef>
                <a:spcPct val="0"/>
              </a:spcBef>
              <a:buClr>
                <a:srgbClr val="FFFFCC"/>
              </a:buClr>
              <a:buNone/>
            </a:pPr>
            <a:endPar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965828001"/>
      </p:ext>
    </p:extLst>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zh-CN" altLang="en-US" sz="3200" dirty="0" smtClean="0">
                <a:solidFill>
                  <a:srgbClr val="FF0000"/>
                </a:solidFill>
                <a:ea typeface="黑体" pitchFamily="2" charset="-122"/>
              </a:rPr>
              <a:t>二、节能监察的内容及方法</a:t>
            </a:r>
          </a:p>
        </p:txBody>
      </p:sp>
      <p:sp>
        <p:nvSpPr>
          <p:cNvPr id="8195" name="Rectangle 3"/>
          <p:cNvSpPr>
            <a:spLocks noGrp="1" noChangeArrowheads="1"/>
          </p:cNvSpPr>
          <p:nvPr>
            <p:ph type="body" idx="1"/>
          </p:nvPr>
        </p:nvSpPr>
        <p:spPr>
          <a:xfrm>
            <a:off x="971550" y="1916113"/>
            <a:ext cx="7639050" cy="4179887"/>
          </a:xfrm>
        </p:spPr>
        <p:txBody>
          <a:bodyPr/>
          <a:lstStyle/>
          <a:p>
            <a:pPr marL="0" indent="0" eaLnBrk="1" hangingPunct="1">
              <a:lnSpc>
                <a:spcPct val="150000"/>
              </a:lnSpc>
              <a:spcBef>
                <a:spcPct val="0"/>
              </a:spcBef>
              <a:buFont typeface="Wingdings" pitchFamily="2" charset="2"/>
              <a:buNone/>
              <a:defRPr/>
            </a:pPr>
            <a:r>
              <a:rPr lang="zh-CN" altLang="en-US" sz="2400" b="1" dirty="0" smtClean="0">
                <a:solidFill>
                  <a:srgbClr val="00FF00"/>
                </a:solidFill>
                <a:latin typeface="仿宋_GB2312" pitchFamily="49" charset="-122"/>
                <a:ea typeface="仿宋_GB2312" pitchFamily="49" charset="-122"/>
              </a:rPr>
              <a:t>（一）节能监察的定义</a:t>
            </a:r>
          </a:p>
          <a:p>
            <a:pPr marL="0" indent="0" eaLnBrk="1" hangingPunct="1">
              <a:lnSpc>
                <a:spcPct val="150000"/>
              </a:lnSpc>
              <a:spcBef>
                <a:spcPct val="0"/>
              </a:spcBef>
              <a:buFont typeface="Wingdings" pitchFamily="2" charset="2"/>
              <a:buNone/>
              <a:defRPr/>
            </a:pPr>
            <a:r>
              <a:rPr lang="zh-CN" altLang="en-US" sz="2400" b="1" dirty="0" smtClean="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a:t>
            </a:r>
            <a:r>
              <a:rPr lang="zh-CN" altLang="en-US" sz="2400" b="1" dirty="0" smtClean="0">
                <a:latin typeface="仿宋_GB2312" pitchFamily="49" charset="-122"/>
                <a:ea typeface="仿宋_GB2312" pitchFamily="49" charset="-122"/>
              </a:rPr>
              <a:t>北京市节能监察办法</a:t>
            </a:r>
            <a:r>
              <a:rPr lang="en-US" altLang="zh-CN" sz="2400" b="1" dirty="0" smtClean="0">
                <a:latin typeface="仿宋_GB2312" pitchFamily="49" charset="-122"/>
                <a:ea typeface="仿宋_GB2312" pitchFamily="49" charset="-122"/>
              </a:rPr>
              <a:t>》</a:t>
            </a:r>
            <a:r>
              <a:rPr lang="zh-CN" altLang="en-US" sz="2400" b="1" dirty="0" smtClean="0">
                <a:latin typeface="仿宋_GB2312" pitchFamily="49" charset="-122"/>
                <a:ea typeface="仿宋_GB2312" pitchFamily="49" charset="-122"/>
              </a:rPr>
              <a:t>第二条规定：“是指节能行政主管部门对本市使用能源和开发利用新能源、可再生能源以及从事相关活动的单位（以下简称用能单位）执行节能法律、法规、规章、相关标准以及国家和市人民政府有关节能规定的情况进行监督检查，并依法予以处理的行为。”</a:t>
            </a:r>
          </a:p>
        </p:txBody>
      </p:sp>
    </p:spTree>
    <p:extLst>
      <p:ext uri="{BB962C8B-B14F-4D97-AF65-F5344CB8AC3E}">
        <p14:creationId xmlns:p14="http://schemas.microsoft.com/office/powerpoint/2010/main" val="1871285812"/>
      </p:ext>
    </p:extLst>
  </p:cSld>
  <p:clrMapOvr>
    <a:masterClrMapping/>
  </p:clrMapOvr>
  <p:transition spd="slow">
    <p:randomBar dir="ver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900113" y="304800"/>
            <a:ext cx="7710487" cy="1431925"/>
          </a:xfrm>
        </p:spPr>
        <p:txBody>
          <a:bodyPr/>
          <a:lstStyle/>
          <a:p>
            <a:pPr eaLnBrk="1" hangingPunct="1">
              <a:defRPr/>
            </a:pPr>
            <a:r>
              <a:rPr lang="zh-CN" altLang="en-US" sz="2800" b="0" dirty="0">
                <a:solidFill>
                  <a:srgbClr val="00FF00"/>
                </a:solidFill>
                <a:latin typeface="仿宋_GB2312" pitchFamily="49" charset="-122"/>
                <a:ea typeface="黑体" pitchFamily="2" charset="-122"/>
              </a:rPr>
              <a:t>（五</a:t>
            </a:r>
            <a:r>
              <a:rPr lang="en-US" altLang="zh-CN" sz="2800" b="0" dirty="0">
                <a:solidFill>
                  <a:srgbClr val="00FF00"/>
                </a:solidFill>
                <a:latin typeface="仿宋_GB2312" pitchFamily="49" charset="-122"/>
                <a:ea typeface="黑体" pitchFamily="2" charset="-122"/>
              </a:rPr>
              <a:t>)</a:t>
            </a:r>
            <a:r>
              <a:rPr lang="zh-CN" altLang="en-US" sz="2800" b="0" dirty="0">
                <a:solidFill>
                  <a:srgbClr val="00FF00"/>
                </a:solidFill>
                <a:latin typeface="仿宋_GB2312" pitchFamily="49" charset="-122"/>
                <a:ea typeface="黑体" pitchFamily="2" charset="-122"/>
              </a:rPr>
              <a:t>对碳排放单位的监察</a:t>
            </a:r>
            <a:endParaRPr lang="zh-CN" altLang="en-US" sz="2800" dirty="0" smtClean="0">
              <a:solidFill>
                <a:srgbClr val="00FF00"/>
              </a:solidFill>
              <a:latin typeface="仿宋_GB2312" pitchFamily="49" charset="-122"/>
              <a:ea typeface="黑体" pitchFamily="2" charset="-122"/>
            </a:endParaRPr>
          </a:p>
        </p:txBody>
      </p:sp>
      <p:sp>
        <p:nvSpPr>
          <p:cNvPr id="149507" name="Rectangle 3"/>
          <p:cNvSpPr>
            <a:spLocks noGrp="1" noChangeArrowheads="1"/>
          </p:cNvSpPr>
          <p:nvPr>
            <p:ph type="body" idx="1"/>
          </p:nvPr>
        </p:nvSpPr>
        <p:spPr>
          <a:xfrm>
            <a:off x="971550" y="1916113"/>
            <a:ext cx="7639050" cy="4392612"/>
          </a:xfrm>
        </p:spPr>
        <p:txBody>
          <a:bodyPr/>
          <a:lstStyle/>
          <a:p>
            <a:pPr marL="0" lvl="0" indent="0" eaLnBrk="1" hangingPunct="1">
              <a:lnSpc>
                <a:spcPct val="130000"/>
              </a:lnSpc>
              <a:spcBef>
                <a:spcPts val="0"/>
              </a:spcBef>
              <a:buClr>
                <a:srgbClr val="FFFFCC"/>
              </a:buClr>
              <a:buNone/>
              <a:defRPr/>
            </a:pPr>
            <a:r>
              <a:rPr lang="zh-CN" altLang="en-US" sz="2400" b="1" dirty="0">
                <a:solidFill>
                  <a:srgbClr val="FF0000"/>
                </a:solidFill>
                <a:effectLst>
                  <a:outerShdw blurRad="38100" dist="38100" dir="2700000" algn="tl">
                    <a:srgbClr val="000000">
                      <a:alpha val="43137"/>
                    </a:srgbClr>
                  </a:outerShdw>
                </a:effectLst>
                <a:latin typeface="宋体" pitchFamily="2" charset="-122"/>
                <a:ea typeface="仿宋_GB2312"/>
              </a:rPr>
              <a:t>法律责任：</a:t>
            </a:r>
          </a:p>
          <a:p>
            <a:pPr marL="0" lvl="0" indent="0" eaLnBrk="1" hangingPunct="1">
              <a:lnSpc>
                <a:spcPct val="150000"/>
              </a:lnSpc>
              <a:spcBef>
                <a:spcPct val="0"/>
              </a:spcBef>
              <a:buClr>
                <a:srgbClr val="FFFFCC"/>
              </a:buClr>
              <a:buNone/>
            </a:pP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关于北京市在严格控制碳排放总量前提下开展碳排放权交易试点工作的决定</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规定：“重点排放单位超出配额许可范围进行排放的，由市人民政府应对气候变化主管部门责令限期履行控制排放责任，并可根据其超出配额许可范围的碳排放量，按照市场均价的</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3</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至</a:t>
            </a:r>
            <a:r>
              <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5</a:t>
            </a:r>
            <a:r>
              <a:rPr lang="zh-CN" altLang="en-US" sz="2400" b="1" dirty="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倍予以处罚</a:t>
            </a:r>
            <a:r>
              <a:rPr lang="zh-CN" altLang="en-US" sz="2400" b="1" dirty="0" smtClean="0">
                <a:solidFill>
                  <a:srgbClr val="FFFFFF"/>
                </a:solidFill>
                <a:effectLst>
                  <a:outerShdw blurRad="38100" dist="38100" dir="2700000" algn="tl">
                    <a:srgbClr val="000000">
                      <a:alpha val="43137"/>
                    </a:srgbClr>
                  </a:outerShdw>
                </a:effectLst>
                <a:latin typeface="仿宋_GB2312" pitchFamily="49" charset="-122"/>
                <a:ea typeface="仿宋_GB2312" pitchFamily="49" charset="-122"/>
              </a:rPr>
              <a:t>。”</a:t>
            </a:r>
            <a:endParaRPr lang="en-US" altLang="zh-CN" sz="2400" b="1" dirty="0">
              <a:solidFill>
                <a:srgbClr val="FFFFFF"/>
              </a:solidFill>
              <a:effectLst>
                <a:outerShdw blurRad="38100" dist="38100" dir="2700000" algn="tl">
                  <a:srgbClr val="000000">
                    <a:alpha val="43137"/>
                  </a:srgbClr>
                </a:outerShdw>
              </a:effectLst>
              <a:latin typeface="仿宋_GB2312" pitchFamily="49" charset="-122"/>
              <a:ea typeface="仿宋_GB2312"/>
            </a:endParaRPr>
          </a:p>
        </p:txBody>
      </p:sp>
    </p:spTree>
    <p:extLst>
      <p:ext uri="{BB962C8B-B14F-4D97-AF65-F5344CB8AC3E}">
        <p14:creationId xmlns:p14="http://schemas.microsoft.com/office/powerpoint/2010/main" val="2785703828"/>
      </p:ext>
    </p:extLst>
  </p:cSld>
  <p:clrMapOvr>
    <a:masterClrMapping/>
  </p:clrMapOvr>
  <p:transition spd="slow">
    <p:randomBar dir="vert"/>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dirty="0" smtClean="0">
                <a:solidFill>
                  <a:srgbClr val="00FF00"/>
                </a:solidFill>
                <a:effectLst>
                  <a:outerShdw blurRad="38100" dist="38100" dir="2700000" algn="tl">
                    <a:srgbClr val="000000">
                      <a:alpha val="43137"/>
                    </a:srgbClr>
                  </a:outerShdw>
                </a:effectLst>
                <a:latin typeface="黑体" pitchFamily="2" charset="-122"/>
                <a:ea typeface="黑体" pitchFamily="2" charset="-122"/>
              </a:rPr>
              <a:t>（六）</a:t>
            </a:r>
            <a:r>
              <a:rPr lang="zh-CN" altLang="en-US" sz="2800" dirty="0">
                <a:solidFill>
                  <a:srgbClr val="00FF00"/>
                </a:solidFill>
                <a:effectLst>
                  <a:outerShdw blurRad="38100" dist="38100" dir="2700000" algn="tl">
                    <a:srgbClr val="000000">
                      <a:alpha val="43137"/>
                    </a:srgbClr>
                  </a:outerShdw>
                </a:effectLst>
                <a:latin typeface="黑体" pitchFamily="2" charset="-122"/>
                <a:ea typeface="黑体" pitchFamily="2" charset="-122"/>
              </a:rPr>
              <a:t>对节能服务机构</a:t>
            </a:r>
            <a:r>
              <a:rPr lang="zh-CN" altLang="en-US" sz="2800" dirty="0" smtClean="0">
                <a:solidFill>
                  <a:srgbClr val="00FF00"/>
                </a:solidFill>
                <a:effectLst>
                  <a:outerShdw blurRad="38100" dist="38100" dir="2700000" algn="tl">
                    <a:srgbClr val="000000">
                      <a:alpha val="43137"/>
                    </a:srgbClr>
                  </a:outerShdw>
                </a:effectLst>
                <a:latin typeface="黑体" pitchFamily="2" charset="-122"/>
                <a:ea typeface="黑体" pitchFamily="2" charset="-122"/>
              </a:rPr>
              <a:t>的监察</a:t>
            </a:r>
            <a:endParaRPr lang="zh-CN" altLang="en-US" dirty="0">
              <a:effectLst>
                <a:outerShdw blurRad="38100" dist="38100" dir="2700000" algn="tl">
                  <a:srgbClr val="000000">
                    <a:alpha val="43137"/>
                  </a:srgbClr>
                </a:outerShdw>
              </a:effectLst>
            </a:endParaRPr>
          </a:p>
        </p:txBody>
      </p:sp>
      <p:sp>
        <p:nvSpPr>
          <p:cNvPr id="3" name="内容占位符 2"/>
          <p:cNvSpPr>
            <a:spLocks noGrp="1"/>
          </p:cNvSpPr>
          <p:nvPr>
            <p:ph idx="1"/>
          </p:nvPr>
        </p:nvSpPr>
        <p:spPr>
          <a:xfrm>
            <a:off x="900113" y="1844675"/>
            <a:ext cx="7920037" cy="4251325"/>
          </a:xfrm>
        </p:spPr>
        <p:txBody>
          <a:bodyPr/>
          <a:lstStyle/>
          <a:p>
            <a:pPr marL="0" indent="0">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法律依据：</a:t>
            </a:r>
            <a:endPar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第二十二</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条</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规定：“</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国家</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鼓励节能服务机构的发展，支持节能服务机构开展节能咨询、设计、评估、检测、审计、认证等服务</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北京市实施</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办法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第二十条</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规定：“</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本</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市建立和完善节能服务体系。支持节能服务机构开展节能咨询、设计、评估、检测、审计、认证等活动，开展节能知识宣传和节能技术培训，提供节能信息、节能示范和其他公益性节能服务。</a:t>
            </a:r>
          </a:p>
          <a:p>
            <a:pPr marL="0" indent="0">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节能</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服务机构应当按照法律规定和合同约定从事节能服务活动，提高服务质量，保障提供的信息真实准确</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zh-CN" altLang="en-US" sz="2400" b="1" dirty="0">
              <a:effectLst>
                <a:outerShdw blurRad="38100" dist="38100" dir="2700000" algn="tl">
                  <a:srgbClr val="000000">
                    <a:alpha val="43137"/>
                  </a:srgbClr>
                </a:outerShdw>
              </a:effectLst>
              <a:latin typeface="仿宋_GB2312" pitchFamily="49" charset="-122"/>
              <a:ea typeface="仿宋_GB2312" pitchFamily="49" charset="-122"/>
            </a:endParaRPr>
          </a:p>
        </p:txBody>
      </p:sp>
    </p:spTree>
    <p:extLst>
      <p:ext uri="{BB962C8B-B14F-4D97-AF65-F5344CB8AC3E}">
        <p14:creationId xmlns:p14="http://schemas.microsoft.com/office/powerpoint/2010/main" val="1874661055"/>
      </p:ext>
    </p:extLst>
  </p:cSld>
  <p:clrMapOvr>
    <a:masterClrMapping/>
  </p:clrMapOvr>
  <p:transition spd="slow">
    <p:randomBar dir="vert"/>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dirty="0">
                <a:solidFill>
                  <a:srgbClr val="00FF00"/>
                </a:solidFill>
                <a:effectLst>
                  <a:outerShdw blurRad="38100" dist="38100" dir="2700000" algn="tl">
                    <a:srgbClr val="000000">
                      <a:alpha val="43137"/>
                    </a:srgbClr>
                  </a:outerShdw>
                </a:effectLst>
                <a:latin typeface="黑体" pitchFamily="2" charset="-122"/>
                <a:ea typeface="黑体" pitchFamily="2" charset="-122"/>
              </a:rPr>
              <a:t>（六）对节能服务机构的监察</a:t>
            </a:r>
            <a:endParaRPr lang="zh-CN" altLang="en-US" sz="2800" dirty="0"/>
          </a:p>
        </p:txBody>
      </p:sp>
      <p:sp>
        <p:nvSpPr>
          <p:cNvPr id="3" name="内容占位符 2"/>
          <p:cNvSpPr>
            <a:spLocks noGrp="1"/>
          </p:cNvSpPr>
          <p:nvPr>
            <p:ph idx="1"/>
          </p:nvPr>
        </p:nvSpPr>
        <p:spPr>
          <a:xfrm>
            <a:off x="971600" y="1916832"/>
            <a:ext cx="7639000" cy="4179168"/>
          </a:xfrm>
        </p:spPr>
        <p:txBody>
          <a:bodyPr/>
          <a:lstStyle/>
          <a:p>
            <a:pPr marL="0" indent="0" eaLnBrk="1" hangingPunct="1">
              <a:lnSpc>
                <a:spcPct val="150000"/>
              </a:lnSpc>
              <a:spcBef>
                <a:spcPct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监察对象：</a:t>
            </a:r>
            <a:endPar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1</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合同能源管理项目节能量审核</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机构</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、能源审计咨询机构</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3</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清洁生产审核咨询</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机构</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4</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、固定资产投资项目节能设计单位</a:t>
            </a:r>
            <a:endPar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5</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固定资产投资项目</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施工图设计</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文件审查</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机构</a:t>
            </a:r>
            <a:endParaRPr lang="zh-CN" alt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62646091"/>
      </p:ext>
    </p:extLst>
  </p:cSld>
  <p:clrMapOvr>
    <a:masterClrMapping/>
  </p:clrMapOvr>
  <p:transition spd="slow">
    <p:randomBar dir="vert"/>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dirty="0">
                <a:solidFill>
                  <a:srgbClr val="00FF00"/>
                </a:solidFill>
                <a:effectLst>
                  <a:outerShdw blurRad="38100" dist="38100" dir="2700000" algn="tl">
                    <a:srgbClr val="000000">
                      <a:alpha val="43137"/>
                    </a:srgbClr>
                  </a:outerShdw>
                </a:effectLst>
                <a:latin typeface="黑体" pitchFamily="2" charset="-122"/>
                <a:ea typeface="黑体" pitchFamily="2" charset="-122"/>
              </a:rPr>
              <a:t>（六）对节能服务机构的监察</a:t>
            </a:r>
            <a:endParaRPr lang="zh-CN" altLang="en-US" sz="2800" dirty="0"/>
          </a:p>
        </p:txBody>
      </p:sp>
      <p:sp>
        <p:nvSpPr>
          <p:cNvPr id="3" name="内容占位符 2"/>
          <p:cNvSpPr>
            <a:spLocks noGrp="1"/>
          </p:cNvSpPr>
          <p:nvPr>
            <p:ph idx="1"/>
          </p:nvPr>
        </p:nvSpPr>
        <p:spPr>
          <a:xfrm>
            <a:off x="971600" y="1916832"/>
            <a:ext cx="7639000" cy="4179168"/>
          </a:xfrm>
        </p:spPr>
        <p:txBody>
          <a:bodyPr/>
          <a:lstStyle/>
          <a:p>
            <a:pPr marL="0" indent="0" eaLnBrk="1" hangingPunct="1">
              <a:lnSpc>
                <a:spcPct val="150000"/>
              </a:lnSpc>
              <a:spcBef>
                <a:spcPct val="0"/>
              </a:spcBef>
              <a:buNone/>
              <a:defRPr/>
            </a:pP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监察内容：</a:t>
            </a:r>
          </a:p>
          <a:p>
            <a:pPr marL="0" indent="0" eaLnBrk="1" hangingPunct="1">
              <a:lnSpc>
                <a:spcPct val="150000"/>
              </a:lnSpc>
              <a:spcBef>
                <a:spcPct val="0"/>
              </a:spcBef>
              <a:buNone/>
              <a:defRPr/>
            </a:pPr>
            <a:r>
              <a:rPr lang="zh-CN" altLang="en-US" sz="2400" b="1" dirty="0">
                <a:solidFill>
                  <a:srgbClr val="FFFF00"/>
                </a:solidFill>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是否提供虚假</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信息</a:t>
            </a:r>
          </a:p>
          <a:p>
            <a:pPr marL="0" indent="0" eaLnBrk="1" hangingPunct="1">
              <a:lnSpc>
                <a:spcPct val="150000"/>
              </a:lnSpc>
              <a:spcBef>
                <a:spcPct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监察方法</a:t>
            </a:r>
            <a:r>
              <a:rPr lang="en-US" altLang="zh-CN"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a:t>
            </a:r>
          </a:p>
          <a:p>
            <a:pPr marL="0" indent="0" eaLnBrk="1" hangingPunct="1">
              <a:lnSpc>
                <a:spcPct val="150000"/>
              </a:lnSpc>
              <a:spcBef>
                <a:spcPct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1</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采用现场</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监察的方式，委托节能服务机构对相关</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的原始记录、计算书、报告、设计图纸等</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材料进行技术核查。</a:t>
            </a:r>
            <a:endParaRPr lang="en-US" altLang="zh-CN" sz="2400" b="1" dirty="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50000"/>
              </a:lnSpc>
              <a:spcBef>
                <a:spcPct val="0"/>
              </a:spcBef>
              <a:buFont typeface="Wingdings" pitchFamily="2" charset="2"/>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2</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、依据节能服务机构出具的报告决定是否立案处理。</a:t>
            </a:r>
            <a:endParaRPr lang="zh-CN" altLang="en-US" sz="2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6118973"/>
      </p:ext>
    </p:extLst>
  </p:cSld>
  <p:clrMapOvr>
    <a:masterClrMapping/>
  </p:clrMapOvr>
  <p:transition spd="slow">
    <p:randomBar dir="vert"/>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00113" y="304800"/>
            <a:ext cx="7710487" cy="1431925"/>
          </a:xfrm>
        </p:spPr>
        <p:txBody>
          <a:bodyPr/>
          <a:lstStyle/>
          <a:p>
            <a:pPr>
              <a:defRPr/>
            </a:pPr>
            <a:r>
              <a:rPr lang="zh-CN" altLang="en-US" sz="2800" dirty="0">
                <a:solidFill>
                  <a:srgbClr val="00FF00"/>
                </a:solidFill>
                <a:effectLst>
                  <a:outerShdw blurRad="38100" dist="38100" dir="2700000" algn="tl">
                    <a:srgbClr val="000000">
                      <a:alpha val="43137"/>
                    </a:srgbClr>
                  </a:outerShdw>
                </a:effectLst>
                <a:latin typeface="黑体" pitchFamily="2" charset="-122"/>
                <a:ea typeface="黑体" pitchFamily="2" charset="-122"/>
              </a:rPr>
              <a:t>（六）对节能服务机构的监察</a:t>
            </a:r>
            <a:endParaRPr lang="zh-CN" altLang="en-US" sz="2800" dirty="0"/>
          </a:p>
        </p:txBody>
      </p:sp>
      <p:sp>
        <p:nvSpPr>
          <p:cNvPr id="3" name="内容占位符 2"/>
          <p:cNvSpPr>
            <a:spLocks noGrp="1"/>
          </p:cNvSpPr>
          <p:nvPr>
            <p:ph idx="1"/>
          </p:nvPr>
        </p:nvSpPr>
        <p:spPr>
          <a:xfrm>
            <a:off x="900113" y="1844675"/>
            <a:ext cx="7710487" cy="4251325"/>
          </a:xfrm>
        </p:spPr>
        <p:txBody>
          <a:bodyPr/>
          <a:lstStyle/>
          <a:p>
            <a:pPr marL="0" indent="0" eaLnBrk="1" hangingPunct="1">
              <a:lnSpc>
                <a:spcPct val="130000"/>
              </a:lnSpc>
              <a:spcBef>
                <a:spcPts val="0"/>
              </a:spcBef>
              <a:buFont typeface="Wingdings" pitchFamily="2" charset="2"/>
              <a:buNone/>
              <a:defRPr/>
            </a:pPr>
            <a:r>
              <a:rPr lang="zh-CN" altLang="en-US" sz="2400" b="1" dirty="0" smtClean="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法律责任</a:t>
            </a:r>
            <a:r>
              <a:rPr lang="zh-CN" altLang="en-US" sz="2400" b="1" dirty="0">
                <a:solidFill>
                  <a:srgbClr val="FF0000"/>
                </a:solidFill>
                <a:effectLst>
                  <a:outerShdw blurRad="38100" dist="38100" dir="2700000" algn="tl">
                    <a:srgbClr val="000000">
                      <a:alpha val="43137"/>
                    </a:srgbClr>
                  </a:outerShdw>
                </a:effectLst>
                <a:latin typeface="仿宋_GB2312" pitchFamily="49" charset="-122"/>
                <a:ea typeface="仿宋_GB2312" pitchFamily="49" charset="-122"/>
              </a:rPr>
              <a:t>：</a:t>
            </a:r>
          </a:p>
          <a:p>
            <a:pPr marL="0" indent="0" eaLnBrk="1" hangingPunct="1">
              <a:lnSpc>
                <a:spcPct val="130000"/>
              </a:lnSpc>
              <a:spcBef>
                <a:spcPts val="0"/>
              </a:spcBef>
              <a:buFont typeface="Wingdings" pitchFamily="2" charset="2"/>
              <a:buNone/>
              <a:defRPr/>
            </a:pP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    </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第七十六条</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规定：“</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从事</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节能咨询、设计、评估、检测、审计、认证等服务的机构提供虚假信息的，由管理节能工作的部门责令改正，没收违法所得，并处五万元以上十万元以下罚款</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zh-CN" altLang="zh-CN" sz="2400" b="1" dirty="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30000"/>
              </a:lnSpc>
              <a:spcBef>
                <a:spcPts val="0"/>
              </a:spcBef>
              <a:buFont typeface="Wingdings" pitchFamily="2" charset="2"/>
              <a:buNone/>
              <a:defRPr/>
            </a:pPr>
            <a:r>
              <a:rPr lang="en-US"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    《</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北京市实施</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节能法</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a:effectLst>
                  <a:outerShdw blurRad="38100" dist="38100" dir="2700000" algn="tl">
                    <a:srgbClr val="000000">
                      <a:alpha val="43137"/>
                    </a:srgbClr>
                  </a:outerShdw>
                </a:effectLst>
                <a:latin typeface="仿宋_GB2312" pitchFamily="49" charset="-122"/>
                <a:ea typeface="仿宋_GB2312" pitchFamily="49" charset="-122"/>
              </a:rPr>
              <a:t>办法</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第六十六条</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规定：“</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节能</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服务机构从事节能咨询、设计、评估、检测、审计、认证等活动提供虚假信息的，由发展改革部门责令改正，没收违法所得，并处</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5</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万元以上</a:t>
            </a:r>
            <a:r>
              <a:rPr lang="en-US" altLang="zh-CN" sz="2400" b="1" dirty="0">
                <a:effectLst>
                  <a:outerShdw blurRad="38100" dist="38100" dir="2700000" algn="tl">
                    <a:srgbClr val="000000">
                      <a:alpha val="43137"/>
                    </a:srgbClr>
                  </a:outerShdw>
                </a:effectLst>
                <a:latin typeface="仿宋_GB2312" pitchFamily="49" charset="-122"/>
                <a:ea typeface="仿宋_GB2312" pitchFamily="49" charset="-122"/>
              </a:rPr>
              <a:t>10</a:t>
            </a:r>
            <a:r>
              <a:rPr lang="zh-CN" altLang="zh-CN" sz="2400" b="1" dirty="0">
                <a:effectLst>
                  <a:outerShdw blurRad="38100" dist="38100" dir="2700000" algn="tl">
                    <a:srgbClr val="000000">
                      <a:alpha val="43137"/>
                    </a:srgbClr>
                  </a:outerShdw>
                </a:effectLst>
                <a:latin typeface="仿宋_GB2312" pitchFamily="49" charset="-122"/>
                <a:ea typeface="仿宋_GB2312" pitchFamily="49" charset="-122"/>
              </a:rPr>
              <a:t>万元以下罚款，并将违法行为信息记入本市企业信用信息系统</a:t>
            </a:r>
            <a:r>
              <a:rPr lang="zh-CN" altLang="zh-CN" sz="2400" b="1" dirty="0" smtClean="0">
                <a:effectLst>
                  <a:outerShdw blurRad="38100" dist="38100" dir="2700000" algn="tl">
                    <a:srgbClr val="000000">
                      <a:alpha val="43137"/>
                    </a:srgbClr>
                  </a:outerShdw>
                </a:effectLst>
                <a:latin typeface="仿宋_GB2312" pitchFamily="49" charset="-122"/>
                <a:ea typeface="仿宋_GB2312" pitchFamily="49" charset="-122"/>
              </a:rPr>
              <a:t>。</a:t>
            </a:r>
            <a:r>
              <a:rPr lang="zh-CN" altLang="en-US" sz="2400" b="1" dirty="0" smtClean="0">
                <a:effectLst>
                  <a:outerShdw blurRad="38100" dist="38100" dir="2700000" algn="tl">
                    <a:srgbClr val="000000">
                      <a:alpha val="43137"/>
                    </a:srgbClr>
                  </a:outerShdw>
                </a:effectLst>
                <a:latin typeface="仿宋_GB2312" pitchFamily="49" charset="-122"/>
                <a:ea typeface="仿宋_GB2312" pitchFamily="49" charset="-122"/>
              </a:rPr>
              <a:t>”</a:t>
            </a:r>
            <a:endParaRPr lang="zh-CN" altLang="zh-CN" sz="2400" b="1" dirty="0">
              <a:effectLst>
                <a:outerShdw blurRad="38100" dist="38100" dir="2700000" algn="tl">
                  <a:srgbClr val="000000">
                    <a:alpha val="43137"/>
                  </a:srgbClr>
                </a:outerShdw>
              </a:effectLst>
              <a:latin typeface="仿宋_GB2312" pitchFamily="49" charset="-122"/>
              <a:ea typeface="仿宋_GB2312" pitchFamily="49" charset="-122"/>
            </a:endParaRPr>
          </a:p>
          <a:p>
            <a:pPr marL="0" indent="0" eaLnBrk="1" hangingPunct="1">
              <a:lnSpc>
                <a:spcPct val="130000"/>
              </a:lnSpc>
              <a:spcBef>
                <a:spcPts val="0"/>
              </a:spcBef>
              <a:buFont typeface="Wingdings" pitchFamily="2" charset="2"/>
              <a:buNone/>
              <a:defRPr/>
            </a:pPr>
            <a:endParaRPr lang="zh-CN" altLang="en-US" dirty="0"/>
          </a:p>
        </p:txBody>
      </p:sp>
    </p:spTree>
    <p:extLst>
      <p:ext uri="{BB962C8B-B14F-4D97-AF65-F5344CB8AC3E}">
        <p14:creationId xmlns:p14="http://schemas.microsoft.com/office/powerpoint/2010/main" val="2681073727"/>
      </p:ext>
    </p:extLst>
  </p:cSld>
  <p:clrMapOvr>
    <a:masterClrMapping/>
  </p:clrMapOvr>
  <p:transition spd="slow">
    <p:randomBar dir="vert"/>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pPr algn="ctr"/>
            <a:endParaRPr lang="en-US" altLang="zh-CN" dirty="0" smtClean="0"/>
          </a:p>
          <a:p>
            <a:pPr algn="ctr"/>
            <a:endParaRPr lang="en-US" altLang="zh-CN" dirty="0"/>
          </a:p>
          <a:p>
            <a:pPr marL="0" indent="0" algn="ctr">
              <a:buNone/>
            </a:pPr>
            <a:r>
              <a:rPr lang="zh-CN" altLang="en-US" sz="8000" dirty="0" smtClean="0">
                <a:solidFill>
                  <a:srgbClr val="FFFF00"/>
                </a:solidFill>
              </a:rPr>
              <a:t>谢谢大家！</a:t>
            </a:r>
            <a:endParaRPr lang="zh-CN" altLang="en-US" sz="8000" dirty="0">
              <a:solidFill>
                <a:srgbClr val="FFFF00"/>
              </a:solidFill>
            </a:endParaRPr>
          </a:p>
        </p:txBody>
      </p:sp>
    </p:spTree>
    <p:extLst>
      <p:ext uri="{BB962C8B-B14F-4D97-AF65-F5344CB8AC3E}">
        <p14:creationId xmlns:p14="http://schemas.microsoft.com/office/powerpoint/2010/main" val="2756507483"/>
      </p:ext>
    </p:extLst>
  </p:cSld>
  <p:clrMapOvr>
    <a:masterClrMapping/>
  </p:clrMapOvr>
  <p:transition spd="slow">
    <p:randomBar dir="ver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1042988" y="304800"/>
            <a:ext cx="7567612" cy="1431925"/>
          </a:xfrm>
        </p:spPr>
        <p:txBody>
          <a:bodyPr/>
          <a:lstStyle/>
          <a:p>
            <a:pPr eaLnBrk="1" hangingPunct="1">
              <a:defRPr/>
            </a:pPr>
            <a:r>
              <a:rPr lang="zh-CN" altLang="en-US" sz="3200" dirty="0" smtClean="0">
                <a:solidFill>
                  <a:srgbClr val="FF0000"/>
                </a:solidFill>
                <a:ea typeface="黑体" pitchFamily="2" charset="-122"/>
              </a:rPr>
              <a:t>二、节能监察的内容及方法</a:t>
            </a:r>
          </a:p>
        </p:txBody>
      </p:sp>
      <p:sp>
        <p:nvSpPr>
          <p:cNvPr id="64515" name="Rectangle 3"/>
          <p:cNvSpPr>
            <a:spLocks noGrp="1" noChangeArrowheads="1"/>
          </p:cNvSpPr>
          <p:nvPr>
            <p:ph type="body" idx="1"/>
          </p:nvPr>
        </p:nvSpPr>
        <p:spPr>
          <a:xfrm>
            <a:off x="971550" y="1916113"/>
            <a:ext cx="7632700" cy="4537075"/>
          </a:xfrm>
        </p:spPr>
        <p:txBody>
          <a:bodyPr/>
          <a:lstStyle/>
          <a:p>
            <a:pPr marL="0" indent="0" eaLnBrk="1" hangingPunct="1">
              <a:lnSpc>
                <a:spcPct val="150000"/>
              </a:lnSpc>
              <a:spcBef>
                <a:spcPct val="0"/>
              </a:spcBef>
              <a:buFont typeface="Wingdings" pitchFamily="2" charset="2"/>
              <a:buNone/>
              <a:defRPr/>
            </a:pPr>
            <a:r>
              <a:rPr lang="zh-CN" altLang="en-US" sz="2400" b="1" dirty="0" smtClean="0">
                <a:solidFill>
                  <a:srgbClr val="00FF00"/>
                </a:solidFill>
                <a:latin typeface="仿宋_GB2312" pitchFamily="49" charset="-122"/>
                <a:ea typeface="仿宋_GB2312" pitchFamily="49" charset="-122"/>
              </a:rPr>
              <a:t>（二）节能监察工作对象</a:t>
            </a:r>
          </a:p>
          <a:p>
            <a:pPr marL="0" indent="0" eaLnBrk="1" hangingPunct="1">
              <a:lnSpc>
                <a:spcPct val="150000"/>
              </a:lnSpc>
              <a:spcBef>
                <a:spcPct val="0"/>
              </a:spcBef>
              <a:buNone/>
              <a:defRPr/>
            </a:pPr>
            <a:r>
              <a:rPr lang="zh-CN" altLang="en-US" sz="2400" b="1" dirty="0" smtClean="0">
                <a:solidFill>
                  <a:srgbClr val="FFFF00"/>
                </a:solidFill>
                <a:latin typeface="仿宋_GB2312" pitchFamily="49" charset="-122"/>
                <a:ea typeface="仿宋_GB2312" pitchFamily="49" charset="-122"/>
              </a:rPr>
              <a:t>    </a:t>
            </a:r>
            <a:r>
              <a:rPr lang="en-US" altLang="zh-CN" sz="2400" b="1" dirty="0" smtClean="0">
                <a:solidFill>
                  <a:srgbClr val="FFFF00"/>
                </a:solidFill>
                <a:latin typeface="仿宋_GB2312" pitchFamily="49" charset="-122"/>
                <a:ea typeface="仿宋_GB2312" pitchFamily="49" charset="-122"/>
              </a:rPr>
              <a:t>1</a:t>
            </a:r>
            <a:r>
              <a:rPr lang="zh-CN" altLang="en-US" sz="2400" b="1" dirty="0" smtClean="0">
                <a:solidFill>
                  <a:srgbClr val="FFFF00"/>
                </a:solidFill>
                <a:latin typeface="仿宋_GB2312" pitchFamily="49" charset="-122"/>
                <a:ea typeface="仿宋_GB2312" pitchFamily="49" charset="-122"/>
              </a:rPr>
              <a:t>、</a:t>
            </a:r>
            <a:r>
              <a:rPr lang="zh-CN" altLang="en-US" sz="2400" b="1" dirty="0">
                <a:solidFill>
                  <a:srgbClr val="FFFF00"/>
                </a:solidFill>
                <a:latin typeface="仿宋_GB2312" pitchFamily="49" charset="-122"/>
                <a:ea typeface="仿宋_GB2312" pitchFamily="49" charset="-122"/>
              </a:rPr>
              <a:t>对重点用能</a:t>
            </a:r>
            <a:r>
              <a:rPr lang="zh-CN" altLang="en-US" sz="2400" b="1" dirty="0" smtClean="0">
                <a:solidFill>
                  <a:srgbClr val="FFFF00"/>
                </a:solidFill>
                <a:latin typeface="仿宋_GB2312" pitchFamily="49" charset="-122"/>
                <a:ea typeface="仿宋_GB2312" pitchFamily="49" charset="-122"/>
              </a:rPr>
              <a:t>单位</a:t>
            </a:r>
            <a:endParaRPr lang="en-US" altLang="zh-CN" sz="2400" b="1" dirty="0" smtClean="0">
              <a:solidFill>
                <a:srgbClr val="FFFF00"/>
              </a:solidFill>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solidFill>
                  <a:srgbClr val="FFFF00"/>
                </a:solidFill>
                <a:latin typeface="仿宋_GB2312" pitchFamily="49" charset="-122"/>
                <a:ea typeface="仿宋_GB2312" pitchFamily="49" charset="-122"/>
              </a:rPr>
              <a:t> </a:t>
            </a:r>
            <a:r>
              <a:rPr lang="en-US" altLang="zh-CN" sz="2400" b="1" dirty="0" smtClean="0">
                <a:solidFill>
                  <a:srgbClr val="FFFF00"/>
                </a:solidFill>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1</a:t>
            </a:r>
            <a:r>
              <a:rPr lang="zh-CN" altLang="en-US" sz="2400" b="1" dirty="0" smtClean="0">
                <a:latin typeface="仿宋_GB2312" pitchFamily="49" charset="-122"/>
                <a:ea typeface="仿宋_GB2312" pitchFamily="49" charset="-122"/>
              </a:rPr>
              <a:t>）能源管理负责人备案情况</a:t>
            </a: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r>
              <a:rPr lang="zh-CN" altLang="en-US" sz="2400" b="1" dirty="0" smtClean="0">
                <a:latin typeface="仿宋_GB2312" pitchFamily="49" charset="-122"/>
                <a:ea typeface="仿宋_GB2312" pitchFamily="49" charset="-122"/>
              </a:rPr>
              <a:t>    （</a:t>
            </a:r>
            <a:r>
              <a:rPr lang="en-US" altLang="zh-CN" sz="2400" b="1" dirty="0">
                <a:latin typeface="仿宋_GB2312" pitchFamily="49" charset="-122"/>
                <a:ea typeface="仿宋_GB2312" pitchFamily="49" charset="-122"/>
              </a:rPr>
              <a:t>2</a:t>
            </a:r>
            <a:r>
              <a:rPr lang="zh-CN" altLang="en-US" sz="2400" b="1" dirty="0" smtClean="0">
                <a:latin typeface="仿宋_GB2312" pitchFamily="49" charset="-122"/>
                <a:ea typeface="仿宋_GB2312" pitchFamily="49" charset="-122"/>
              </a:rPr>
              <a:t>）能源利用状况报告上报情况</a:t>
            </a:r>
          </a:p>
          <a:p>
            <a:pPr marL="0" indent="0" eaLnBrk="1" hangingPunct="1">
              <a:lnSpc>
                <a:spcPct val="150000"/>
              </a:lnSpc>
              <a:spcBef>
                <a:spcPct val="0"/>
              </a:spcBef>
              <a:buNone/>
              <a:defRPr/>
            </a:pPr>
            <a:r>
              <a:rPr lang="zh-CN" altLang="en-US" sz="2400" b="1" dirty="0" smtClean="0">
                <a:latin typeface="仿宋_GB2312" pitchFamily="49" charset="-122"/>
                <a:ea typeface="仿宋_GB2312" pitchFamily="49" charset="-122"/>
              </a:rPr>
              <a:t>    （</a:t>
            </a:r>
            <a:r>
              <a:rPr lang="en-US" altLang="zh-CN" sz="2400" b="1" dirty="0">
                <a:latin typeface="仿宋_GB2312" pitchFamily="49" charset="-122"/>
                <a:ea typeface="仿宋_GB2312" pitchFamily="49" charset="-122"/>
              </a:rPr>
              <a:t>3</a:t>
            </a:r>
            <a:r>
              <a:rPr lang="zh-CN" altLang="en-US" sz="2400" b="1" dirty="0" smtClean="0">
                <a:latin typeface="仿宋_GB2312" pitchFamily="49" charset="-122"/>
                <a:ea typeface="仿宋_GB2312" pitchFamily="49" charset="-122"/>
              </a:rPr>
              <a:t>）能源利用状况报告内容审核情况</a:t>
            </a: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4</a:t>
            </a:r>
            <a:r>
              <a:rPr lang="zh-CN" altLang="en-US" sz="2400" b="1" dirty="0" smtClean="0">
                <a:latin typeface="仿宋_GB2312" pitchFamily="49" charset="-122"/>
                <a:ea typeface="仿宋_GB2312" pitchFamily="49" charset="-122"/>
              </a:rPr>
              <a:t>）节能措施落实情况</a:t>
            </a:r>
          </a:p>
        </p:txBody>
      </p:sp>
    </p:spTree>
    <p:extLst>
      <p:ext uri="{BB962C8B-B14F-4D97-AF65-F5344CB8AC3E}">
        <p14:creationId xmlns:p14="http://schemas.microsoft.com/office/powerpoint/2010/main" val="1203884581"/>
      </p:ext>
    </p:extLst>
  </p:cSld>
  <p:clrMapOvr>
    <a:masterClrMapping/>
  </p:clrMapOvr>
  <p:transition spd="slow">
    <p:randomBar dir="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sz="3200" dirty="0" smtClean="0">
                <a:solidFill>
                  <a:srgbClr val="FF0000"/>
                </a:solidFill>
                <a:ea typeface="黑体" pitchFamily="2" charset="-122"/>
              </a:rPr>
              <a:t>二、节能监察的内容及方法</a:t>
            </a:r>
            <a:endParaRPr lang="zh-CN" altLang="en-US" sz="3200" dirty="0"/>
          </a:p>
        </p:txBody>
      </p:sp>
      <p:sp>
        <p:nvSpPr>
          <p:cNvPr id="3" name="内容占位符 2"/>
          <p:cNvSpPr>
            <a:spLocks noGrp="1"/>
          </p:cNvSpPr>
          <p:nvPr>
            <p:ph idx="1"/>
          </p:nvPr>
        </p:nvSpPr>
        <p:spPr>
          <a:xfrm>
            <a:off x="971550" y="1916113"/>
            <a:ext cx="7639050" cy="4179887"/>
          </a:xfrm>
        </p:spPr>
        <p:txBody>
          <a:bodyPr/>
          <a:lstStyle/>
          <a:p>
            <a:pPr marL="0" indent="0" eaLnBrk="1" hangingPunct="1">
              <a:lnSpc>
                <a:spcPct val="150000"/>
              </a:lnSpc>
              <a:spcBef>
                <a:spcPct val="0"/>
              </a:spcBef>
              <a:buFont typeface="Wingdings" pitchFamily="2" charset="2"/>
              <a:buNone/>
              <a:defRPr/>
            </a:pPr>
            <a:r>
              <a:rPr lang="en-US" altLang="zh-CN" sz="2400" b="1" dirty="0" smtClean="0">
                <a:solidFill>
                  <a:srgbClr val="FFFF00"/>
                </a:solidFill>
                <a:latin typeface="仿宋_GB2312" pitchFamily="49" charset="-122"/>
                <a:ea typeface="仿宋_GB2312" pitchFamily="49" charset="-122"/>
              </a:rPr>
              <a:t>    2</a:t>
            </a:r>
            <a:r>
              <a:rPr lang="zh-CN" altLang="en-US" sz="2400" b="1" dirty="0" smtClean="0">
                <a:solidFill>
                  <a:srgbClr val="FFFF00"/>
                </a:solidFill>
                <a:latin typeface="仿宋_GB2312" pitchFamily="49" charset="-122"/>
                <a:ea typeface="仿宋_GB2312" pitchFamily="49" charset="-122"/>
              </a:rPr>
              <a:t>、</a:t>
            </a:r>
            <a:r>
              <a:rPr lang="zh-CN" altLang="en-US" sz="2400" b="1" dirty="0">
                <a:solidFill>
                  <a:srgbClr val="FFFF00"/>
                </a:solidFill>
                <a:latin typeface="仿宋_GB2312" pitchFamily="49" charset="-122"/>
                <a:ea typeface="仿宋_GB2312" pitchFamily="49" charset="-122"/>
              </a:rPr>
              <a:t>对固定资产投资项目</a:t>
            </a:r>
            <a:r>
              <a:rPr lang="zh-CN" altLang="en-US" sz="2400" b="1" dirty="0" smtClean="0">
                <a:solidFill>
                  <a:srgbClr val="FFFF00"/>
                </a:solidFill>
                <a:latin typeface="仿宋_GB2312" pitchFamily="49" charset="-122"/>
                <a:ea typeface="仿宋_GB2312" pitchFamily="49" charset="-122"/>
              </a:rPr>
              <a:t>建设单位</a:t>
            </a:r>
            <a:endParaRPr lang="en-US" altLang="zh-CN" sz="2400" b="1" dirty="0" smtClean="0">
              <a:solidFill>
                <a:srgbClr val="FFFF00"/>
              </a:solidFill>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solidFill>
                  <a:srgbClr val="FFFF00"/>
                </a:solidFill>
                <a:latin typeface="仿宋_GB2312" pitchFamily="49" charset="-122"/>
                <a:ea typeface="仿宋_GB2312" pitchFamily="49" charset="-122"/>
              </a:rPr>
              <a:t> </a:t>
            </a:r>
            <a:r>
              <a:rPr lang="en-US" altLang="zh-CN" sz="2400" b="1" dirty="0" smtClean="0">
                <a:solidFill>
                  <a:srgbClr val="FFFF00"/>
                </a:solidFill>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1</a:t>
            </a:r>
            <a:r>
              <a:rPr lang="zh-CN" altLang="en-US" sz="2400" b="1" dirty="0" smtClean="0">
                <a:latin typeface="仿宋_GB2312" pitchFamily="49" charset="-122"/>
                <a:ea typeface="仿宋_GB2312" pitchFamily="49" charset="-122"/>
              </a:rPr>
              <a:t>）</a:t>
            </a:r>
            <a:r>
              <a:rPr lang="zh-CN" altLang="en-US" sz="2400" b="1" dirty="0">
                <a:latin typeface="仿宋_GB2312" pitchFamily="49" charset="-122"/>
                <a:ea typeface="仿宋_GB2312" pitchFamily="49" charset="-122"/>
              </a:rPr>
              <a:t>执行强制性节能</a:t>
            </a:r>
            <a:r>
              <a:rPr lang="zh-CN" altLang="en-US" sz="2400" b="1" dirty="0" smtClean="0">
                <a:latin typeface="仿宋_GB2312" pitchFamily="49" charset="-122"/>
                <a:ea typeface="仿宋_GB2312" pitchFamily="49" charset="-122"/>
              </a:rPr>
              <a:t>标准情况</a:t>
            </a: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2</a:t>
            </a:r>
            <a:r>
              <a:rPr lang="zh-CN" altLang="en-US" sz="2400" b="1" dirty="0" smtClean="0">
                <a:latin typeface="仿宋_GB2312" pitchFamily="49" charset="-122"/>
                <a:ea typeface="仿宋_GB2312" pitchFamily="49" charset="-122"/>
              </a:rPr>
              <a:t>）是否符合节能登记条件</a:t>
            </a: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3</a:t>
            </a:r>
            <a:r>
              <a:rPr lang="zh-CN" altLang="en-US" sz="2400" b="1" dirty="0" smtClean="0">
                <a:latin typeface="仿宋_GB2312" pitchFamily="49" charset="-122"/>
                <a:ea typeface="仿宋_GB2312" pitchFamily="49" charset="-122"/>
              </a:rPr>
              <a:t>）</a:t>
            </a:r>
            <a:r>
              <a:rPr lang="zh-CN" altLang="en-US" sz="2400" b="1" dirty="0">
                <a:latin typeface="仿宋_GB2312" pitchFamily="49" charset="-122"/>
                <a:ea typeface="仿宋_GB2312" pitchFamily="49" charset="-122"/>
              </a:rPr>
              <a:t>落实节能评估和审查意见</a:t>
            </a:r>
            <a:r>
              <a:rPr lang="zh-CN" altLang="en-US" sz="2400" b="1" dirty="0" smtClean="0">
                <a:latin typeface="仿宋_GB2312" pitchFamily="49" charset="-122"/>
                <a:ea typeface="仿宋_GB2312" pitchFamily="49" charset="-122"/>
              </a:rPr>
              <a:t>情况</a:t>
            </a: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endParaRPr lang="en-US" altLang="zh-CN" sz="2400" b="1" dirty="0" smtClean="0">
              <a:latin typeface="仿宋_GB2312" pitchFamily="49" charset="-122"/>
              <a:ea typeface="仿宋_GB2312" pitchFamily="49" charset="-122"/>
            </a:endParaRPr>
          </a:p>
          <a:p>
            <a:pPr marL="0" indent="0" eaLnBrk="1" hangingPunct="1">
              <a:lnSpc>
                <a:spcPct val="150000"/>
              </a:lnSpc>
              <a:spcBef>
                <a:spcPct val="0"/>
              </a:spcBef>
              <a:buNone/>
              <a:defRPr/>
            </a:pPr>
            <a:r>
              <a:rPr lang="en-US" altLang="zh-CN" sz="2400" b="1" dirty="0" smtClean="0">
                <a:solidFill>
                  <a:srgbClr val="FFFF00"/>
                </a:solidFill>
                <a:latin typeface="仿宋_GB2312" pitchFamily="49" charset="-122"/>
                <a:ea typeface="仿宋_GB2312" pitchFamily="49" charset="-122"/>
              </a:rPr>
              <a:t>    3</a:t>
            </a:r>
            <a:r>
              <a:rPr lang="zh-CN" altLang="en-US" sz="2400" b="1" dirty="0">
                <a:solidFill>
                  <a:srgbClr val="FFFF00"/>
                </a:solidFill>
                <a:latin typeface="仿宋_GB2312" pitchFamily="49" charset="-122"/>
                <a:ea typeface="仿宋_GB2312" pitchFamily="49" charset="-122"/>
              </a:rPr>
              <a:t>、对执行单位产品能耗限额生产单位</a:t>
            </a:r>
            <a:endParaRPr lang="en-US" altLang="zh-CN" sz="2400" b="1" dirty="0" smtClean="0">
              <a:solidFill>
                <a:srgbClr val="FFFF00"/>
              </a:solidFill>
              <a:latin typeface="仿宋_GB2312" pitchFamily="49" charset="-122"/>
              <a:ea typeface="仿宋_GB2312" pitchFamily="49" charset="-122"/>
            </a:endParaRPr>
          </a:p>
          <a:p>
            <a:pPr marL="0" indent="0" eaLnBrk="1" hangingPunct="1">
              <a:lnSpc>
                <a:spcPct val="150000"/>
              </a:lnSpc>
              <a:spcBef>
                <a:spcPct val="0"/>
              </a:spcBef>
              <a:buFont typeface="Wingdings" pitchFamily="2" charset="2"/>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执行单位产品能耗限额标准情况</a:t>
            </a:r>
            <a:endParaRPr lang="zh-CN" altLang="en-US" dirty="0"/>
          </a:p>
        </p:txBody>
      </p:sp>
    </p:spTree>
    <p:extLst>
      <p:ext uri="{BB962C8B-B14F-4D97-AF65-F5344CB8AC3E}">
        <p14:creationId xmlns:p14="http://schemas.microsoft.com/office/powerpoint/2010/main" val="705631789"/>
      </p:ext>
    </p:extLst>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FF0000"/>
                </a:solidFill>
                <a:ea typeface="黑体" pitchFamily="2" charset="-122"/>
              </a:rPr>
              <a:t>二、节能监察的内容及方法</a:t>
            </a:r>
            <a:endParaRPr lang="zh-CN" altLang="en-US" dirty="0"/>
          </a:p>
        </p:txBody>
      </p:sp>
      <p:sp>
        <p:nvSpPr>
          <p:cNvPr id="3" name="内容占位符 2"/>
          <p:cNvSpPr>
            <a:spLocks noGrp="1"/>
          </p:cNvSpPr>
          <p:nvPr>
            <p:ph idx="1"/>
          </p:nvPr>
        </p:nvSpPr>
        <p:spPr>
          <a:xfrm>
            <a:off x="971600" y="1916832"/>
            <a:ext cx="7639000" cy="4179168"/>
          </a:xfrm>
        </p:spPr>
        <p:txBody>
          <a:bodyPr/>
          <a:lstStyle/>
          <a:p>
            <a:pPr marL="0" lvl="0" indent="0" eaLnBrk="1" hangingPunct="1">
              <a:lnSpc>
                <a:spcPct val="150000"/>
              </a:lnSpc>
              <a:spcBef>
                <a:spcPct val="0"/>
              </a:spcBef>
              <a:buClr>
                <a:srgbClr val="FFFFCC"/>
              </a:buClr>
              <a:buNone/>
              <a:defRPr/>
            </a:pPr>
            <a:r>
              <a:rPr lang="en-US" altLang="zh-CN" sz="2400" b="1" dirty="0" smtClean="0">
                <a:solidFill>
                  <a:srgbClr val="FFFF00"/>
                </a:solidFill>
                <a:latin typeface="仿宋_GB2312" pitchFamily="49" charset="-122"/>
                <a:ea typeface="仿宋_GB2312" pitchFamily="49" charset="-122"/>
              </a:rPr>
              <a:t>    4</a:t>
            </a:r>
            <a:r>
              <a:rPr lang="zh-CN" altLang="en-US" sz="2400" b="1" dirty="0" smtClean="0">
                <a:solidFill>
                  <a:srgbClr val="FFFF00"/>
                </a:solidFill>
                <a:latin typeface="仿宋_GB2312" pitchFamily="49" charset="-122"/>
                <a:ea typeface="仿宋_GB2312" pitchFamily="49" charset="-122"/>
              </a:rPr>
              <a:t>、</a:t>
            </a:r>
            <a:r>
              <a:rPr lang="zh-CN" altLang="en-US" sz="2400" b="1" dirty="0">
                <a:solidFill>
                  <a:srgbClr val="FFFF00"/>
                </a:solidFill>
                <a:latin typeface="仿宋_GB2312" pitchFamily="49" charset="-122"/>
                <a:ea typeface="仿宋_GB2312" pitchFamily="49" charset="-122"/>
              </a:rPr>
              <a:t>对用能单位</a:t>
            </a:r>
          </a:p>
          <a:p>
            <a:pPr marL="0" lvl="0" indent="0" eaLnBrk="1" hangingPunct="1">
              <a:lnSpc>
                <a:spcPct val="150000"/>
              </a:lnSpc>
              <a:spcBef>
                <a:spcPct val="0"/>
              </a:spcBef>
              <a:buClr>
                <a:srgbClr val="FFFFCC"/>
              </a:buClr>
              <a:buNone/>
              <a:defRPr/>
            </a:pP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使用</a:t>
            </a:r>
            <a:r>
              <a:rPr lang="zh-CN" altLang="en-US" sz="2400" b="1" dirty="0">
                <a:latin typeface="仿宋_GB2312" pitchFamily="49" charset="-122"/>
                <a:ea typeface="仿宋_GB2312" pitchFamily="49" charset="-122"/>
              </a:rPr>
              <a:t>国家明令淘汰的用能设备和生产</a:t>
            </a:r>
            <a:r>
              <a:rPr lang="zh-CN" altLang="en-US" sz="2400" b="1" dirty="0" smtClean="0">
                <a:latin typeface="仿宋_GB2312" pitchFamily="49" charset="-122"/>
                <a:ea typeface="仿宋_GB2312" pitchFamily="49" charset="-122"/>
              </a:rPr>
              <a:t>工艺情况</a:t>
            </a:r>
            <a:endParaRPr lang="en-US" altLang="zh-CN" sz="2400" b="1" dirty="0" smtClean="0">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endParaRPr lang="en-US" altLang="zh-CN" sz="2400" b="1" dirty="0" smtClean="0">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r>
              <a:rPr lang="en-US" altLang="zh-CN" sz="2400" b="1" dirty="0">
                <a:solidFill>
                  <a:srgbClr val="FFFF00"/>
                </a:solidFill>
                <a:latin typeface="仿宋_GB2312" pitchFamily="49" charset="-122"/>
                <a:ea typeface="仿宋_GB2312" pitchFamily="49" charset="-122"/>
              </a:rPr>
              <a:t> </a:t>
            </a:r>
            <a:r>
              <a:rPr lang="en-US" altLang="zh-CN" sz="2400" b="1" dirty="0" smtClean="0">
                <a:solidFill>
                  <a:srgbClr val="FFFF00"/>
                </a:solidFill>
                <a:latin typeface="仿宋_GB2312" pitchFamily="49" charset="-122"/>
                <a:ea typeface="仿宋_GB2312" pitchFamily="49" charset="-122"/>
              </a:rPr>
              <a:t>   5</a:t>
            </a:r>
            <a:r>
              <a:rPr lang="zh-CN" altLang="en-US" sz="2400" b="1" dirty="0" smtClean="0">
                <a:solidFill>
                  <a:srgbClr val="FFFF00"/>
                </a:solidFill>
                <a:latin typeface="仿宋_GB2312" pitchFamily="49" charset="-122"/>
                <a:ea typeface="仿宋_GB2312" pitchFamily="49" charset="-122"/>
              </a:rPr>
              <a:t>、对碳排放单位</a:t>
            </a:r>
            <a:endParaRPr lang="en-US" altLang="zh-CN" sz="2400" b="1" dirty="0" smtClean="0">
              <a:solidFill>
                <a:srgbClr val="FFFF00"/>
              </a:solidFill>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1</a:t>
            </a:r>
            <a:r>
              <a:rPr lang="zh-CN" altLang="en-US" sz="2400" b="1" dirty="0" smtClean="0">
                <a:latin typeface="仿宋_GB2312" pitchFamily="49" charset="-122"/>
                <a:ea typeface="仿宋_GB2312" pitchFamily="49" charset="-122"/>
              </a:rPr>
              <a:t>）碳排放报告报送情况</a:t>
            </a:r>
            <a:endParaRPr lang="en-US" altLang="zh-CN" sz="2400" b="1" dirty="0" smtClean="0">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2</a:t>
            </a:r>
            <a:r>
              <a:rPr lang="zh-CN" altLang="en-US" sz="2400" b="1" dirty="0" smtClean="0">
                <a:latin typeface="仿宋_GB2312" pitchFamily="49" charset="-122"/>
                <a:ea typeface="仿宋_GB2312" pitchFamily="49" charset="-122"/>
              </a:rPr>
              <a:t>）碳排放第三方核查报告报送情况</a:t>
            </a:r>
            <a:endParaRPr lang="en-US" altLang="zh-CN" sz="2400" b="1" dirty="0" smtClean="0">
              <a:latin typeface="仿宋_GB2312" pitchFamily="49" charset="-122"/>
              <a:ea typeface="仿宋_GB2312" pitchFamily="49" charset="-122"/>
            </a:endParaRPr>
          </a:p>
          <a:p>
            <a:pPr marL="0" lvl="0" indent="0" eaLnBrk="1" hangingPunct="1">
              <a:lnSpc>
                <a:spcPct val="150000"/>
              </a:lnSpc>
              <a:spcBef>
                <a:spcPct val="0"/>
              </a:spcBef>
              <a:buClr>
                <a:srgbClr val="FFFFCC"/>
              </a:buClr>
              <a:buNone/>
              <a:defRPr/>
            </a:pPr>
            <a:r>
              <a:rPr lang="en-US" altLang="zh-CN" sz="2400" b="1" dirty="0">
                <a:latin typeface="仿宋_GB2312" pitchFamily="49" charset="-122"/>
                <a:ea typeface="仿宋_GB2312" pitchFamily="49" charset="-122"/>
              </a:rPr>
              <a:t> </a:t>
            </a:r>
            <a:r>
              <a:rPr lang="en-US" altLang="zh-CN" sz="2400" b="1" dirty="0" smtClean="0">
                <a:latin typeface="仿宋_GB2312" pitchFamily="49" charset="-122"/>
                <a:ea typeface="仿宋_GB2312" pitchFamily="49" charset="-122"/>
              </a:rPr>
              <a:t>   </a:t>
            </a:r>
            <a:r>
              <a:rPr lang="zh-CN" altLang="en-US" sz="2400" b="1" dirty="0" smtClean="0">
                <a:latin typeface="仿宋_GB2312" pitchFamily="49" charset="-122"/>
                <a:ea typeface="仿宋_GB2312" pitchFamily="49" charset="-122"/>
              </a:rPr>
              <a:t>（</a:t>
            </a:r>
            <a:r>
              <a:rPr lang="en-US" altLang="zh-CN" sz="2400" b="1" dirty="0" smtClean="0">
                <a:latin typeface="仿宋_GB2312" pitchFamily="49" charset="-122"/>
                <a:ea typeface="仿宋_GB2312" pitchFamily="49" charset="-122"/>
              </a:rPr>
              <a:t>3</a:t>
            </a:r>
            <a:r>
              <a:rPr lang="zh-CN" altLang="en-US" sz="2400" b="1" dirty="0" smtClean="0">
                <a:latin typeface="仿宋_GB2312" pitchFamily="49" charset="-122"/>
                <a:ea typeface="仿宋_GB2312" pitchFamily="49" charset="-122"/>
              </a:rPr>
              <a:t>）碳排放配额清算（履约）情况</a:t>
            </a:r>
            <a:endParaRPr lang="zh-CN" altLang="en-US" sz="2400" b="1" dirty="0">
              <a:latin typeface="仿宋_GB2312" pitchFamily="49" charset="-122"/>
              <a:ea typeface="仿宋_GB2312" pitchFamily="49" charset="-122"/>
            </a:endParaRPr>
          </a:p>
          <a:p>
            <a:endParaRPr lang="zh-CN" altLang="en-US" dirty="0"/>
          </a:p>
        </p:txBody>
      </p:sp>
    </p:spTree>
    <p:extLst>
      <p:ext uri="{BB962C8B-B14F-4D97-AF65-F5344CB8AC3E}">
        <p14:creationId xmlns:p14="http://schemas.microsoft.com/office/powerpoint/2010/main" val="3286387409"/>
      </p:ext>
    </p:extLst>
  </p:cSld>
  <p:clrMapOvr>
    <a:masterClrMapping/>
  </p:clrMapOvr>
  <p:transition spd="slow">
    <p:randomBar dir="vert"/>
  </p:transition>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4972</Words>
  <Application>Microsoft Office PowerPoint</Application>
  <PresentationFormat>全屏显示(4:3)</PresentationFormat>
  <Paragraphs>296</Paragraphs>
  <Slides>65</Slides>
  <Notes>0</Notes>
  <HiddenSlides>0</HiddenSlides>
  <MMClips>0</MMClips>
  <ScaleCrop>false</ScaleCrop>
  <HeadingPairs>
    <vt:vector size="4" baseType="variant">
      <vt:variant>
        <vt:lpstr>主题</vt:lpstr>
      </vt:variant>
      <vt:variant>
        <vt:i4>5</vt:i4>
      </vt:variant>
      <vt:variant>
        <vt:lpstr>幻灯片标题</vt:lpstr>
      </vt:variant>
      <vt:variant>
        <vt:i4>65</vt:i4>
      </vt:variant>
    </vt:vector>
  </HeadingPairs>
  <TitlesOfParts>
    <vt:vector size="70" baseType="lpstr">
      <vt:lpstr>Shimmer</vt:lpstr>
      <vt:lpstr>1_Shimmer</vt:lpstr>
      <vt:lpstr>2_Shimmer</vt:lpstr>
      <vt:lpstr>3_Shimmer</vt:lpstr>
      <vt:lpstr>4_Shimmer</vt:lpstr>
      <vt:lpstr>节能监察的内容及方法</vt:lpstr>
      <vt:lpstr>目    录</vt:lpstr>
      <vt:lpstr>PowerPoint 演示文稿</vt:lpstr>
      <vt:lpstr>一、节能监察大队介绍</vt:lpstr>
      <vt:lpstr>一、节能监察大队介绍</vt:lpstr>
      <vt:lpstr>二、节能监察的内容及方法</vt:lpstr>
      <vt:lpstr>二、节能监察的内容及方法</vt:lpstr>
      <vt:lpstr>二、节能监察的内容及方法</vt:lpstr>
      <vt:lpstr>二、节能监察的内容及方法</vt:lpstr>
      <vt:lpstr>二、节能监察的内容及方法</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（一）对重点用能单位的监察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（二）对固定资产投资项目建设单位的监察</vt:lpstr>
      <vt:lpstr>（三）对执行单位产品能耗限额生产单位的监察</vt:lpstr>
      <vt:lpstr>（三）对执行单位产品能耗限额生产单位的监察</vt:lpstr>
      <vt:lpstr>（三）对执行单位产品能耗限额生产单位的监察</vt:lpstr>
      <vt:lpstr>（三）对执行单位产品能耗限额生产单位的监察</vt:lpstr>
      <vt:lpstr>（三）对执行单位产品能耗限额生产单位的监察</vt:lpstr>
      <vt:lpstr>（三）对执行单位产品能耗限额生产单位的监察</vt:lpstr>
      <vt:lpstr>（三）对执行单位产品能耗限额生产单位的监察</vt:lpstr>
      <vt:lpstr>（四)对使用国家明令淘汰用能设备和生产工艺      用能单位的监察</vt:lpstr>
      <vt:lpstr>（四)对使用国家明令淘汰用能设备和生产工艺      用能单位的监察</vt:lpstr>
      <vt:lpstr>（四)对使用国家明令淘汰用能设备和生产工艺      用能单位的监察</vt:lpstr>
      <vt:lpstr>（四)对使用国家明令淘汰用能设备和生产工艺      用能单位的监察</vt:lpstr>
      <vt:lpstr>（四)对使用国家明令淘汰用能设备和生产工艺      用能单位的监察</vt:lpstr>
      <vt:lpstr>（四)对使用国家明令淘汰用能设备和生产工艺      用能单位的监察</vt:lpstr>
      <vt:lpstr>（五)对碳排放单位的监察</vt:lpstr>
      <vt:lpstr>（五)对碳排放单位的监察</vt:lpstr>
      <vt:lpstr>（五)对碳排放单位的监察</vt:lpstr>
      <vt:lpstr>（五)对碳排放单位的监察</vt:lpstr>
      <vt:lpstr>（五)对碳排放单位的监察</vt:lpstr>
      <vt:lpstr>（五)对碳排放单位的监察</vt:lpstr>
      <vt:lpstr>（五)对碳排放单位的监察</vt:lpstr>
      <vt:lpstr>（六）对节能服务机构的监察</vt:lpstr>
      <vt:lpstr>（六）对节能服务机构的监察</vt:lpstr>
      <vt:lpstr>（六）对节能服务机构的监察</vt:lpstr>
      <vt:lpstr>（六）对节能服务机构的监察</vt:lpstr>
      <vt:lpstr>PowerPoint 演示文稿</vt:lpstr>
    </vt:vector>
  </TitlesOfParts>
  <Company>Lenovo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节能监察的内容、方法、程序及相关案例</dc:title>
  <dc:creator>Lenovo</dc:creator>
  <cp:lastModifiedBy>Lenovo</cp:lastModifiedBy>
  <cp:revision>27</cp:revision>
  <cp:lastPrinted>2015-08-10T07:28:50Z</cp:lastPrinted>
  <dcterms:created xsi:type="dcterms:W3CDTF">2015-08-10T01:37:52Z</dcterms:created>
  <dcterms:modified xsi:type="dcterms:W3CDTF">2015-08-10T07:42:41Z</dcterms:modified>
</cp:coreProperties>
</file>