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6"/>
  </p:notesMasterIdLst>
  <p:handoutMasterIdLst>
    <p:handoutMasterId r:id="rId127"/>
  </p:handoutMasterIdLst>
  <p:sldIdLst>
    <p:sldId id="482" r:id="rId2"/>
    <p:sldId id="483" r:id="rId3"/>
    <p:sldId id="484" r:id="rId4"/>
    <p:sldId id="485" r:id="rId5"/>
    <p:sldId id="486" r:id="rId6"/>
    <p:sldId id="487" r:id="rId7"/>
    <p:sldId id="488" r:id="rId8"/>
    <p:sldId id="489" r:id="rId9"/>
    <p:sldId id="490" r:id="rId10"/>
    <p:sldId id="491" r:id="rId11"/>
    <p:sldId id="492" r:id="rId12"/>
    <p:sldId id="493" r:id="rId13"/>
    <p:sldId id="494" r:id="rId14"/>
    <p:sldId id="495" r:id="rId15"/>
    <p:sldId id="496" r:id="rId16"/>
    <p:sldId id="497" r:id="rId17"/>
    <p:sldId id="498" r:id="rId18"/>
    <p:sldId id="499" r:id="rId19"/>
    <p:sldId id="500" r:id="rId20"/>
    <p:sldId id="501" r:id="rId21"/>
    <p:sldId id="502" r:id="rId22"/>
    <p:sldId id="503" r:id="rId23"/>
    <p:sldId id="504" r:id="rId24"/>
    <p:sldId id="505" r:id="rId25"/>
    <p:sldId id="506" r:id="rId26"/>
    <p:sldId id="507" r:id="rId27"/>
    <p:sldId id="508" r:id="rId28"/>
    <p:sldId id="509" r:id="rId29"/>
    <p:sldId id="510" r:id="rId30"/>
    <p:sldId id="511" r:id="rId31"/>
    <p:sldId id="512" r:id="rId32"/>
    <p:sldId id="513" r:id="rId33"/>
    <p:sldId id="514" r:id="rId34"/>
    <p:sldId id="515" r:id="rId35"/>
    <p:sldId id="516" r:id="rId36"/>
    <p:sldId id="517" r:id="rId37"/>
    <p:sldId id="518" r:id="rId38"/>
    <p:sldId id="519" r:id="rId39"/>
    <p:sldId id="520" r:id="rId40"/>
    <p:sldId id="521" r:id="rId41"/>
    <p:sldId id="522" r:id="rId42"/>
    <p:sldId id="523" r:id="rId43"/>
    <p:sldId id="524" r:id="rId44"/>
    <p:sldId id="525" r:id="rId45"/>
    <p:sldId id="526" r:id="rId46"/>
    <p:sldId id="527" r:id="rId47"/>
    <p:sldId id="528" r:id="rId48"/>
    <p:sldId id="529" r:id="rId49"/>
    <p:sldId id="530" r:id="rId50"/>
    <p:sldId id="531" r:id="rId51"/>
    <p:sldId id="532" r:id="rId52"/>
    <p:sldId id="533" r:id="rId53"/>
    <p:sldId id="534" r:id="rId54"/>
    <p:sldId id="535" r:id="rId55"/>
    <p:sldId id="536" r:id="rId56"/>
    <p:sldId id="537" r:id="rId57"/>
    <p:sldId id="538" r:id="rId58"/>
    <p:sldId id="539" r:id="rId59"/>
    <p:sldId id="540" r:id="rId60"/>
    <p:sldId id="605" r:id="rId61"/>
    <p:sldId id="542" r:id="rId62"/>
    <p:sldId id="543" r:id="rId63"/>
    <p:sldId id="544" r:id="rId64"/>
    <p:sldId id="545" r:id="rId65"/>
    <p:sldId id="546" r:id="rId66"/>
    <p:sldId id="604" r:id="rId67"/>
    <p:sldId id="547" r:id="rId68"/>
    <p:sldId id="548" r:id="rId69"/>
    <p:sldId id="549" r:id="rId70"/>
    <p:sldId id="550" r:id="rId71"/>
    <p:sldId id="551" r:id="rId72"/>
    <p:sldId id="552" r:id="rId73"/>
    <p:sldId id="553" r:id="rId74"/>
    <p:sldId id="554" r:id="rId75"/>
    <p:sldId id="555" r:id="rId76"/>
    <p:sldId id="556" r:id="rId77"/>
    <p:sldId id="557" r:id="rId78"/>
    <p:sldId id="558" r:id="rId79"/>
    <p:sldId id="559" r:id="rId80"/>
    <p:sldId id="560" r:id="rId81"/>
    <p:sldId id="561" r:id="rId82"/>
    <p:sldId id="562" r:id="rId83"/>
    <p:sldId id="563" r:id="rId84"/>
    <p:sldId id="564" r:id="rId85"/>
    <p:sldId id="565" r:id="rId86"/>
    <p:sldId id="566" r:id="rId87"/>
    <p:sldId id="567" r:id="rId88"/>
    <p:sldId id="568" r:id="rId89"/>
    <p:sldId id="569" r:id="rId90"/>
    <p:sldId id="570" r:id="rId91"/>
    <p:sldId id="571" r:id="rId92"/>
    <p:sldId id="572" r:id="rId93"/>
    <p:sldId id="573" r:id="rId94"/>
    <p:sldId id="574" r:id="rId95"/>
    <p:sldId id="575" r:id="rId96"/>
    <p:sldId id="576" r:id="rId97"/>
    <p:sldId id="577" r:id="rId98"/>
    <p:sldId id="578" r:id="rId99"/>
    <p:sldId id="579" r:id="rId100"/>
    <p:sldId id="580" r:id="rId101"/>
    <p:sldId id="581" r:id="rId102"/>
    <p:sldId id="582" r:id="rId103"/>
    <p:sldId id="583" r:id="rId104"/>
    <p:sldId id="584" r:id="rId105"/>
    <p:sldId id="585" r:id="rId106"/>
    <p:sldId id="586" r:id="rId107"/>
    <p:sldId id="587" r:id="rId108"/>
    <p:sldId id="588" r:id="rId109"/>
    <p:sldId id="589" r:id="rId110"/>
    <p:sldId id="590" r:id="rId111"/>
    <p:sldId id="591" r:id="rId112"/>
    <p:sldId id="592" r:id="rId113"/>
    <p:sldId id="593" r:id="rId114"/>
    <p:sldId id="594" r:id="rId115"/>
    <p:sldId id="595" r:id="rId116"/>
    <p:sldId id="596" r:id="rId117"/>
    <p:sldId id="597" r:id="rId118"/>
    <p:sldId id="598" r:id="rId119"/>
    <p:sldId id="599" r:id="rId120"/>
    <p:sldId id="600" r:id="rId121"/>
    <p:sldId id="601" r:id="rId122"/>
    <p:sldId id="602" r:id="rId123"/>
    <p:sldId id="603" r:id="rId124"/>
    <p:sldId id="287" r:id="rId125"/>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 xmlns:p14="http://schemas.microsoft.com/office/powerpoint/2010/main" val="1"/>
      </p:ext>
    </p:extLst>
  </p:showPr>
  <p:clrMru>
    <a:srgbClr val="2C05BB"/>
    <a:srgbClr val="FF6600"/>
    <a:srgbClr val="19049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97" autoAdjust="0"/>
    <p:restoredTop sz="94660"/>
  </p:normalViewPr>
  <p:slideViewPr>
    <p:cSldViewPr>
      <p:cViewPr varScale="1">
        <p:scale>
          <a:sx n="65" d="100"/>
          <a:sy n="65"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501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ea typeface="宋体" panose="02010600030101010101" pitchFamily="2" charset="-122"/>
              </a:defRPr>
            </a:lvl1pPr>
          </a:lstStyle>
          <a:p>
            <a:pPr>
              <a:defRPr/>
            </a:pPr>
            <a:fld id="{4F3CD3F4-693A-4C9D-8318-DAAFC83F91DF}" type="datetimeFigureOut">
              <a:rPr lang="zh-CN" altLang="en-US"/>
              <a:pPr>
                <a:defRPr/>
              </a:pPr>
              <a:t>2017/6/26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smtClean="0"/>
            </a:lvl1pPr>
          </a:lstStyle>
          <a:p>
            <a:pPr>
              <a:defRPr/>
            </a:pPr>
            <a:fld id="{520DE524-BFF9-43CB-9C8D-78309C88DD3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ea typeface="宋体" panose="02010600030101010101" pitchFamily="2" charset="-122"/>
              </a:defRPr>
            </a:lvl1pPr>
          </a:lstStyle>
          <a:p>
            <a:pPr>
              <a:defRPr/>
            </a:pPr>
            <a:fld id="{96BF8FF9-65FA-4843-B8C8-0262BCC1CDC2}" type="datetimeFigureOut">
              <a:rPr lang="zh-CN" altLang="en-US"/>
              <a:pPr>
                <a:defRPr/>
              </a:pPr>
              <a:t>2017/6/26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smtClean="0"/>
            </a:lvl1pPr>
          </a:lstStyle>
          <a:p>
            <a:pPr>
              <a:defRPr/>
            </a:pPr>
            <a:fld id="{087D6758-1192-4118-AA5A-9EB010843ED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bwMode="auto">
          <a:noFill/>
          <a:ln>
            <a:solidFill>
              <a:srgbClr val="000000"/>
            </a:solidFill>
            <a:miter lim="800000"/>
          </a:ln>
        </p:spPr>
      </p:sp>
      <p:sp>
        <p:nvSpPr>
          <p:cNvPr id="12902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29028" name="灯片编号占位符 3"/>
          <p:cNvSpPr>
            <a:spLocks noGrp="1"/>
          </p:cNvSpPr>
          <p:nvPr>
            <p:ph type="sldNum" sz="quarter" idx="5"/>
          </p:nvPr>
        </p:nvSpPr>
        <p:spPr bwMode="auto">
          <a:noFill/>
          <a:ln>
            <a:miter lim="800000"/>
          </a:ln>
        </p:spPr>
        <p:txBody>
          <a:bodyPr/>
          <a:lstStyle/>
          <a:p>
            <a:fld id="{3A2E6E1D-6EC2-4E05-B2B1-8CBEFC68AFAD}" type="slidenum">
              <a:rPr lang="zh-CN" altLang="en-US"/>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bwMode="auto">
          <a:noFill/>
          <a:ln>
            <a:solidFill>
              <a:srgbClr val="000000"/>
            </a:solidFill>
            <a:miter lim="800000"/>
          </a:ln>
        </p:spPr>
      </p:sp>
      <p:sp>
        <p:nvSpPr>
          <p:cNvPr id="130051" name="备注占位符 2"/>
          <p:cNvSpPr>
            <a:spLocks noGrp="1"/>
          </p:cNvSpPr>
          <p:nvPr>
            <p:ph type="body" idx="1"/>
          </p:nvPr>
        </p:nvSpPr>
        <p:spPr bwMode="auto">
          <a:noFill/>
        </p:spPr>
        <p:txBody>
          <a:bodyPr wrap="square" numCol="1" anchor="t" anchorCtr="0" compatLnSpc="1"/>
          <a:lstStyle/>
          <a:p>
            <a:pPr defTabSz="842645">
              <a:spcBef>
                <a:spcPct val="0"/>
              </a:spcBef>
              <a:buFontTx/>
              <a:buChar char="•"/>
              <a:tabLst>
                <a:tab pos="492125" algn="r"/>
                <a:tab pos="2460625" algn="ctr"/>
                <a:tab pos="5449570" algn="r"/>
              </a:tabLst>
            </a:pPr>
            <a:r>
              <a:rPr lang="zh-CN" altLang="en-US" sz="1100" smtClean="0">
                <a:solidFill>
                  <a:srgbClr val="FF0000"/>
                </a:solidFill>
                <a:latin typeface="Times New Roman" panose="02020603050405020304" pitchFamily="18" charset="0"/>
                <a:cs typeface="Times New Roman" panose="02020603050405020304" pitchFamily="18" charset="0"/>
              </a:rPr>
              <a:t>平板玻璃原料制备、熔化、成型、退火、切裁等生产过程工艺参数对能耗的影响</a:t>
            </a:r>
            <a:r>
              <a:rPr lang="zh-CN" altLang="en-US" sz="1100" smtClean="0">
                <a:latin typeface="Times New Roman" panose="02020603050405020304" pitchFamily="18" charset="0"/>
                <a:cs typeface="Times New Roman" panose="02020603050405020304" pitchFamily="18" charset="0"/>
              </a:rPr>
              <a:t>，如：原料成分和水分含量、配合料的颗粒级配、碎玻璃加入量、燃料的热值和温度、熔化气氛、保护气体需要量、玻璃渗锡量、锡槽内压力、拉引量等；</a:t>
            </a:r>
            <a:endParaRPr lang="zh-CN" altLang="en-US" sz="1100" smtClean="0">
              <a:latin typeface="Arial" panose="020B0604020202020204" pitchFamily="34" charset="0"/>
            </a:endParaRPr>
          </a:p>
          <a:p>
            <a:pPr defTabSz="842645">
              <a:spcBef>
                <a:spcPct val="0"/>
              </a:spcBef>
              <a:buFontTx/>
              <a:buChar char="•"/>
              <a:tabLst>
                <a:tab pos="492125" algn="r"/>
                <a:tab pos="2460625" algn="ctr"/>
                <a:tab pos="5449570" algn="r"/>
              </a:tabLst>
            </a:pPr>
            <a:r>
              <a:rPr lang="zh-CN" altLang="en-US" sz="1100" smtClean="0">
                <a:solidFill>
                  <a:srgbClr val="FF0000"/>
                </a:solidFill>
                <a:latin typeface="Times New Roman" panose="02020603050405020304" pitchFamily="18" charset="0"/>
                <a:cs typeface="Times New Roman" panose="02020603050405020304" pitchFamily="18" charset="0"/>
              </a:rPr>
              <a:t>产品品种</a:t>
            </a:r>
            <a:r>
              <a:rPr lang="zh-CN" altLang="en-US" sz="1100" smtClean="0">
                <a:latin typeface="Times New Roman" panose="02020603050405020304" pitchFamily="18" charset="0"/>
                <a:cs typeface="Times New Roman" panose="02020603050405020304" pitchFamily="18" charset="0"/>
              </a:rPr>
              <a:t>，如普通、超白、着色等；</a:t>
            </a:r>
            <a:r>
              <a:rPr lang="zh-CN" altLang="en-US" sz="1100" smtClean="0">
                <a:solidFill>
                  <a:srgbClr val="FF0000"/>
                </a:solidFill>
                <a:latin typeface="Times New Roman" panose="02020603050405020304" pitchFamily="18" charset="0"/>
                <a:cs typeface="Times New Roman" panose="02020603050405020304" pitchFamily="18" charset="0"/>
              </a:rPr>
              <a:t>产品质量</a:t>
            </a:r>
            <a:r>
              <a:rPr lang="zh-CN" altLang="en-US" sz="1100" smtClean="0">
                <a:latin typeface="Times New Roman" panose="02020603050405020304" pitchFamily="18" charset="0"/>
                <a:cs typeface="Times New Roman" panose="02020603050405020304" pitchFamily="18" charset="0"/>
              </a:rPr>
              <a:t>，如优等品、一等品等；</a:t>
            </a:r>
            <a:endParaRPr lang="zh-CN" altLang="en-US" sz="1100" smtClean="0">
              <a:latin typeface="Arial" panose="020B0604020202020204" pitchFamily="34" charset="0"/>
            </a:endParaRPr>
          </a:p>
          <a:p>
            <a:pPr defTabSz="842645">
              <a:spcBef>
                <a:spcPct val="0"/>
              </a:spcBef>
              <a:buFontTx/>
              <a:buChar char="•"/>
              <a:tabLst>
                <a:tab pos="492125" algn="r"/>
                <a:tab pos="2460625" algn="ctr"/>
                <a:tab pos="5449570" algn="r"/>
              </a:tabLst>
            </a:pPr>
            <a:r>
              <a:rPr lang="zh-CN" altLang="en-US" sz="1100" smtClean="0">
                <a:solidFill>
                  <a:srgbClr val="FF0000"/>
                </a:solidFill>
                <a:latin typeface="Times New Roman" panose="02020603050405020304" pitchFamily="18" charset="0"/>
                <a:cs typeface="Times New Roman" panose="02020603050405020304" pitchFamily="18" charset="0"/>
              </a:rPr>
              <a:t>系统优化、工艺布局、设备匹配</a:t>
            </a:r>
            <a:r>
              <a:rPr lang="zh-CN" altLang="en-US" sz="1100" smtClean="0">
                <a:latin typeface="Times New Roman" panose="02020603050405020304" pitchFamily="18" charset="0"/>
                <a:cs typeface="Times New Roman" panose="02020603050405020304" pitchFamily="18" charset="0"/>
              </a:rPr>
              <a:t>的合理性及过程设计对能耗的影响，如：原料输送距离、生产能力的匹配、设备额定功率的匹配等；</a:t>
            </a:r>
            <a:endParaRPr lang="zh-CN" altLang="en-US" sz="1100" smtClean="0">
              <a:latin typeface="Arial" panose="020B0604020202020204" pitchFamily="34" charset="0"/>
            </a:endParaRPr>
          </a:p>
          <a:p>
            <a:pPr defTabSz="842645">
              <a:spcBef>
                <a:spcPct val="0"/>
              </a:spcBef>
              <a:buFontTx/>
              <a:buChar char="•"/>
              <a:tabLst>
                <a:tab pos="492125" algn="r"/>
                <a:tab pos="2460625" algn="ctr"/>
                <a:tab pos="5449570" algn="r"/>
              </a:tabLst>
            </a:pPr>
            <a:r>
              <a:rPr lang="zh-CN" altLang="en-US" sz="1100" smtClean="0">
                <a:solidFill>
                  <a:srgbClr val="FF0000"/>
                </a:solidFill>
                <a:latin typeface="Times New Roman" panose="02020603050405020304" pitchFamily="18" charset="0"/>
                <a:cs typeface="Times New Roman" panose="02020603050405020304" pitchFamily="18" charset="0"/>
              </a:rPr>
              <a:t>主要用能设备</a:t>
            </a:r>
            <a:r>
              <a:rPr lang="zh-CN" altLang="en-US" sz="1100" smtClean="0">
                <a:latin typeface="Times New Roman" panose="02020603050405020304" pitchFamily="18" charset="0"/>
                <a:cs typeface="Times New Roman" panose="02020603050405020304" pitchFamily="18" charset="0"/>
              </a:rPr>
              <a:t>（系统）型式及其运行等工艺参数对能耗的影响，如：平板玻璃生产工艺中的玻璃熔窑、锡槽、退火窑，及其附属的供电</a:t>
            </a:r>
            <a:r>
              <a:rPr lang="zh-CN" altLang="en-US" sz="1100" smtClean="0">
                <a:solidFill>
                  <a:srgbClr val="000000"/>
                </a:solidFill>
                <a:latin typeface="Times New Roman" panose="02020603050405020304" pitchFamily="18" charset="0"/>
                <a:cs typeface="Times New Roman" panose="02020603050405020304" pitchFamily="18" charset="0"/>
              </a:rPr>
              <a:t>系统、风机、水泵的运行参</a:t>
            </a:r>
            <a:r>
              <a:rPr lang="zh-CN" altLang="en-US" sz="1100" smtClean="0">
                <a:latin typeface="Times New Roman" panose="02020603050405020304" pitchFamily="18" charset="0"/>
                <a:cs typeface="Times New Roman" panose="02020603050405020304" pitchFamily="18" charset="0"/>
              </a:rPr>
              <a:t>数等；</a:t>
            </a:r>
            <a:endParaRPr lang="zh-CN" altLang="en-US" sz="1100" smtClean="0">
              <a:latin typeface="Arial" panose="020B0604020202020204" pitchFamily="34" charset="0"/>
            </a:endParaRPr>
          </a:p>
          <a:p>
            <a:pPr defTabSz="842645">
              <a:spcBef>
                <a:spcPct val="0"/>
              </a:spcBef>
              <a:buFontTx/>
              <a:buChar char="•"/>
              <a:tabLst>
                <a:tab pos="492125" algn="r"/>
                <a:tab pos="2460625" algn="ctr"/>
                <a:tab pos="5449570" algn="r"/>
              </a:tabLst>
            </a:pPr>
            <a:r>
              <a:rPr lang="zh-CN" altLang="en-US" sz="1100" smtClean="0">
                <a:solidFill>
                  <a:srgbClr val="FF0000"/>
                </a:solidFill>
                <a:latin typeface="Times New Roman" panose="02020603050405020304" pitchFamily="18" charset="0"/>
                <a:cs typeface="Times New Roman" panose="02020603050405020304" pitchFamily="18" charset="0"/>
              </a:rPr>
              <a:t>辅助生产系统和附属生产系统</a:t>
            </a:r>
            <a:r>
              <a:rPr lang="zh-CN" altLang="en-US" sz="1100" smtClean="0">
                <a:latin typeface="Times New Roman" panose="02020603050405020304" pitchFamily="18" charset="0"/>
                <a:cs typeface="Times New Roman" panose="02020603050405020304" pitchFamily="18" charset="0"/>
              </a:rPr>
              <a:t>对能耗的影响，</a:t>
            </a:r>
            <a:r>
              <a:rPr lang="zh-CN" altLang="en-US" sz="1100" smtClean="0">
                <a:solidFill>
                  <a:srgbClr val="000000"/>
                </a:solidFill>
                <a:latin typeface="Times New Roman" panose="02020603050405020304" pitchFamily="18" charset="0"/>
                <a:cs typeface="Times New Roman" panose="02020603050405020304" pitchFamily="18" charset="0"/>
              </a:rPr>
              <a:t>如：供电、供水、供气、燃料加工、</a:t>
            </a:r>
            <a:r>
              <a:rPr lang="zh-CN" altLang="en-US" sz="1100" smtClean="0">
                <a:latin typeface="Times New Roman" panose="02020603050405020304" pitchFamily="18" charset="0"/>
                <a:cs typeface="Times New Roman" panose="02020603050405020304" pitchFamily="18" charset="0"/>
              </a:rPr>
              <a:t>保护气体制备、制热、制冷、机修、仪表、检验和测量、信息管理、照明、库房、厂内原料场等；</a:t>
            </a:r>
            <a:endParaRPr lang="zh-CN" altLang="en-US" sz="1100" smtClean="0">
              <a:latin typeface="Arial" panose="020B0604020202020204" pitchFamily="34" charset="0"/>
            </a:endParaRPr>
          </a:p>
          <a:p>
            <a:pPr defTabSz="842645">
              <a:spcBef>
                <a:spcPct val="0"/>
              </a:spcBef>
              <a:buFontTx/>
              <a:buChar char="•"/>
              <a:tabLst>
                <a:tab pos="492125" algn="r"/>
                <a:tab pos="2460625" algn="ctr"/>
                <a:tab pos="5449570" algn="r"/>
              </a:tabLst>
            </a:pPr>
            <a:r>
              <a:rPr lang="zh-CN" altLang="en-US" sz="1100" smtClean="0">
                <a:solidFill>
                  <a:srgbClr val="FF0000"/>
                </a:solidFill>
                <a:latin typeface="Times New Roman" panose="02020603050405020304" pitchFamily="18" charset="0"/>
                <a:cs typeface="Times New Roman" panose="02020603050405020304" pitchFamily="18" charset="0"/>
              </a:rPr>
              <a:t>生产自动化监测控制与管理系统</a:t>
            </a:r>
            <a:r>
              <a:rPr lang="zh-CN" altLang="en-US" sz="1100" smtClean="0">
                <a:solidFill>
                  <a:srgbClr val="000000"/>
                </a:solidFill>
                <a:latin typeface="Times New Roman" panose="02020603050405020304" pitchFamily="18" charset="0"/>
                <a:cs typeface="Times New Roman" panose="02020603050405020304" pitchFamily="18" charset="0"/>
              </a:rPr>
              <a:t>对能耗的影响，如</a:t>
            </a:r>
            <a:r>
              <a:rPr lang="zh-CN" altLang="en-US" sz="1100" smtClean="0">
                <a:latin typeface="Times New Roman" panose="02020603050405020304" pitchFamily="18" charset="0"/>
                <a:cs typeface="Times New Roman" panose="02020603050405020304" pitchFamily="18" charset="0"/>
              </a:rPr>
              <a:t>：设备运转率、开停机次数、空载率等；</a:t>
            </a:r>
            <a:endParaRPr lang="zh-CN" altLang="en-US" sz="1100" smtClean="0">
              <a:latin typeface="Arial" panose="020B0604020202020204" pitchFamily="34" charset="0"/>
            </a:endParaRPr>
          </a:p>
          <a:p>
            <a:pPr defTabSz="842645">
              <a:spcBef>
                <a:spcPct val="0"/>
              </a:spcBef>
              <a:buFontTx/>
              <a:buChar char="•"/>
              <a:tabLst>
                <a:tab pos="492125" algn="r"/>
                <a:tab pos="2460625" algn="ctr"/>
                <a:tab pos="5449570" algn="r"/>
              </a:tabLst>
            </a:pPr>
            <a:r>
              <a:rPr lang="zh-CN" altLang="en-US" sz="1100" smtClean="0">
                <a:solidFill>
                  <a:srgbClr val="FF0000"/>
                </a:solidFill>
                <a:latin typeface="Times New Roman" panose="02020603050405020304" pitchFamily="18" charset="0"/>
                <a:cs typeface="Times New Roman" panose="02020603050405020304" pitchFamily="18" charset="0"/>
              </a:rPr>
              <a:t>余热利用和可再生能源利用</a:t>
            </a:r>
            <a:r>
              <a:rPr lang="zh-CN" altLang="en-US" sz="1100" smtClean="0">
                <a:latin typeface="Times New Roman" panose="02020603050405020304" pitchFamily="18" charset="0"/>
                <a:cs typeface="Times New Roman" panose="02020603050405020304" pitchFamily="18" charset="0"/>
              </a:rPr>
              <a:t>等先进的节能技术对能耗的影响，如：余热发电、余热采暖和空调、余热蒸汽推动风机和空压机用于助燃空气、加热配合料和碎玻璃等，厂房和厂区太阳能光电和光热利用、风能和热泵等；</a:t>
            </a:r>
            <a:endParaRPr lang="zh-CN" altLang="en-US" sz="1100" smtClean="0">
              <a:latin typeface="Arial" panose="020B0604020202020204" pitchFamily="34" charset="0"/>
            </a:endParaRPr>
          </a:p>
          <a:p>
            <a:pPr defTabSz="842645">
              <a:spcBef>
                <a:spcPct val="0"/>
              </a:spcBef>
              <a:buFontTx/>
              <a:buChar char="•"/>
              <a:tabLst>
                <a:tab pos="492125" algn="r"/>
                <a:tab pos="2460625" algn="ctr"/>
                <a:tab pos="5449570" algn="r"/>
              </a:tabLst>
            </a:pPr>
            <a:r>
              <a:rPr lang="zh-CN" altLang="en-US" sz="1100" smtClean="0">
                <a:latin typeface="Arial" panose="020B0604020202020204" pitchFamily="34" charset="0"/>
                <a:cs typeface="Times New Roman" panose="02020603050405020304" pitchFamily="18" charset="0"/>
              </a:rPr>
              <a:t>操作</a:t>
            </a:r>
            <a:r>
              <a:rPr lang="zh-CN" altLang="en-US" sz="1100" smtClean="0">
                <a:solidFill>
                  <a:srgbClr val="FF0000"/>
                </a:solidFill>
                <a:latin typeface="Arial" panose="020B0604020202020204" pitchFamily="34" charset="0"/>
                <a:cs typeface="Times New Roman" panose="02020603050405020304" pitchFamily="18" charset="0"/>
              </a:rPr>
              <a:t>人员及作业规范</a:t>
            </a:r>
            <a:r>
              <a:rPr lang="zh-CN" altLang="en-US" sz="1100" smtClean="0">
                <a:latin typeface="Arial" panose="020B0604020202020204" pitchFamily="34" charset="0"/>
                <a:cs typeface="Times New Roman" panose="02020603050405020304" pitchFamily="18" charset="0"/>
              </a:rPr>
              <a:t>对能耗的影响，如：玻璃熔窑的操作人员、作业要求等。</a:t>
            </a:r>
            <a:endParaRPr lang="zh-CN" altLang="en-US" sz="1100" smtClean="0">
              <a:latin typeface="Arial" panose="020B0604020202020204" pitchFamily="34" charset="0"/>
            </a:endParaRPr>
          </a:p>
          <a:p>
            <a:pPr defTabSz="842645">
              <a:tabLst>
                <a:tab pos="492125" algn="r"/>
                <a:tab pos="2460625" algn="ctr"/>
                <a:tab pos="5449570" algn="r"/>
              </a:tabLst>
            </a:pPr>
            <a:endParaRPr lang="zh-CN" altLang="en-US" smtClean="0"/>
          </a:p>
        </p:txBody>
      </p:sp>
      <p:sp>
        <p:nvSpPr>
          <p:cNvPr id="130052" name="灯片编号占位符 3"/>
          <p:cNvSpPr>
            <a:spLocks noGrp="1"/>
          </p:cNvSpPr>
          <p:nvPr>
            <p:ph type="sldNum" sz="quarter" idx="5"/>
          </p:nvPr>
        </p:nvSpPr>
        <p:spPr bwMode="auto">
          <a:noFill/>
          <a:ln>
            <a:miter lim="800000"/>
          </a:ln>
        </p:spPr>
        <p:txBody>
          <a:bodyPr/>
          <a:lstStyle/>
          <a:p>
            <a:fld id="{6D14563A-1838-4727-88B8-289C9051915A}" type="slidenum">
              <a:rPr lang="zh-CN" altLang="en-US"/>
              <a:pPr/>
              <a:t>111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3A8FC2E-F032-467B-BDE3-7E23633018D8}" type="datetimeFigureOut">
              <a:rPr lang="zh-CN" altLang="en-US"/>
              <a:pPr>
                <a:defRPr/>
              </a:pPr>
              <a:t>2017/6/26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208580-AD84-4BE9-A37E-781A215863DE}"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F33A954-EAF5-475A-92AB-9C0388CC4A6A}" type="datetimeFigureOut">
              <a:rPr lang="zh-CN" altLang="en-US"/>
              <a:pPr>
                <a:defRPr/>
              </a:pPr>
              <a:t>2017/6/26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A171DF9-DFEA-4BC5-A2DD-51C8DF9A2A0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B96A52D-0853-4A82-A4E9-678D3DFB335E}" type="datetimeFigureOut">
              <a:rPr lang="zh-CN" altLang="en-US"/>
              <a:pPr>
                <a:defRPr/>
              </a:pPr>
              <a:t>2017/6/26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C15339F-CCFD-4CD0-910E-C89B54485C12}"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639D4B3-0A52-40A5-ACF2-FC0D198726B7}" type="datetimeFigureOut">
              <a:rPr lang="zh-CN" altLang="en-US"/>
              <a:pPr>
                <a:defRPr/>
              </a:pPr>
              <a:t>2017/6/26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C3B99B-06A1-4FD5-95C1-4BE5D0BE3307}"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DA97115-2652-40EA-9D67-48FBEEC18818}" type="datetimeFigureOut">
              <a:rPr lang="zh-CN" altLang="en-US"/>
              <a:pPr>
                <a:defRPr/>
              </a:pPr>
              <a:t>2017/6/26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F872343-775A-4EDC-BF86-66A5F675038E}"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07475FC1-A08B-4F11-9516-62B0FD595A10}" type="datetimeFigureOut">
              <a:rPr lang="zh-CN" altLang="en-US"/>
              <a:pPr>
                <a:defRPr/>
              </a:pPr>
              <a:t>2017/6/26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28969AF-148E-49CD-A4A1-C1C04BFA9196}"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2A46872-CBFA-4FCA-B5E8-58D59EB9BAC4}" type="datetimeFigureOut">
              <a:rPr lang="zh-CN" altLang="en-US"/>
              <a:pPr>
                <a:defRPr/>
              </a:pPr>
              <a:t>2017/6/26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7E177E4-A477-4949-ABC8-571D3824C172}"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E3B3BA4-E320-4803-832E-5E0E2501CDF0}" type="datetimeFigureOut">
              <a:rPr lang="zh-CN" altLang="en-US"/>
              <a:pPr>
                <a:defRPr/>
              </a:pPr>
              <a:t>2017/6/26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34F9A71-4CBA-4864-8452-C855A110457C}"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1EF42CD-9B3B-4A15-9CCB-F5966F78AA0F}" type="datetimeFigureOut">
              <a:rPr lang="zh-CN" altLang="en-US"/>
              <a:pPr>
                <a:defRPr/>
              </a:pPr>
              <a:t>2017/6/26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694CCCC-256F-425A-98C4-6ABF3837A72B}"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E63F678-C6DB-455D-AC04-02E9BBC6D472}" type="datetimeFigureOut">
              <a:rPr lang="zh-CN" altLang="en-US"/>
              <a:pPr>
                <a:defRPr/>
              </a:pPr>
              <a:t>2017/6/26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4231471-491B-48C2-A640-855757D161E3}"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F12D1F8-3D88-4C16-8C05-80AF6B702071}" type="datetimeFigureOut">
              <a:rPr lang="zh-CN" altLang="en-US"/>
              <a:pPr>
                <a:defRPr/>
              </a:pPr>
              <a:t>2017/6/26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72D6FE4-99D6-4B82-8B37-1E9AEDF1671E}"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4099"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D966943-626B-4A90-A139-6E569F4A9CA1}" type="datetimeFigureOut">
              <a:rPr lang="zh-CN" altLang="en-US"/>
              <a:pPr>
                <a:defRPr/>
              </a:pPr>
              <a:t>2017/6/26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26D3AC2D-B32B-4263-95C0-52C67C8FA77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20225;&#19994;&#33258;&#26597;&#34920;1-6.docx"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29616;&#22330;&#30417;&#23519;&#34920;1-3.docx"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D:\素材\CTC PPT模板图\PPT模板图\CTC PPT封面.jpg"/>
          <p:cNvPicPr>
            <a:picLocks noChangeAspect="1" noChangeArrowheads="1"/>
          </p:cNvPicPr>
          <p:nvPr/>
        </p:nvPicPr>
        <p:blipFill>
          <a:blip r:embed="rId3"/>
          <a:srcRect/>
          <a:stretch>
            <a:fillRect/>
          </a:stretch>
        </p:blipFill>
        <p:spPr bwMode="auto">
          <a:xfrm>
            <a:off x="0" y="-131763"/>
            <a:ext cx="9144000" cy="6989763"/>
          </a:xfrm>
          <a:prstGeom prst="rect">
            <a:avLst/>
          </a:prstGeom>
          <a:noFill/>
          <a:ln w="9525">
            <a:noFill/>
            <a:miter lim="800000"/>
            <a:headEnd/>
            <a:tailEnd/>
          </a:ln>
        </p:spPr>
      </p:pic>
      <p:pic>
        <p:nvPicPr>
          <p:cNvPr id="5123" name="图片 8"/>
          <p:cNvPicPr>
            <a:picLocks noChangeAspect="1"/>
          </p:cNvPicPr>
          <p:nvPr/>
        </p:nvPicPr>
        <p:blipFill>
          <a:blip r:embed="rId4"/>
          <a:srcRect/>
          <a:stretch>
            <a:fillRect/>
          </a:stretch>
        </p:blipFill>
        <p:spPr bwMode="auto">
          <a:xfrm>
            <a:off x="539750" y="74613"/>
            <a:ext cx="1214438" cy="1000125"/>
          </a:xfrm>
          <a:prstGeom prst="rect">
            <a:avLst/>
          </a:prstGeom>
          <a:noFill/>
          <a:ln w="9525">
            <a:noFill/>
            <a:miter lim="800000"/>
            <a:headEnd/>
            <a:tailEnd/>
          </a:ln>
        </p:spPr>
      </p:pic>
      <p:sp>
        <p:nvSpPr>
          <p:cNvPr id="5124" name="标题 1"/>
          <p:cNvSpPr>
            <a:spLocks noGrp="1"/>
          </p:cNvSpPr>
          <p:nvPr>
            <p:ph type="ctrTitle"/>
          </p:nvPr>
        </p:nvSpPr>
        <p:spPr>
          <a:xfrm>
            <a:off x="642938" y="1928813"/>
            <a:ext cx="7772400" cy="1368425"/>
          </a:xfrm>
        </p:spPr>
        <p:txBody>
          <a:bodyPr/>
          <a:lstStyle/>
          <a:p>
            <a:pPr eaLnBrk="1" hangingPunct="1">
              <a:lnSpc>
                <a:spcPct val="150000"/>
              </a:lnSpc>
            </a:pPr>
            <a:r>
              <a:rPr lang="zh-CN" altLang="en-US" sz="4800" b="1" smtClean="0"/>
              <a:t>平板玻璃行业能耗专项监察</a:t>
            </a:r>
            <a:endParaRPr lang="zh-CN" altLang="zh-CN" sz="4800" b="1" smtClean="0">
              <a:solidFill>
                <a:srgbClr val="C00000"/>
              </a:solidFill>
            </a:endParaRPr>
          </a:p>
        </p:txBody>
      </p:sp>
      <p:sp>
        <p:nvSpPr>
          <p:cNvPr id="5125" name="副标题 2"/>
          <p:cNvSpPr>
            <a:spLocks noGrp="1"/>
          </p:cNvSpPr>
          <p:nvPr>
            <p:ph type="subTitle" idx="1"/>
          </p:nvPr>
        </p:nvSpPr>
        <p:spPr>
          <a:xfrm>
            <a:off x="1428750" y="4143375"/>
            <a:ext cx="6400800" cy="642938"/>
          </a:xfrm>
        </p:spPr>
        <p:txBody>
          <a:bodyPr/>
          <a:lstStyle/>
          <a:p>
            <a:pPr eaLnBrk="1" hangingPunct="1"/>
            <a:r>
              <a:rPr lang="zh-CN" altLang="en-US" sz="2800" b="1" smtClean="0">
                <a:solidFill>
                  <a:schemeClr val="tx1"/>
                </a:solidFill>
              </a:rPr>
              <a:t>中国建材检验认证集团股份有限公司</a:t>
            </a:r>
            <a:endParaRPr lang="en-US" altLang="zh-CN" sz="2800" b="1" smtClean="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ctrTitle"/>
          </p:nvPr>
        </p:nvSpPr>
        <p:spPr>
          <a:xfrm>
            <a:off x="2000250" y="142875"/>
            <a:ext cx="5143500" cy="714375"/>
          </a:xfrm>
        </p:spPr>
        <p:txBody>
          <a:bodyPr/>
          <a:lstStyle/>
          <a:p>
            <a:pPr eaLnBrk="1" hangingPunct="1">
              <a:lnSpc>
                <a:spcPct val="150000"/>
              </a:lnSpc>
            </a:pPr>
            <a:r>
              <a:rPr lang="zh-CN" altLang="en-US" sz="3200" b="1" smtClean="0"/>
              <a:t>五、执行标准、能耗计算</a:t>
            </a:r>
            <a:endParaRPr lang="zh-CN" altLang="zh-CN" sz="3200" b="1" smtClean="0">
              <a:solidFill>
                <a:srgbClr val="C00000"/>
              </a:solidFill>
            </a:endParaRPr>
          </a:p>
        </p:txBody>
      </p:sp>
      <p:sp>
        <p:nvSpPr>
          <p:cNvPr id="14339" name="副标题 2"/>
          <p:cNvSpPr txBox="1"/>
          <p:nvPr/>
        </p:nvSpPr>
        <p:spPr bwMode="auto">
          <a:xfrm>
            <a:off x="785813" y="1357313"/>
            <a:ext cx="7358062" cy="5000625"/>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r>
              <a:rPr lang="zh-CN" altLang="en-US" sz="2800"/>
              <a:t>。</a:t>
            </a:r>
            <a:endParaRPr lang="en-US" altLang="zh-CN" sz="2800"/>
          </a:p>
          <a:p>
            <a:endParaRPr lang="zh-CN" altLang="en-US" sz="2800"/>
          </a:p>
          <a:p>
            <a:r>
              <a:rPr lang="en-US" altLang="zh-CN" sz="2800"/>
              <a:t>GB 30252-2013《</a:t>
            </a:r>
            <a:r>
              <a:rPr lang="zh-CN" altLang="en-US" sz="2800"/>
              <a:t>光伏压延玻璃单位产品能源消耗限额</a:t>
            </a:r>
            <a:r>
              <a:rPr lang="en-US" altLang="zh-CN" sz="2800"/>
              <a:t>》</a:t>
            </a:r>
            <a:r>
              <a:rPr lang="zh-CN" altLang="en-US" sz="2800"/>
              <a:t>。</a:t>
            </a:r>
            <a:endParaRPr lang="en-US" altLang="zh-CN" sz="2800"/>
          </a:p>
          <a:p>
            <a:endParaRPr lang="zh-CN" altLang="en-US" sz="2800"/>
          </a:p>
          <a:p>
            <a:r>
              <a:rPr lang="en-US" altLang="zh-CN" sz="2800"/>
              <a:t>GB 17167-2006《</a:t>
            </a:r>
            <a:r>
              <a:rPr lang="zh-CN" altLang="en-US" sz="2800"/>
              <a:t>用能单位能源计量器具配备和管理要求</a:t>
            </a:r>
            <a:r>
              <a:rPr lang="en-US" altLang="zh-CN" sz="2800"/>
              <a:t>》</a:t>
            </a:r>
            <a:r>
              <a:rPr lang="zh-CN" altLang="en-US" sz="2800"/>
              <a:t>。</a:t>
            </a:r>
            <a:endParaRPr lang="en-US" altLang="zh-CN" sz="2800"/>
          </a:p>
          <a:p>
            <a:endParaRPr lang="zh-CN" altLang="en-US" sz="2800"/>
          </a:p>
          <a:p>
            <a:r>
              <a:rPr lang="en-US" altLang="zh-CN" sz="2800">
                <a:solidFill>
                  <a:srgbClr val="FF0000"/>
                </a:solidFill>
              </a:rPr>
              <a:t>GB/T 24851-2010《</a:t>
            </a:r>
            <a:r>
              <a:rPr lang="zh-CN" altLang="en-US" sz="2800">
                <a:solidFill>
                  <a:srgbClr val="FF0000"/>
                </a:solidFill>
              </a:rPr>
              <a:t>建筑材料行业能源计量器具配备和管理要求</a:t>
            </a:r>
            <a:r>
              <a:rPr lang="en-US" altLang="zh-CN" sz="2800">
                <a:solidFill>
                  <a:srgbClr val="FF0000"/>
                </a:solidFill>
              </a:rPr>
              <a:t>》</a:t>
            </a:r>
            <a:r>
              <a:rPr lang="zh-CN" altLang="en-US" sz="2800"/>
              <a:t>。</a:t>
            </a:r>
          </a:p>
          <a:p>
            <a:pPr algn="ctr" eaLnBrk="1" hangingPunct="1">
              <a:spcBef>
                <a:spcPct val="20000"/>
              </a:spcBef>
              <a:buFont typeface="Arial" panose="020B0604020202020204" pitchFamily="34" charset="0"/>
              <a:buNone/>
            </a:pPr>
            <a:endParaRPr lang="zh-CN" altLang="en-US" sz="2800">
              <a:latin typeface="Arial" panose="020B0604020202020204" pitchFamily="34" charset="0"/>
            </a:endParaRPr>
          </a:p>
        </p:txBody>
      </p:sp>
      <p:pic>
        <p:nvPicPr>
          <p:cNvPr id="14340"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ChangeArrowheads="1"/>
          </p:cNvSpPr>
          <p:nvPr/>
        </p:nvSpPr>
        <p:spPr bwMode="auto">
          <a:xfrm>
            <a:off x="357188" y="1785938"/>
            <a:ext cx="8572500" cy="4894262"/>
          </a:xfrm>
          <a:prstGeom prst="rect">
            <a:avLst/>
          </a:prstGeom>
          <a:noFill/>
          <a:ln w="9525">
            <a:solidFill>
              <a:srgbClr val="FF0000"/>
            </a:solidFill>
            <a:miter lim="800000"/>
          </a:ln>
        </p:spPr>
        <p:txBody>
          <a:bodyPr anchor="ctr">
            <a:spAutoFit/>
          </a:bodyPr>
          <a:lstStyle/>
          <a:p>
            <a:pPr indent="304800"/>
            <a:r>
              <a:rPr lang="zh-CN" altLang="en-US" sz="2400" b="1">
                <a:solidFill>
                  <a:srgbClr val="000000"/>
                </a:solidFill>
                <a:latin typeface="宋体" panose="02010600030101010101" pitchFamily="2" charset="-122"/>
                <a:cs typeface="Times New Roman" panose="02020603050405020304" pitchFamily="18" charset="0"/>
              </a:rPr>
              <a:t>全氧燃烧可以提高燃料燃烧热效率，极大降低由于助燃空气造成的大量高温烟气排放，生产线也不必考虑脱硝问题。但全氧窑炉结构与普通窑炉不同，只能在新建生产线实施；需要优质耐火材料（耐火砖），投资较大；需要新建制氧站，增加数千万投资；另外，制氧站电耗较大。综合考虑，投资、运营成本、能耗降低不是很显著；但从环保角度而言是有益的。</a:t>
            </a:r>
            <a:endParaRPr lang="en-US" altLang="zh-CN" sz="2400" b="1">
              <a:solidFill>
                <a:srgbClr val="000000"/>
              </a:solidFill>
              <a:latin typeface="宋体" panose="02010600030101010101" pitchFamily="2" charset="-122"/>
              <a:cs typeface="Times New Roman" panose="02020603050405020304" pitchFamily="18" charset="0"/>
            </a:endParaRPr>
          </a:p>
          <a:p>
            <a:pPr indent="304800"/>
            <a:endParaRPr lang="zh-CN" altLang="en-US" sz="2400" b="1">
              <a:solidFill>
                <a:srgbClr val="000000"/>
              </a:solidFill>
              <a:latin typeface="宋体" panose="02010600030101010101" pitchFamily="2" charset="-122"/>
              <a:cs typeface="Times New Roman" panose="02020603050405020304" pitchFamily="18" charset="0"/>
            </a:endParaRPr>
          </a:p>
          <a:p>
            <a:pPr indent="304800"/>
            <a:r>
              <a:rPr lang="zh-CN" altLang="en-US" sz="2400" b="1">
                <a:solidFill>
                  <a:srgbClr val="000000"/>
                </a:solidFill>
                <a:latin typeface="宋体" panose="02010600030101010101" pitchFamily="2" charset="-122"/>
                <a:cs typeface="Times New Roman" panose="02020603050405020304" pitchFamily="18" charset="0"/>
              </a:rPr>
              <a:t>富氧燃烧基本不用对原有生产线设施做大的改动，普遍适用性较好，单条生产线投资只有一百万左右，适合在现有企业推广应用</a:t>
            </a:r>
            <a:endParaRPr lang="en-US" altLang="zh-CN" sz="2400" b="1">
              <a:solidFill>
                <a:srgbClr val="000000"/>
              </a:solidFill>
              <a:latin typeface="宋体" panose="02010600030101010101" pitchFamily="2" charset="-122"/>
              <a:cs typeface="Times New Roman" panose="02020603050405020304" pitchFamily="18" charset="0"/>
            </a:endParaRPr>
          </a:p>
          <a:p>
            <a:pPr indent="304800"/>
            <a:endParaRPr lang="en-US" altLang="zh-CN" sz="2400" b="1">
              <a:solidFill>
                <a:srgbClr val="000000"/>
              </a:solidFill>
              <a:latin typeface="宋体" panose="02010600030101010101" pitchFamily="2" charset="-122"/>
              <a:cs typeface="Times New Roman" panose="02020603050405020304" pitchFamily="18" charset="0"/>
            </a:endParaRPr>
          </a:p>
          <a:p>
            <a:pPr indent="304800"/>
            <a:r>
              <a:rPr lang="en-US" altLang="zh-CN" sz="2400" b="1">
                <a:solidFill>
                  <a:srgbClr val="000000"/>
                </a:solidFill>
                <a:latin typeface="宋体" panose="02010600030101010101" pitchFamily="2" charset="-122"/>
                <a:cs typeface="Times New Roman" panose="02020603050405020304" pitchFamily="18" charset="0"/>
              </a:rPr>
              <a:t>0#</a:t>
            </a:r>
            <a:r>
              <a:rPr lang="zh-CN" altLang="en-US" sz="2400" b="1">
                <a:solidFill>
                  <a:srgbClr val="000000"/>
                </a:solidFill>
                <a:latin typeface="宋体" panose="02010600030101010101" pitchFamily="2" charset="-122"/>
                <a:cs typeface="Times New Roman" panose="02020603050405020304" pitchFamily="18" charset="0"/>
              </a:rPr>
              <a:t>小炉纯氧助燃。</a:t>
            </a:r>
            <a:r>
              <a:rPr lang="zh-CN" altLang="en-US" sz="2400" b="1">
                <a:latin typeface="仿宋_GB2312" panose="02010609030101010101" charset="-122"/>
                <a:ea typeface="仿宋_GB2312" panose="02010609030101010101" charset="-122"/>
                <a:cs typeface="仿宋_GB2312" panose="02010609030101010101" charset="-122"/>
              </a:rPr>
              <a:t>玻璃熔窑产量可提高</a:t>
            </a:r>
            <a:r>
              <a:rPr lang="en-US" altLang="zh-CN" sz="2400" b="1">
                <a:latin typeface="仿宋_GB2312" panose="02010609030101010101" charset="-122"/>
                <a:ea typeface="仿宋_GB2312" panose="02010609030101010101" charset="-122"/>
                <a:cs typeface="仿宋_GB2312" panose="02010609030101010101" charset="-122"/>
              </a:rPr>
              <a:t>10</a:t>
            </a:r>
            <a:r>
              <a:rPr lang="zh-CN" altLang="en-US" sz="2400" b="1">
                <a:latin typeface="仿宋_GB2312" panose="02010609030101010101" charset="-122"/>
                <a:ea typeface="仿宋_GB2312" panose="02010609030101010101" charset="-122"/>
                <a:cs typeface="仿宋_GB2312" panose="02010609030101010101" charset="-122"/>
              </a:rPr>
              <a:t>～</a:t>
            </a:r>
            <a:r>
              <a:rPr lang="en-US" altLang="zh-CN" sz="2400" b="1">
                <a:latin typeface="仿宋_GB2312" panose="02010609030101010101" charset="-122"/>
                <a:ea typeface="仿宋_GB2312" panose="02010609030101010101" charset="-122"/>
                <a:cs typeface="仿宋_GB2312" panose="02010609030101010101" charset="-122"/>
              </a:rPr>
              <a:t>15%</a:t>
            </a:r>
            <a:r>
              <a:rPr lang="zh-CN" altLang="en-US" sz="2400" b="1">
                <a:latin typeface="仿宋_GB2312" panose="02010609030101010101" charset="-122"/>
                <a:ea typeface="仿宋_GB2312" panose="02010609030101010101" charset="-122"/>
                <a:cs typeface="仿宋_GB2312" panose="02010609030101010101" charset="-122"/>
              </a:rPr>
              <a:t>，玻璃单耗降低</a:t>
            </a:r>
            <a:r>
              <a:rPr lang="en-US" altLang="zh-CN" sz="2400" b="1">
                <a:latin typeface="仿宋_GB2312" panose="02010609030101010101" charset="-122"/>
                <a:ea typeface="仿宋_GB2312" panose="02010609030101010101" charset="-122"/>
                <a:cs typeface="仿宋_GB2312" panose="02010609030101010101" charset="-122"/>
              </a:rPr>
              <a:t>3</a:t>
            </a:r>
            <a:r>
              <a:rPr lang="zh-CN" altLang="en-US" sz="2400" b="1">
                <a:latin typeface="仿宋_GB2312" panose="02010609030101010101" charset="-122"/>
                <a:ea typeface="仿宋_GB2312" panose="02010609030101010101" charset="-122"/>
                <a:cs typeface="仿宋_GB2312" panose="02010609030101010101" charset="-122"/>
              </a:rPr>
              <a:t>～</a:t>
            </a:r>
            <a:r>
              <a:rPr lang="en-US" altLang="zh-CN" sz="2400" b="1">
                <a:latin typeface="仿宋_GB2312" panose="02010609030101010101" charset="-122"/>
                <a:ea typeface="仿宋_GB2312" panose="02010609030101010101" charset="-122"/>
                <a:cs typeface="仿宋_GB2312" panose="02010609030101010101" charset="-122"/>
              </a:rPr>
              <a:t>5%</a:t>
            </a:r>
            <a:r>
              <a:rPr lang="zh-CN" altLang="en-US" sz="2400" b="1">
                <a:latin typeface="仿宋_GB2312" panose="02010609030101010101" charset="-122"/>
                <a:ea typeface="仿宋_GB2312" panose="02010609030101010101" charset="-122"/>
                <a:cs typeface="仿宋_GB2312" panose="02010609030101010101" charset="-122"/>
              </a:rPr>
              <a:t>。</a:t>
            </a:r>
            <a:endParaRPr lang="zh-CN" altLang="en-US" sz="2400" b="1">
              <a:latin typeface="Arial" panose="020B0604020202020204" pitchFamily="34" charset="0"/>
            </a:endParaRPr>
          </a:p>
        </p:txBody>
      </p:sp>
      <p:sp>
        <p:nvSpPr>
          <p:cNvPr id="102403" name="矩形 5"/>
          <p:cNvSpPr>
            <a:spLocks noChangeArrowheads="1"/>
          </p:cNvSpPr>
          <p:nvPr/>
        </p:nvSpPr>
        <p:spPr bwMode="auto">
          <a:xfrm>
            <a:off x="1857375" y="1214438"/>
            <a:ext cx="6237288" cy="584200"/>
          </a:xfrm>
          <a:prstGeom prst="rect">
            <a:avLst/>
          </a:prstGeom>
          <a:noFill/>
          <a:ln w="9525">
            <a:noFill/>
            <a:miter lim="800000"/>
          </a:ln>
        </p:spPr>
        <p:txBody>
          <a:bodyPr wrap="none">
            <a:spAutoFit/>
          </a:bodyPr>
          <a:lstStyle/>
          <a:p>
            <a:pPr indent="304800"/>
            <a:r>
              <a:rPr lang="zh-CN" altLang="en-US" sz="3200" b="1">
                <a:solidFill>
                  <a:srgbClr val="000000"/>
                </a:solidFill>
                <a:latin typeface="宋体" panose="02010600030101010101" pitchFamily="2" charset="-122"/>
                <a:cs typeface="Times New Roman" panose="02020603050405020304" pitchFamily="18" charset="0"/>
              </a:rPr>
              <a:t>富氧燃烧、全氧燃烧、纯氧助燃</a:t>
            </a:r>
          </a:p>
        </p:txBody>
      </p:sp>
      <p:sp>
        <p:nvSpPr>
          <p:cNvPr id="7" name="标题 1"/>
          <p:cNvSpPr txBox="1"/>
          <p:nvPr/>
        </p:nvSpPr>
        <p:spPr bwMode="auto">
          <a:xfrm>
            <a:off x="857250"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十一、玻璃工厂节能技术</a:t>
            </a:r>
            <a:endParaRPr lang="zh-CN" altLang="zh-CN" sz="3600" b="1" dirty="0">
              <a:latin typeface="+mj-lt"/>
              <a:ea typeface="+mj-ea"/>
              <a:cs typeface="+mj-cs"/>
            </a:endParaRPr>
          </a:p>
        </p:txBody>
      </p:sp>
      <p:pic>
        <p:nvPicPr>
          <p:cNvPr id="102405"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ChangeArrowheads="1"/>
          </p:cNvSpPr>
          <p:nvPr/>
        </p:nvSpPr>
        <p:spPr bwMode="auto">
          <a:xfrm>
            <a:off x="1357313" y="2286000"/>
            <a:ext cx="6500812" cy="2308225"/>
          </a:xfrm>
          <a:prstGeom prst="rect">
            <a:avLst/>
          </a:prstGeom>
          <a:noFill/>
          <a:ln w="9525">
            <a:solidFill>
              <a:srgbClr val="FF0000"/>
            </a:solidFill>
            <a:miter lim="800000"/>
          </a:ln>
        </p:spPr>
        <p:txBody>
          <a:bodyPr anchor="ctr">
            <a:spAutoFit/>
          </a:bodyPr>
          <a:lstStyle/>
          <a:p>
            <a:pPr indent="304800"/>
            <a:r>
              <a:rPr lang="zh-CN" altLang="en-US" sz="2400" b="1">
                <a:latin typeface="仿宋_GB2312" panose="02010609030101010101" charset="-122"/>
                <a:ea typeface="仿宋_GB2312" panose="02010609030101010101" charset="-122"/>
                <a:cs typeface="仿宋_GB2312" panose="02010609030101010101" charset="-122"/>
              </a:rPr>
              <a:t>传统玻璃熔窑设计时，</a:t>
            </a:r>
            <a:r>
              <a:rPr lang="en-US" altLang="zh-CN" sz="2400" b="1">
                <a:latin typeface="仿宋_GB2312" panose="02010609030101010101" charset="-122"/>
                <a:ea typeface="仿宋_GB2312" panose="02010609030101010101" charset="-122"/>
                <a:cs typeface="仿宋_GB2312" panose="02010609030101010101" charset="-122"/>
              </a:rPr>
              <a:t>1#</a:t>
            </a:r>
            <a:r>
              <a:rPr lang="zh-CN" altLang="en-US" sz="2400" b="1">
                <a:latin typeface="仿宋_GB2312" panose="02010609030101010101" charset="-122"/>
                <a:ea typeface="仿宋_GB2312" panose="02010609030101010101" charset="-122"/>
                <a:cs typeface="仿宋_GB2312" panose="02010609030101010101" charset="-122"/>
              </a:rPr>
              <a:t>小炉和投料口间距</a:t>
            </a:r>
            <a:r>
              <a:rPr lang="en-US" altLang="zh-CN" sz="2400" b="1">
                <a:latin typeface="仿宋_GB2312" panose="02010609030101010101" charset="-122"/>
                <a:ea typeface="仿宋_GB2312" panose="02010609030101010101" charset="-122"/>
                <a:cs typeface="仿宋_GB2312" panose="02010609030101010101" charset="-122"/>
              </a:rPr>
              <a:t>3</a:t>
            </a:r>
            <a:r>
              <a:rPr lang="zh-CN" altLang="en-US" sz="2400" b="1">
                <a:latin typeface="仿宋_GB2312" panose="02010609030101010101" charset="-122"/>
                <a:ea typeface="仿宋_GB2312" panose="02010609030101010101" charset="-122"/>
                <a:cs typeface="仿宋_GB2312" panose="02010609030101010101" charset="-122"/>
              </a:rPr>
              <a:t>～</a:t>
            </a:r>
            <a:r>
              <a:rPr lang="en-US" altLang="zh-CN" sz="2400" b="1">
                <a:latin typeface="仿宋_GB2312" panose="02010609030101010101" charset="-122"/>
                <a:ea typeface="仿宋_GB2312" panose="02010609030101010101" charset="-122"/>
                <a:cs typeface="仿宋_GB2312" panose="02010609030101010101" charset="-122"/>
              </a:rPr>
              <a:t>4m</a:t>
            </a:r>
            <a:r>
              <a:rPr lang="zh-CN" altLang="en-US" sz="2400" b="1">
                <a:latin typeface="仿宋_GB2312" panose="02010609030101010101" charset="-122"/>
                <a:ea typeface="仿宋_GB2312" panose="02010609030101010101" charset="-122"/>
                <a:cs typeface="仿宋_GB2312" panose="02010609030101010101" charset="-122"/>
              </a:rPr>
              <a:t>，这个区间没有有效利用，在这一区间设置的</a:t>
            </a:r>
            <a:r>
              <a:rPr lang="en-US" altLang="zh-CN" sz="2400" b="1">
                <a:latin typeface="仿宋_GB2312" panose="02010609030101010101" charset="-122"/>
                <a:ea typeface="仿宋_GB2312" panose="02010609030101010101" charset="-122"/>
                <a:cs typeface="仿宋_GB2312" panose="02010609030101010101" charset="-122"/>
              </a:rPr>
              <a:t>1</a:t>
            </a:r>
            <a:r>
              <a:rPr lang="zh-CN" altLang="en-US" sz="2400" b="1">
                <a:latin typeface="仿宋_GB2312" panose="02010609030101010101" charset="-122"/>
                <a:ea typeface="仿宋_GB2312" panose="02010609030101010101" charset="-122"/>
                <a:cs typeface="仿宋_GB2312" panose="02010609030101010101" charset="-122"/>
              </a:rPr>
              <a:t>对纯氧燃烧喷枪称为</a:t>
            </a:r>
            <a:r>
              <a:rPr lang="en-US" altLang="zh-CN" sz="2400" b="1">
                <a:latin typeface="仿宋_GB2312" panose="02010609030101010101" charset="-122"/>
                <a:ea typeface="仿宋_GB2312" panose="02010609030101010101" charset="-122"/>
                <a:cs typeface="仿宋_GB2312" panose="02010609030101010101" charset="-122"/>
              </a:rPr>
              <a:t>0</a:t>
            </a:r>
            <a:r>
              <a:rPr lang="en-US" altLang="zh-CN" sz="2400" b="1" baseline="30000">
                <a:latin typeface="仿宋_GB2312" panose="02010609030101010101" charset="-122"/>
                <a:ea typeface="仿宋_GB2312" panose="02010609030101010101" charset="-122"/>
                <a:cs typeface="仿宋_GB2312" panose="02010609030101010101" charset="-122"/>
              </a:rPr>
              <a:t>#</a:t>
            </a:r>
            <a:r>
              <a:rPr lang="zh-CN" altLang="en-US" sz="2400" b="1">
                <a:latin typeface="仿宋_GB2312" panose="02010609030101010101" charset="-122"/>
                <a:ea typeface="仿宋_GB2312" panose="02010609030101010101" charset="-122"/>
                <a:cs typeface="仿宋_GB2312" panose="02010609030101010101" charset="-122"/>
              </a:rPr>
              <a:t>小炉</a:t>
            </a:r>
            <a:endParaRPr lang="en-US" altLang="zh-CN" sz="2400" b="1">
              <a:latin typeface="仿宋_GB2312" panose="02010609030101010101" charset="-122"/>
              <a:ea typeface="仿宋_GB2312" panose="02010609030101010101" charset="-122"/>
              <a:cs typeface="仿宋_GB2312" panose="02010609030101010101" charset="-122"/>
            </a:endParaRPr>
          </a:p>
          <a:p>
            <a:pPr indent="304800"/>
            <a:endParaRPr lang="en-US" altLang="zh-CN" sz="2400" b="1">
              <a:solidFill>
                <a:srgbClr val="000000"/>
              </a:solidFill>
              <a:latin typeface="宋体" panose="02010600030101010101" pitchFamily="2" charset="-122"/>
              <a:cs typeface="Times New Roman" panose="02020603050405020304" pitchFamily="18" charset="0"/>
            </a:endParaRPr>
          </a:p>
          <a:p>
            <a:pPr indent="304800"/>
            <a:r>
              <a:rPr lang="en-US" altLang="zh-CN" sz="2400" b="1">
                <a:solidFill>
                  <a:srgbClr val="000000"/>
                </a:solidFill>
                <a:latin typeface="宋体" panose="02010600030101010101" pitchFamily="2" charset="-122"/>
                <a:cs typeface="Times New Roman" panose="02020603050405020304" pitchFamily="18" charset="0"/>
              </a:rPr>
              <a:t>0#</a:t>
            </a:r>
            <a:r>
              <a:rPr lang="zh-CN" altLang="en-US" sz="2400" b="1">
                <a:solidFill>
                  <a:srgbClr val="000000"/>
                </a:solidFill>
                <a:latin typeface="宋体" panose="02010600030101010101" pitchFamily="2" charset="-122"/>
                <a:cs typeface="Times New Roman" panose="02020603050405020304" pitchFamily="18" charset="0"/>
              </a:rPr>
              <a:t>小炉纯氧助燃，</a:t>
            </a:r>
            <a:r>
              <a:rPr lang="zh-CN" altLang="en-US" sz="2400" b="1">
                <a:latin typeface="仿宋_GB2312" panose="02010609030101010101" charset="-122"/>
                <a:ea typeface="仿宋_GB2312" panose="02010609030101010101" charset="-122"/>
                <a:cs typeface="仿宋_GB2312" panose="02010609030101010101" charset="-122"/>
              </a:rPr>
              <a:t>玻璃熔窑产量可提高</a:t>
            </a:r>
            <a:r>
              <a:rPr lang="en-US" altLang="zh-CN" sz="2400" b="1">
                <a:latin typeface="仿宋_GB2312" panose="02010609030101010101" charset="-122"/>
                <a:ea typeface="仿宋_GB2312" panose="02010609030101010101" charset="-122"/>
                <a:cs typeface="仿宋_GB2312" panose="02010609030101010101" charset="-122"/>
              </a:rPr>
              <a:t>10</a:t>
            </a:r>
            <a:r>
              <a:rPr lang="zh-CN" altLang="en-US" sz="2400" b="1">
                <a:latin typeface="仿宋_GB2312" panose="02010609030101010101" charset="-122"/>
                <a:ea typeface="仿宋_GB2312" panose="02010609030101010101" charset="-122"/>
                <a:cs typeface="仿宋_GB2312" panose="02010609030101010101" charset="-122"/>
              </a:rPr>
              <a:t>～</a:t>
            </a:r>
            <a:r>
              <a:rPr lang="en-US" altLang="zh-CN" sz="2400" b="1">
                <a:latin typeface="仿宋_GB2312" panose="02010609030101010101" charset="-122"/>
                <a:ea typeface="仿宋_GB2312" panose="02010609030101010101" charset="-122"/>
                <a:cs typeface="仿宋_GB2312" panose="02010609030101010101" charset="-122"/>
              </a:rPr>
              <a:t>15%</a:t>
            </a:r>
            <a:r>
              <a:rPr lang="zh-CN" altLang="en-US" sz="2400" b="1">
                <a:latin typeface="仿宋_GB2312" panose="02010609030101010101" charset="-122"/>
                <a:ea typeface="仿宋_GB2312" panose="02010609030101010101" charset="-122"/>
                <a:cs typeface="仿宋_GB2312" panose="02010609030101010101" charset="-122"/>
              </a:rPr>
              <a:t>，玻璃单耗降低</a:t>
            </a:r>
            <a:r>
              <a:rPr lang="en-US" altLang="zh-CN" sz="2400" b="1">
                <a:latin typeface="仿宋_GB2312" panose="02010609030101010101" charset="-122"/>
                <a:ea typeface="仿宋_GB2312" panose="02010609030101010101" charset="-122"/>
                <a:cs typeface="仿宋_GB2312" panose="02010609030101010101" charset="-122"/>
              </a:rPr>
              <a:t>3</a:t>
            </a:r>
            <a:r>
              <a:rPr lang="zh-CN" altLang="en-US" sz="2400" b="1">
                <a:latin typeface="仿宋_GB2312" panose="02010609030101010101" charset="-122"/>
                <a:ea typeface="仿宋_GB2312" panose="02010609030101010101" charset="-122"/>
                <a:cs typeface="仿宋_GB2312" panose="02010609030101010101" charset="-122"/>
              </a:rPr>
              <a:t>～</a:t>
            </a:r>
            <a:r>
              <a:rPr lang="en-US" altLang="zh-CN" sz="2400" b="1">
                <a:latin typeface="仿宋_GB2312" panose="02010609030101010101" charset="-122"/>
                <a:ea typeface="仿宋_GB2312" panose="02010609030101010101" charset="-122"/>
                <a:cs typeface="仿宋_GB2312" panose="02010609030101010101" charset="-122"/>
              </a:rPr>
              <a:t>5%</a:t>
            </a:r>
            <a:r>
              <a:rPr lang="zh-CN" altLang="en-US" sz="2400" b="1">
                <a:latin typeface="仿宋_GB2312" panose="02010609030101010101" charset="-122"/>
                <a:ea typeface="仿宋_GB2312" panose="02010609030101010101" charset="-122"/>
                <a:cs typeface="仿宋_GB2312" panose="02010609030101010101" charset="-122"/>
              </a:rPr>
              <a:t>。</a:t>
            </a:r>
            <a:endParaRPr lang="zh-CN" altLang="en-US" sz="2400" b="1">
              <a:latin typeface="Arial" panose="020B0604020202020204" pitchFamily="34" charset="0"/>
            </a:endParaRPr>
          </a:p>
        </p:txBody>
      </p:sp>
      <p:sp>
        <p:nvSpPr>
          <p:cNvPr id="103427" name="矩形 5"/>
          <p:cNvSpPr>
            <a:spLocks noChangeArrowheads="1"/>
          </p:cNvSpPr>
          <p:nvPr/>
        </p:nvSpPr>
        <p:spPr bwMode="auto">
          <a:xfrm>
            <a:off x="3214688" y="1428750"/>
            <a:ext cx="3295650" cy="584200"/>
          </a:xfrm>
          <a:prstGeom prst="rect">
            <a:avLst/>
          </a:prstGeom>
          <a:noFill/>
          <a:ln w="9525">
            <a:noFill/>
            <a:miter lim="800000"/>
          </a:ln>
        </p:spPr>
        <p:txBody>
          <a:bodyPr wrap="none">
            <a:spAutoFit/>
          </a:bodyPr>
          <a:lstStyle/>
          <a:p>
            <a:pPr indent="304800"/>
            <a:r>
              <a:rPr lang="en-US" altLang="zh-CN" sz="3200" b="1">
                <a:latin typeface="仿宋_GB2312" panose="02010609030101010101" charset="-122"/>
                <a:ea typeface="仿宋_GB2312" panose="02010609030101010101" charset="-122"/>
                <a:cs typeface="仿宋_GB2312" panose="02010609030101010101" charset="-122"/>
              </a:rPr>
              <a:t>0</a:t>
            </a:r>
            <a:r>
              <a:rPr lang="en-US" altLang="zh-CN" sz="3200" b="1" baseline="30000">
                <a:latin typeface="仿宋_GB2312" panose="02010609030101010101" charset="-122"/>
                <a:ea typeface="仿宋_GB2312" panose="02010609030101010101" charset="-122"/>
                <a:cs typeface="仿宋_GB2312" panose="02010609030101010101" charset="-122"/>
              </a:rPr>
              <a:t>#</a:t>
            </a:r>
            <a:r>
              <a:rPr lang="zh-CN" altLang="en-US" sz="3200" b="1">
                <a:latin typeface="仿宋_GB2312" panose="02010609030101010101" charset="-122"/>
                <a:ea typeface="仿宋_GB2312" panose="02010609030101010101" charset="-122"/>
                <a:cs typeface="仿宋_GB2312" panose="02010609030101010101" charset="-122"/>
              </a:rPr>
              <a:t>小炉</a:t>
            </a:r>
            <a:r>
              <a:rPr lang="zh-CN" altLang="en-US" sz="3200" b="1">
                <a:solidFill>
                  <a:srgbClr val="000000"/>
                </a:solidFill>
                <a:latin typeface="宋体" panose="02010600030101010101" pitchFamily="2" charset="-122"/>
                <a:cs typeface="Times New Roman" panose="02020603050405020304" pitchFamily="18" charset="0"/>
              </a:rPr>
              <a:t>纯氧助燃</a:t>
            </a:r>
          </a:p>
        </p:txBody>
      </p:sp>
      <p:sp>
        <p:nvSpPr>
          <p:cNvPr id="7" name="标题 1"/>
          <p:cNvSpPr txBox="1"/>
          <p:nvPr/>
        </p:nvSpPr>
        <p:spPr bwMode="auto">
          <a:xfrm>
            <a:off x="857250"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十一、玻璃工厂节能技术</a:t>
            </a:r>
            <a:endParaRPr lang="zh-CN" altLang="zh-CN" sz="3600" b="1" dirty="0">
              <a:latin typeface="+mj-lt"/>
              <a:ea typeface="+mj-ea"/>
              <a:cs typeface="+mj-cs"/>
            </a:endParaRPr>
          </a:p>
        </p:txBody>
      </p:sp>
      <p:pic>
        <p:nvPicPr>
          <p:cNvPr id="10342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ChangeArrowheads="1"/>
          </p:cNvSpPr>
          <p:nvPr/>
        </p:nvSpPr>
        <p:spPr bwMode="auto">
          <a:xfrm>
            <a:off x="1143000" y="2000250"/>
            <a:ext cx="7215188" cy="3786188"/>
          </a:xfrm>
          <a:prstGeom prst="rect">
            <a:avLst/>
          </a:prstGeom>
          <a:noFill/>
          <a:ln w="9525">
            <a:solidFill>
              <a:srgbClr val="FF0000"/>
            </a:solidFill>
            <a:miter lim="800000"/>
          </a:ln>
        </p:spPr>
        <p:txBody>
          <a:bodyPr anchor="ctr">
            <a:spAutoFit/>
          </a:bodyPr>
          <a:lstStyle/>
          <a:p>
            <a:pPr indent="304800"/>
            <a:r>
              <a:rPr lang="zh-CN" altLang="en-US" sz="2400" b="1">
                <a:solidFill>
                  <a:srgbClr val="000000"/>
                </a:solidFill>
                <a:latin typeface="宋体" panose="02010600030101010101" pitchFamily="2" charset="-122"/>
                <a:cs typeface="Times New Roman" panose="02020603050405020304" pitchFamily="18" charset="0"/>
              </a:rPr>
              <a:t>浮法玻璃的化学成分是经数十年的经验积累，不断调整下形成的配方，能够保证玻璃有良好的光学、物理、化学性能和成型性能。配方优化是指在基本保持原配方稳定的前提下，对某些化学成分的数值或引入方式进行微调，达到节能降耗的目的。如长石在玻璃原料中一般是为引入钾或铝，但长石不易熔融。有企业尝试采用其它原料代替长石，对降低熔化能耗起到了一定作用。</a:t>
            </a:r>
          </a:p>
          <a:p>
            <a:pPr indent="304800"/>
            <a:r>
              <a:rPr lang="zh-CN" altLang="en-US" sz="2400" b="1">
                <a:solidFill>
                  <a:srgbClr val="000000"/>
                </a:solidFill>
                <a:latin typeface="宋体" panose="02010600030101010101" pitchFamily="2" charset="-122"/>
                <a:cs typeface="Times New Roman" panose="02020603050405020304" pitchFamily="18" charset="0"/>
              </a:rPr>
              <a:t>配方优化需根据自己企业原配方情况做具体考量，并非普遍适用，需以保证玻璃理化性能为前提。</a:t>
            </a:r>
          </a:p>
        </p:txBody>
      </p:sp>
      <p:sp>
        <p:nvSpPr>
          <p:cNvPr id="104451" name="矩形 4"/>
          <p:cNvSpPr>
            <a:spLocks noChangeArrowheads="1"/>
          </p:cNvSpPr>
          <p:nvPr/>
        </p:nvSpPr>
        <p:spPr bwMode="auto">
          <a:xfrm>
            <a:off x="3143250" y="1428750"/>
            <a:ext cx="3068638" cy="584200"/>
          </a:xfrm>
          <a:prstGeom prst="rect">
            <a:avLst/>
          </a:prstGeom>
          <a:noFill/>
          <a:ln w="9525">
            <a:noFill/>
            <a:miter lim="800000"/>
          </a:ln>
        </p:spPr>
        <p:txBody>
          <a:bodyPr wrap="none">
            <a:spAutoFit/>
          </a:bodyPr>
          <a:lstStyle/>
          <a:p>
            <a:r>
              <a:rPr lang="zh-CN" altLang="en-US" sz="3200" b="1">
                <a:solidFill>
                  <a:srgbClr val="000000"/>
                </a:solidFill>
                <a:latin typeface="宋体" panose="02010600030101010101" pitchFamily="2" charset="-122"/>
                <a:cs typeface="Times New Roman" panose="02020603050405020304" pitchFamily="18" charset="0"/>
              </a:rPr>
              <a:t>配合料配方优化</a:t>
            </a:r>
          </a:p>
        </p:txBody>
      </p:sp>
      <p:sp>
        <p:nvSpPr>
          <p:cNvPr id="7" name="标题 1"/>
          <p:cNvSpPr txBox="1"/>
          <p:nvPr/>
        </p:nvSpPr>
        <p:spPr bwMode="auto">
          <a:xfrm>
            <a:off x="1285875"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十一、玻璃工厂节能技术</a:t>
            </a:r>
            <a:endParaRPr lang="zh-CN" altLang="zh-CN" sz="3600" b="1" dirty="0">
              <a:latin typeface="+mj-lt"/>
              <a:ea typeface="+mj-ea"/>
              <a:cs typeface="+mj-cs"/>
            </a:endParaRPr>
          </a:p>
        </p:txBody>
      </p:sp>
      <p:pic>
        <p:nvPicPr>
          <p:cNvPr id="10445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bwMode="auto">
          <a:xfrm>
            <a:off x="1357313"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05475" name="TextBox 5"/>
          <p:cNvSpPr txBox="1">
            <a:spLocks noChangeArrowheads="1"/>
          </p:cNvSpPr>
          <p:nvPr/>
        </p:nvSpPr>
        <p:spPr bwMode="auto">
          <a:xfrm>
            <a:off x="428625" y="1928813"/>
            <a:ext cx="8286750" cy="3970337"/>
          </a:xfrm>
          <a:prstGeom prst="rect">
            <a:avLst/>
          </a:prstGeom>
          <a:noFill/>
          <a:ln w="9525">
            <a:solidFill>
              <a:srgbClr val="FF0000"/>
            </a:solidFill>
            <a:miter lim="800000"/>
          </a:ln>
        </p:spPr>
        <p:txBody>
          <a:bodyPr>
            <a:spAutoFit/>
          </a:bodyPr>
          <a:lstStyle/>
          <a:p>
            <a:pPr>
              <a:lnSpc>
                <a:spcPct val="150000"/>
              </a:lnSpc>
            </a:pPr>
            <a:r>
              <a:rPr lang="en-US" altLang="zh-CN" sz="2400"/>
              <a:t>GB/T 23331-2012 </a:t>
            </a:r>
            <a:r>
              <a:rPr lang="zh-CN" altLang="en-US" sz="2400"/>
              <a:t>能源管理体系 要求</a:t>
            </a:r>
            <a:endParaRPr lang="en-US" altLang="zh-CN" sz="2400"/>
          </a:p>
          <a:p>
            <a:pPr>
              <a:lnSpc>
                <a:spcPct val="150000"/>
              </a:lnSpc>
            </a:pPr>
            <a:r>
              <a:rPr lang="en-US" altLang="zh-CN" sz="2400"/>
              <a:t>GB/T 29456-2012 </a:t>
            </a:r>
            <a:r>
              <a:rPr lang="zh-CN" altLang="en-US" sz="2400"/>
              <a:t>能源管理体系 实施指南</a:t>
            </a:r>
            <a:endParaRPr lang="en-US" altLang="zh-CN" sz="2400"/>
          </a:p>
          <a:p>
            <a:pPr>
              <a:lnSpc>
                <a:spcPct val="150000"/>
              </a:lnSpc>
            </a:pPr>
            <a:r>
              <a:rPr lang="en-US" altLang="zh-CN" sz="2400"/>
              <a:t>GB/T 32043-2015 </a:t>
            </a:r>
            <a:r>
              <a:rPr lang="zh-CN" altLang="en-US" sz="2400"/>
              <a:t>平板玻璃行业能源管理体系实施指南</a:t>
            </a:r>
            <a:endParaRPr lang="en-US" altLang="zh-CN" sz="2400"/>
          </a:p>
          <a:p>
            <a:pPr>
              <a:lnSpc>
                <a:spcPct val="150000"/>
              </a:lnSpc>
            </a:pPr>
            <a:r>
              <a:rPr lang="en-US" altLang="zh-CN" sz="2400"/>
              <a:t>RB/T 111-2014 </a:t>
            </a:r>
            <a:r>
              <a:rPr lang="zh-CN" altLang="en-US" sz="2400"/>
              <a:t>能源管理体系 玻璃企业认证要求</a:t>
            </a:r>
            <a:endParaRPr lang="en-US" altLang="zh-CN" sz="2400"/>
          </a:p>
          <a:p>
            <a:pPr>
              <a:lnSpc>
                <a:spcPct val="150000"/>
              </a:lnSpc>
            </a:pPr>
            <a:endParaRPr lang="en-US" altLang="zh-CN" sz="2400"/>
          </a:p>
          <a:p>
            <a:pPr>
              <a:lnSpc>
                <a:spcPct val="150000"/>
              </a:lnSpc>
            </a:pPr>
            <a:r>
              <a:rPr lang="en-US" altLang="zh-CN" sz="2400"/>
              <a:t>CNCA-LC-0102:2014 </a:t>
            </a:r>
            <a:r>
              <a:rPr lang="zh-CN" altLang="en-US" sz="2400"/>
              <a:t>低碳产品认证实施规则 平板玻璃</a:t>
            </a:r>
            <a:endParaRPr lang="en-US" altLang="zh-CN" sz="2400"/>
          </a:p>
          <a:p>
            <a:pPr>
              <a:lnSpc>
                <a:spcPct val="150000"/>
              </a:lnSpc>
            </a:pPr>
            <a:r>
              <a:rPr lang="en-US" altLang="zh-CN" sz="2400"/>
              <a:t>CNCA/CTS0018-2014 </a:t>
            </a:r>
            <a:r>
              <a:rPr lang="zh-CN" altLang="en-US" sz="2400"/>
              <a:t>平板玻璃低碳产品评价方法及要求</a:t>
            </a:r>
          </a:p>
        </p:txBody>
      </p:sp>
      <p:pic>
        <p:nvPicPr>
          <p:cNvPr id="10547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5"/>
          <p:cNvSpPr txBox="1">
            <a:spLocks noChangeArrowheads="1"/>
          </p:cNvSpPr>
          <p:nvPr/>
        </p:nvSpPr>
        <p:spPr bwMode="auto">
          <a:xfrm>
            <a:off x="357188" y="1214438"/>
            <a:ext cx="8286750" cy="2308225"/>
          </a:xfrm>
          <a:prstGeom prst="rect">
            <a:avLst/>
          </a:prstGeom>
          <a:noFill/>
          <a:ln w="9525">
            <a:solidFill>
              <a:srgbClr val="FF0000"/>
            </a:solidFill>
            <a:miter lim="800000"/>
          </a:ln>
        </p:spPr>
        <p:txBody>
          <a:bodyPr>
            <a:spAutoFit/>
          </a:bodyPr>
          <a:lstStyle/>
          <a:p>
            <a:pPr>
              <a:lnSpc>
                <a:spcPct val="150000"/>
              </a:lnSpc>
            </a:pPr>
            <a:r>
              <a:rPr lang="en-US" altLang="zh-CN" sz="2400"/>
              <a:t>GB/T 23331-2012 </a:t>
            </a:r>
            <a:r>
              <a:rPr lang="zh-CN" altLang="en-US" sz="2400"/>
              <a:t>能源管理体系 要求</a:t>
            </a:r>
            <a:endParaRPr lang="en-US" altLang="zh-CN" sz="2400"/>
          </a:p>
          <a:p>
            <a:pPr>
              <a:lnSpc>
                <a:spcPct val="150000"/>
              </a:lnSpc>
            </a:pPr>
            <a:r>
              <a:rPr lang="en-US" altLang="zh-CN" sz="2400"/>
              <a:t>GB/T 29456-2012 </a:t>
            </a:r>
            <a:r>
              <a:rPr lang="zh-CN" altLang="en-US" sz="2400"/>
              <a:t>能源管理体系 实施指南</a:t>
            </a:r>
            <a:endParaRPr lang="en-US" altLang="zh-CN" sz="2400"/>
          </a:p>
          <a:p>
            <a:pPr>
              <a:lnSpc>
                <a:spcPct val="150000"/>
              </a:lnSpc>
            </a:pPr>
            <a:r>
              <a:rPr lang="en-US" altLang="zh-CN" sz="2400"/>
              <a:t>GB/T 32043-2015  </a:t>
            </a:r>
            <a:r>
              <a:rPr lang="zh-CN" altLang="en-US" sz="2400"/>
              <a:t>平板玻璃行业能源管理体系实施指南</a:t>
            </a:r>
            <a:endParaRPr lang="en-US" altLang="zh-CN" sz="2400"/>
          </a:p>
          <a:p>
            <a:pPr>
              <a:lnSpc>
                <a:spcPct val="150000"/>
              </a:lnSpc>
            </a:pPr>
            <a:r>
              <a:rPr lang="en-US" altLang="zh-CN" sz="2400"/>
              <a:t>RB/T 111-2014 </a:t>
            </a:r>
            <a:r>
              <a:rPr lang="zh-CN" altLang="en-US" sz="2400"/>
              <a:t>能源管理体系 玻璃企业认证要求</a:t>
            </a:r>
            <a:endParaRPr lang="en-US" altLang="zh-CN" sz="2400"/>
          </a:p>
        </p:txBody>
      </p:sp>
      <p:sp>
        <p:nvSpPr>
          <p:cNvPr id="106499" name="矩形 3"/>
          <p:cNvSpPr>
            <a:spLocks noChangeArrowheads="1"/>
          </p:cNvSpPr>
          <p:nvPr/>
        </p:nvSpPr>
        <p:spPr bwMode="auto">
          <a:xfrm>
            <a:off x="428625" y="3441700"/>
            <a:ext cx="7189788" cy="3200400"/>
          </a:xfrm>
          <a:prstGeom prst="rect">
            <a:avLst/>
          </a:prstGeom>
          <a:noFill/>
          <a:ln w="9525">
            <a:noFill/>
            <a:miter lim="800000"/>
          </a:ln>
        </p:spPr>
        <p:txBody>
          <a:bodyPr>
            <a:spAutoFit/>
          </a:bodyPr>
          <a:lstStyle/>
          <a:p>
            <a:r>
              <a:rPr lang="en-US" altLang="zh-CN" sz="2400">
                <a:solidFill>
                  <a:srgbClr val="000000"/>
                </a:solidFill>
              </a:rPr>
              <a:t>GB/T 23331-2012 </a:t>
            </a:r>
            <a:r>
              <a:rPr lang="zh-CN" altLang="en-US" sz="2400">
                <a:solidFill>
                  <a:srgbClr val="000000"/>
                </a:solidFill>
              </a:rPr>
              <a:t>（</a:t>
            </a:r>
            <a:r>
              <a:rPr lang="en-US" altLang="zh-CN" sz="2400">
                <a:solidFill>
                  <a:srgbClr val="000000"/>
                </a:solidFill>
              </a:rPr>
              <a:t>ISO 50001:2011, IDT)</a:t>
            </a:r>
          </a:p>
          <a:p>
            <a:r>
              <a:rPr lang="zh-CN" altLang="en-US" sz="2400">
                <a:solidFill>
                  <a:srgbClr val="000000"/>
                </a:solidFill>
              </a:rPr>
              <a:t>目的：引导组织建立能源管理体系，提高能源绩效，包括提高能源利用率和降低能源消耗。</a:t>
            </a:r>
            <a:endParaRPr lang="en-US" altLang="zh-CN" sz="2400">
              <a:solidFill>
                <a:srgbClr val="000000"/>
              </a:solidFill>
            </a:endParaRPr>
          </a:p>
          <a:p>
            <a:endParaRPr lang="en-US" altLang="zh-CN">
              <a:solidFill>
                <a:srgbClr val="000000"/>
              </a:solidFill>
            </a:endParaRPr>
          </a:p>
          <a:p>
            <a:r>
              <a:rPr lang="en-US" altLang="zh-CN" sz="2400">
                <a:solidFill>
                  <a:srgbClr val="000000"/>
                </a:solidFill>
              </a:rPr>
              <a:t> </a:t>
            </a:r>
            <a:r>
              <a:rPr lang="en-US" altLang="zh-CN" sz="2400"/>
              <a:t>GB/T 29456-2012</a:t>
            </a:r>
            <a:r>
              <a:rPr lang="zh-CN" altLang="en-US" sz="2400"/>
              <a:t>，</a:t>
            </a:r>
            <a:r>
              <a:rPr lang="en-US" altLang="zh-CN" sz="2400"/>
              <a:t> GB/T 32043-2015</a:t>
            </a:r>
            <a:r>
              <a:rPr lang="zh-CN" altLang="en-US" sz="2400"/>
              <a:t>，指南、指导方法、实施建议，旨在使组织科学有效建立、实施、保持和改进管理体系。</a:t>
            </a:r>
            <a:endParaRPr lang="en-US" altLang="zh-CN" sz="2400"/>
          </a:p>
          <a:p>
            <a:endParaRPr lang="en-US" altLang="zh-CN" sz="1600"/>
          </a:p>
          <a:p>
            <a:r>
              <a:rPr lang="en-US" altLang="zh-CN" sz="2400"/>
              <a:t>RB/T 111-2014</a:t>
            </a:r>
            <a:r>
              <a:rPr lang="zh-CN" altLang="en-US" sz="2400"/>
              <a:t>，对</a:t>
            </a:r>
            <a:r>
              <a:rPr lang="en-US" altLang="zh-CN" sz="2400">
                <a:solidFill>
                  <a:srgbClr val="000000"/>
                </a:solidFill>
              </a:rPr>
              <a:t>GB/T 23331-2012</a:t>
            </a:r>
            <a:r>
              <a:rPr lang="zh-CN" altLang="en-US" sz="2400"/>
              <a:t>的细化</a:t>
            </a:r>
            <a:endParaRPr lang="zh-CN" altLang="en-US" sz="2400">
              <a:solidFill>
                <a:srgbClr val="000000"/>
              </a:solidFill>
            </a:endParaRPr>
          </a:p>
        </p:txBody>
      </p:sp>
      <p:sp>
        <p:nvSpPr>
          <p:cNvPr id="5" name="标题 1"/>
          <p:cNvSpPr txBox="1"/>
          <p:nvPr/>
        </p:nvSpPr>
        <p:spPr bwMode="auto">
          <a:xfrm>
            <a:off x="785813"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pic>
        <p:nvPicPr>
          <p:cNvPr id="106501"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5"/>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sp>
        <p:nvSpPr>
          <p:cNvPr id="107523" name="矩形 4"/>
          <p:cNvSpPr>
            <a:spLocks noChangeArrowheads="1"/>
          </p:cNvSpPr>
          <p:nvPr/>
        </p:nvSpPr>
        <p:spPr bwMode="auto">
          <a:xfrm>
            <a:off x="1928813" y="2143125"/>
            <a:ext cx="3357562" cy="3970338"/>
          </a:xfrm>
          <a:prstGeom prst="rect">
            <a:avLst/>
          </a:prstGeom>
          <a:noFill/>
          <a:ln w="9525">
            <a:noFill/>
            <a:miter lim="800000"/>
          </a:ln>
        </p:spPr>
        <p:txBody>
          <a:bodyPr>
            <a:spAutoFit/>
          </a:bodyPr>
          <a:lstStyle/>
          <a:p>
            <a:pPr>
              <a:lnSpc>
                <a:spcPct val="150000"/>
              </a:lnSpc>
            </a:pPr>
            <a:r>
              <a:rPr lang="en-US" altLang="zh-CN" sz="2400" b="1">
                <a:solidFill>
                  <a:srgbClr val="000000"/>
                </a:solidFill>
              </a:rPr>
              <a:t>1</a:t>
            </a:r>
            <a:r>
              <a:rPr lang="zh-CN" altLang="en-US" sz="2400" b="1">
                <a:solidFill>
                  <a:srgbClr val="000000"/>
                </a:solidFill>
              </a:rPr>
              <a:t>、总要求</a:t>
            </a:r>
            <a:endParaRPr lang="en-US" altLang="zh-CN" sz="2400" b="1"/>
          </a:p>
          <a:p>
            <a:pPr>
              <a:lnSpc>
                <a:spcPct val="150000"/>
              </a:lnSpc>
            </a:pPr>
            <a:r>
              <a:rPr lang="en-US" altLang="zh-CN" sz="2400" b="1">
                <a:solidFill>
                  <a:srgbClr val="000000"/>
                </a:solidFill>
              </a:rPr>
              <a:t>2</a:t>
            </a:r>
            <a:r>
              <a:rPr lang="zh-CN" altLang="en-US" sz="2400" b="1">
                <a:solidFill>
                  <a:srgbClr val="000000"/>
                </a:solidFill>
              </a:rPr>
              <a:t>、管理职责</a:t>
            </a:r>
            <a:endParaRPr lang="en-US" altLang="zh-CN" sz="2400" b="1">
              <a:solidFill>
                <a:srgbClr val="000000"/>
              </a:solidFill>
            </a:endParaRPr>
          </a:p>
          <a:p>
            <a:pPr>
              <a:lnSpc>
                <a:spcPct val="150000"/>
              </a:lnSpc>
            </a:pPr>
            <a:r>
              <a:rPr lang="en-US" altLang="zh-CN" sz="2400" b="1">
                <a:solidFill>
                  <a:srgbClr val="000000"/>
                </a:solidFill>
              </a:rPr>
              <a:t>3</a:t>
            </a:r>
            <a:r>
              <a:rPr lang="zh-CN" altLang="en-US" sz="2400" b="1">
                <a:solidFill>
                  <a:srgbClr val="000000"/>
                </a:solidFill>
              </a:rPr>
              <a:t>、能源方针</a:t>
            </a:r>
            <a:endParaRPr lang="en-US" altLang="zh-CN" sz="2400" b="1">
              <a:solidFill>
                <a:srgbClr val="000000"/>
              </a:solidFill>
            </a:endParaRPr>
          </a:p>
          <a:p>
            <a:pPr>
              <a:lnSpc>
                <a:spcPct val="150000"/>
              </a:lnSpc>
            </a:pPr>
            <a:r>
              <a:rPr lang="en-US" altLang="zh-CN" sz="2400" b="1">
                <a:solidFill>
                  <a:srgbClr val="000000"/>
                </a:solidFill>
              </a:rPr>
              <a:t>4</a:t>
            </a:r>
            <a:r>
              <a:rPr lang="zh-CN" altLang="en-US" sz="2400" b="1">
                <a:solidFill>
                  <a:srgbClr val="000000"/>
                </a:solidFill>
              </a:rPr>
              <a:t>、策划</a:t>
            </a:r>
            <a:endParaRPr lang="en-US" altLang="zh-CN" sz="2400" b="1">
              <a:solidFill>
                <a:srgbClr val="000000"/>
              </a:solidFill>
            </a:endParaRPr>
          </a:p>
          <a:p>
            <a:pPr>
              <a:lnSpc>
                <a:spcPct val="150000"/>
              </a:lnSpc>
            </a:pPr>
            <a:r>
              <a:rPr lang="en-US" altLang="zh-CN" sz="2400" b="1">
                <a:solidFill>
                  <a:srgbClr val="000000"/>
                </a:solidFill>
              </a:rPr>
              <a:t>5</a:t>
            </a:r>
            <a:r>
              <a:rPr lang="zh-CN" altLang="en-US" sz="2400" b="1">
                <a:solidFill>
                  <a:srgbClr val="000000"/>
                </a:solidFill>
              </a:rPr>
              <a:t>、实施与运行</a:t>
            </a:r>
            <a:endParaRPr lang="en-US" altLang="zh-CN" sz="2400" b="1">
              <a:solidFill>
                <a:srgbClr val="000000"/>
              </a:solidFill>
            </a:endParaRPr>
          </a:p>
          <a:p>
            <a:pPr>
              <a:lnSpc>
                <a:spcPct val="150000"/>
              </a:lnSpc>
            </a:pPr>
            <a:r>
              <a:rPr lang="en-US" altLang="zh-CN" sz="2400" b="1">
                <a:solidFill>
                  <a:srgbClr val="000000"/>
                </a:solidFill>
              </a:rPr>
              <a:t>6</a:t>
            </a:r>
            <a:r>
              <a:rPr lang="zh-CN" altLang="en-US" sz="2400" b="1">
                <a:solidFill>
                  <a:srgbClr val="000000"/>
                </a:solidFill>
              </a:rPr>
              <a:t>、检查</a:t>
            </a:r>
            <a:endParaRPr lang="en-US" altLang="zh-CN" sz="2400" b="1">
              <a:solidFill>
                <a:srgbClr val="000000"/>
              </a:solidFill>
            </a:endParaRPr>
          </a:p>
          <a:p>
            <a:pPr>
              <a:lnSpc>
                <a:spcPct val="150000"/>
              </a:lnSpc>
            </a:pPr>
            <a:r>
              <a:rPr lang="en-US" altLang="zh-CN" sz="2400" b="1">
                <a:solidFill>
                  <a:srgbClr val="000000"/>
                </a:solidFill>
              </a:rPr>
              <a:t>7</a:t>
            </a:r>
            <a:r>
              <a:rPr lang="zh-CN" altLang="en-US" sz="2400" b="1">
                <a:solidFill>
                  <a:srgbClr val="000000"/>
                </a:solidFill>
              </a:rPr>
              <a:t>、管理评审</a:t>
            </a:r>
          </a:p>
        </p:txBody>
      </p:sp>
      <p:sp>
        <p:nvSpPr>
          <p:cNvPr id="8" name="标题 1"/>
          <p:cNvSpPr txBox="1"/>
          <p:nvPr/>
        </p:nvSpPr>
        <p:spPr bwMode="auto">
          <a:xfrm>
            <a:off x="1285875"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pic>
        <p:nvPicPr>
          <p:cNvPr id="107525"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矩形 4"/>
          <p:cNvSpPr>
            <a:spLocks noChangeArrowheads="1"/>
          </p:cNvSpPr>
          <p:nvPr/>
        </p:nvSpPr>
        <p:spPr bwMode="auto">
          <a:xfrm>
            <a:off x="2286000" y="2071688"/>
            <a:ext cx="3357563" cy="655637"/>
          </a:xfrm>
          <a:prstGeom prst="rect">
            <a:avLst/>
          </a:prstGeom>
          <a:noFill/>
          <a:ln w="9525">
            <a:noFill/>
            <a:miter lim="800000"/>
          </a:ln>
        </p:spPr>
        <p:txBody>
          <a:bodyPr>
            <a:spAutoFit/>
          </a:bodyPr>
          <a:lstStyle/>
          <a:p>
            <a:pPr algn="ctr">
              <a:lnSpc>
                <a:spcPct val="150000"/>
              </a:lnSpc>
            </a:pPr>
            <a:r>
              <a:rPr lang="en-US" altLang="zh-CN" sz="2800" b="1">
                <a:solidFill>
                  <a:srgbClr val="000000"/>
                </a:solidFill>
              </a:rPr>
              <a:t>1</a:t>
            </a:r>
            <a:r>
              <a:rPr lang="zh-CN" altLang="en-US" sz="2800" b="1">
                <a:solidFill>
                  <a:srgbClr val="000000"/>
                </a:solidFill>
              </a:rPr>
              <a:t>、总要求</a:t>
            </a:r>
            <a:endParaRPr lang="en-US" altLang="zh-CN" sz="2800" b="1"/>
          </a:p>
        </p:txBody>
      </p:sp>
      <p:sp>
        <p:nvSpPr>
          <p:cNvPr id="108547" name="矩形 7"/>
          <p:cNvSpPr>
            <a:spLocks noChangeArrowheads="1"/>
          </p:cNvSpPr>
          <p:nvPr/>
        </p:nvSpPr>
        <p:spPr bwMode="auto">
          <a:xfrm>
            <a:off x="857250" y="2714625"/>
            <a:ext cx="7643813" cy="3786188"/>
          </a:xfrm>
          <a:prstGeom prst="rect">
            <a:avLst/>
          </a:prstGeom>
          <a:noFill/>
          <a:ln w="9525">
            <a:noFill/>
            <a:miter lim="800000"/>
          </a:ln>
        </p:spPr>
        <p:txBody>
          <a:bodyPr>
            <a:spAutoFit/>
          </a:bodyPr>
          <a:lstStyle/>
          <a:p>
            <a:pPr>
              <a:lnSpc>
                <a:spcPct val="150000"/>
              </a:lnSpc>
            </a:pPr>
            <a:r>
              <a:rPr lang="en-US" altLang="zh-CN" sz="2000" b="1">
                <a:solidFill>
                  <a:srgbClr val="FF0000"/>
                </a:solidFill>
              </a:rPr>
              <a:t>※</a:t>
            </a:r>
            <a:r>
              <a:rPr lang="zh-CN" altLang="en-US" sz="2000" b="1"/>
              <a:t>建立、实施、保持和改进管理体系；</a:t>
            </a:r>
            <a:endParaRPr lang="en-US" altLang="zh-CN" sz="2000" b="1"/>
          </a:p>
          <a:p>
            <a:pPr>
              <a:lnSpc>
                <a:spcPct val="150000"/>
              </a:lnSpc>
            </a:pPr>
            <a:r>
              <a:rPr lang="en-US" altLang="zh-CN" sz="2000" b="1">
                <a:solidFill>
                  <a:srgbClr val="FF0000"/>
                </a:solidFill>
              </a:rPr>
              <a:t>※</a:t>
            </a:r>
            <a:r>
              <a:rPr lang="zh-CN" altLang="en-US" sz="2000" b="1">
                <a:solidFill>
                  <a:srgbClr val="000000"/>
                </a:solidFill>
              </a:rPr>
              <a:t>确定体系范围边界，可包括生产过程、辅助生产过程和附属生产过程的能源利于全过程以及实现过程的能源种类、管理职责</a:t>
            </a:r>
            <a:endParaRPr lang="en-US" altLang="zh-CN" sz="2000" b="1">
              <a:solidFill>
                <a:srgbClr val="000000"/>
              </a:solidFill>
            </a:endParaRPr>
          </a:p>
          <a:p>
            <a:pPr>
              <a:lnSpc>
                <a:spcPct val="150000"/>
              </a:lnSpc>
            </a:pPr>
            <a:endParaRPr lang="en-US" altLang="zh-CN" sz="2000">
              <a:solidFill>
                <a:srgbClr val="000000"/>
              </a:solidFill>
            </a:endParaRPr>
          </a:p>
          <a:p>
            <a:pPr>
              <a:lnSpc>
                <a:spcPct val="150000"/>
              </a:lnSpc>
            </a:pPr>
            <a:endParaRPr lang="en-US" altLang="zh-CN" sz="2000">
              <a:solidFill>
                <a:srgbClr val="000000"/>
              </a:solidFill>
            </a:endParaRPr>
          </a:p>
          <a:p>
            <a:pPr>
              <a:lnSpc>
                <a:spcPct val="150000"/>
              </a:lnSpc>
            </a:pPr>
            <a:endParaRPr lang="en-US" altLang="zh-CN" sz="2000">
              <a:solidFill>
                <a:srgbClr val="000000"/>
              </a:solidFill>
            </a:endParaRPr>
          </a:p>
          <a:p>
            <a:pPr>
              <a:lnSpc>
                <a:spcPct val="150000"/>
              </a:lnSpc>
            </a:pPr>
            <a:endParaRPr lang="en-US" altLang="zh-CN" sz="2000" b="1">
              <a:solidFill>
                <a:srgbClr val="FF0000"/>
              </a:solidFill>
            </a:endParaRPr>
          </a:p>
          <a:p>
            <a:pPr>
              <a:lnSpc>
                <a:spcPct val="150000"/>
              </a:lnSpc>
            </a:pPr>
            <a:r>
              <a:rPr lang="en-US" altLang="zh-CN" sz="2000" b="1">
                <a:solidFill>
                  <a:srgbClr val="FF0000"/>
                </a:solidFill>
              </a:rPr>
              <a:t>※</a:t>
            </a:r>
            <a:r>
              <a:rPr lang="zh-CN" altLang="en-US" sz="2000" b="1">
                <a:solidFill>
                  <a:srgbClr val="000000"/>
                </a:solidFill>
              </a:rPr>
              <a:t>合理利用能源，提高能源效率</a:t>
            </a:r>
          </a:p>
        </p:txBody>
      </p:sp>
      <p:sp>
        <p:nvSpPr>
          <p:cNvPr id="9" name="标题 1"/>
          <p:cNvSpPr txBox="1"/>
          <p:nvPr/>
        </p:nvSpPr>
        <p:spPr bwMode="auto">
          <a:xfrm>
            <a:off x="1000125"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08549" name="Rectangle 1"/>
          <p:cNvSpPr>
            <a:spLocks noChangeArrowheads="1"/>
          </p:cNvSpPr>
          <p:nvPr/>
        </p:nvSpPr>
        <p:spPr bwMode="auto">
          <a:xfrm>
            <a:off x="714375" y="4214813"/>
            <a:ext cx="7858125" cy="1508125"/>
          </a:xfrm>
          <a:prstGeom prst="rect">
            <a:avLst/>
          </a:prstGeom>
          <a:noFill/>
          <a:ln w="9525">
            <a:solidFill>
              <a:srgbClr val="000099"/>
            </a:solidFill>
            <a:miter lim="800000"/>
          </a:ln>
        </p:spPr>
        <p:txBody>
          <a:bodyPr anchor="ctr">
            <a:spAutoFit/>
          </a:bodyPr>
          <a:lstStyle/>
          <a:p>
            <a:pPr defTabSz="-635" eaLnBrk="1" hangingPunct="1">
              <a:buFontTx/>
              <a:buChar char="•"/>
              <a:tabLst>
                <a:tab pos="533400" algn="r"/>
                <a:tab pos="2667000" algn="ctr"/>
                <a:tab pos="5903595" algn="r"/>
              </a:tabLst>
            </a:pPr>
            <a:r>
              <a:rPr lang="zh-CN" b="1">
                <a:latin typeface="Times New Roman" panose="02020603050405020304" pitchFamily="18" charset="0"/>
                <a:cs typeface="Times New Roman" panose="02020603050405020304" pitchFamily="18" charset="0"/>
              </a:rPr>
              <a:t>主要生产系统：原料制备、熔化、成型、退火、切裁、包装、厂内运输等；</a:t>
            </a:r>
            <a:endParaRPr lang="zh-CN" b="1">
              <a:latin typeface="Arial" panose="020B0604020202020204" pitchFamily="34" charset="0"/>
            </a:endParaRPr>
          </a:p>
          <a:p>
            <a:pPr defTabSz="-635">
              <a:buFontTx/>
              <a:buChar char="•"/>
              <a:tabLst>
                <a:tab pos="533400" algn="r"/>
                <a:tab pos="2667000" algn="ctr"/>
                <a:tab pos="5903595" algn="r"/>
              </a:tabLst>
            </a:pPr>
            <a:r>
              <a:rPr lang="zh-CN" b="1">
                <a:latin typeface="Times New Roman" panose="02020603050405020304" pitchFamily="18" charset="0"/>
                <a:cs typeface="Times New Roman" panose="02020603050405020304" pitchFamily="18" charset="0"/>
              </a:rPr>
              <a:t>主要辅助及附属生产系统：供</a:t>
            </a:r>
            <a:r>
              <a:rPr lang="zh-CN" b="1">
                <a:solidFill>
                  <a:srgbClr val="000000"/>
                </a:solidFill>
                <a:latin typeface="Times New Roman" panose="02020603050405020304" pitchFamily="18" charset="0"/>
                <a:cs typeface="Times New Roman" panose="02020603050405020304" pitchFamily="18" charset="0"/>
              </a:rPr>
              <a:t>电、供水、供气、燃料加工、保护气体制备、制热、制冷、机修、仪表、检验和测量、信息管理、照明、库房、厂内原料</a:t>
            </a:r>
            <a:r>
              <a:rPr lang="zh-CN" b="1">
                <a:latin typeface="Times New Roman" panose="02020603050405020304" pitchFamily="18" charset="0"/>
                <a:cs typeface="Times New Roman" panose="02020603050405020304" pitchFamily="18" charset="0"/>
              </a:rPr>
              <a:t>场地、生活垃圾及危险废弃物的处理、安全环保等装置以及办公、后勤、生活设施</a:t>
            </a:r>
            <a:r>
              <a:rPr lang="zh-CN" sz="2000" b="1">
                <a:latin typeface="Times New Roman" panose="02020603050405020304" pitchFamily="18" charset="0"/>
                <a:cs typeface="Times New Roman" panose="02020603050405020304" pitchFamily="18" charset="0"/>
              </a:rPr>
              <a:t>等</a:t>
            </a:r>
            <a:endParaRPr lang="zh-CN" sz="2000" b="1">
              <a:latin typeface="Arial" panose="020B0604020202020204" pitchFamily="34" charset="0"/>
            </a:endParaRPr>
          </a:p>
        </p:txBody>
      </p:sp>
      <p:sp>
        <p:nvSpPr>
          <p:cNvPr id="108550" name="TextBox 6"/>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08551"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矩形 4"/>
          <p:cNvSpPr>
            <a:spLocks noChangeArrowheads="1"/>
          </p:cNvSpPr>
          <p:nvPr/>
        </p:nvSpPr>
        <p:spPr bwMode="auto">
          <a:xfrm>
            <a:off x="2286000" y="2071688"/>
            <a:ext cx="3357563" cy="655637"/>
          </a:xfrm>
          <a:prstGeom prst="rect">
            <a:avLst/>
          </a:prstGeom>
          <a:noFill/>
          <a:ln w="9525">
            <a:noFill/>
            <a:miter lim="800000"/>
          </a:ln>
        </p:spPr>
        <p:txBody>
          <a:bodyPr>
            <a:spAutoFit/>
          </a:bodyPr>
          <a:lstStyle/>
          <a:p>
            <a:pPr algn="ctr">
              <a:lnSpc>
                <a:spcPct val="150000"/>
              </a:lnSpc>
            </a:pPr>
            <a:r>
              <a:rPr lang="en-US" altLang="zh-CN" sz="2800" b="1"/>
              <a:t>2</a:t>
            </a:r>
            <a:r>
              <a:rPr lang="zh-CN" altLang="en-US" sz="2800" b="1"/>
              <a:t>、</a:t>
            </a:r>
            <a:r>
              <a:rPr lang="zh-CN" altLang="en-US" sz="2800" b="1">
                <a:solidFill>
                  <a:srgbClr val="000000"/>
                </a:solidFill>
              </a:rPr>
              <a:t>管理职责</a:t>
            </a:r>
            <a:endParaRPr lang="en-US" altLang="zh-CN" sz="2800" b="1"/>
          </a:p>
        </p:txBody>
      </p:sp>
      <p:sp>
        <p:nvSpPr>
          <p:cNvPr id="109571" name="矩形 7"/>
          <p:cNvSpPr>
            <a:spLocks noChangeArrowheads="1"/>
          </p:cNvSpPr>
          <p:nvPr/>
        </p:nvSpPr>
        <p:spPr bwMode="auto">
          <a:xfrm>
            <a:off x="571500" y="3286125"/>
            <a:ext cx="8286750" cy="1754188"/>
          </a:xfrm>
          <a:prstGeom prst="rect">
            <a:avLst/>
          </a:prstGeom>
          <a:noFill/>
          <a:ln w="9525">
            <a:noFill/>
            <a:miter lim="800000"/>
          </a:ln>
        </p:spPr>
        <p:txBody>
          <a:bodyPr>
            <a:spAutoFit/>
          </a:bodyPr>
          <a:lstStyle/>
          <a:p>
            <a:pPr>
              <a:lnSpc>
                <a:spcPct val="150000"/>
              </a:lnSpc>
            </a:pPr>
            <a:r>
              <a:rPr lang="en-US" altLang="zh-CN" sz="2400" b="1">
                <a:solidFill>
                  <a:srgbClr val="FF0000"/>
                </a:solidFill>
              </a:rPr>
              <a:t>※</a:t>
            </a:r>
            <a:r>
              <a:rPr lang="zh-CN" altLang="en-US" sz="2400" b="1"/>
              <a:t>最高管理者：确保提供适宜的资源利于体系运行；</a:t>
            </a:r>
            <a:endParaRPr lang="en-US" altLang="zh-CN" sz="2400" b="1"/>
          </a:p>
          <a:p>
            <a:pPr>
              <a:lnSpc>
                <a:spcPct val="150000"/>
              </a:lnSpc>
            </a:pPr>
            <a:endParaRPr lang="en-US" altLang="zh-CN" sz="2400" b="1"/>
          </a:p>
          <a:p>
            <a:pPr>
              <a:lnSpc>
                <a:spcPct val="150000"/>
              </a:lnSpc>
            </a:pPr>
            <a:r>
              <a:rPr lang="en-US" altLang="zh-CN" sz="2400" b="1">
                <a:solidFill>
                  <a:srgbClr val="FF0000"/>
                </a:solidFill>
              </a:rPr>
              <a:t>※</a:t>
            </a:r>
            <a:r>
              <a:rPr lang="zh-CN" altLang="en-US" sz="2400" b="1"/>
              <a:t>管理者代表：应有被授权的必要权限，具有能源管理经验</a:t>
            </a:r>
            <a:endParaRPr lang="en-US" altLang="zh-CN" sz="2400" b="1"/>
          </a:p>
        </p:txBody>
      </p:sp>
      <p:sp>
        <p:nvSpPr>
          <p:cNvPr id="9" name="标题 1"/>
          <p:cNvSpPr txBox="1"/>
          <p:nvPr/>
        </p:nvSpPr>
        <p:spPr bwMode="auto">
          <a:xfrm>
            <a:off x="714375"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09573" name="TextBox 6"/>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09574"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矩形 4"/>
          <p:cNvSpPr>
            <a:spLocks noChangeArrowheads="1"/>
          </p:cNvSpPr>
          <p:nvPr/>
        </p:nvSpPr>
        <p:spPr bwMode="auto">
          <a:xfrm>
            <a:off x="2286000" y="2071688"/>
            <a:ext cx="3357563" cy="655637"/>
          </a:xfrm>
          <a:prstGeom prst="rect">
            <a:avLst/>
          </a:prstGeom>
          <a:noFill/>
          <a:ln w="9525">
            <a:noFill/>
            <a:miter lim="800000"/>
          </a:ln>
        </p:spPr>
        <p:txBody>
          <a:bodyPr>
            <a:spAutoFit/>
          </a:bodyPr>
          <a:lstStyle/>
          <a:p>
            <a:pPr algn="ctr">
              <a:lnSpc>
                <a:spcPct val="150000"/>
              </a:lnSpc>
            </a:pPr>
            <a:r>
              <a:rPr lang="en-US" altLang="zh-CN" sz="2800" b="1"/>
              <a:t>3</a:t>
            </a:r>
            <a:r>
              <a:rPr lang="zh-CN" altLang="en-US" sz="2800" b="1"/>
              <a:t>、能源方针</a:t>
            </a:r>
            <a:endParaRPr lang="en-US" altLang="zh-CN" sz="2800" b="1"/>
          </a:p>
        </p:txBody>
      </p:sp>
      <p:sp>
        <p:nvSpPr>
          <p:cNvPr id="110595" name="矩形 7"/>
          <p:cNvSpPr>
            <a:spLocks noChangeArrowheads="1"/>
          </p:cNvSpPr>
          <p:nvPr/>
        </p:nvSpPr>
        <p:spPr bwMode="auto">
          <a:xfrm>
            <a:off x="428625" y="2786063"/>
            <a:ext cx="8358188" cy="3508375"/>
          </a:xfrm>
          <a:prstGeom prst="rect">
            <a:avLst/>
          </a:prstGeom>
          <a:noFill/>
          <a:ln w="9525">
            <a:noFill/>
            <a:miter lim="800000"/>
          </a:ln>
        </p:spPr>
        <p:txBody>
          <a:bodyPr>
            <a:spAutoFit/>
          </a:bodyPr>
          <a:lstStyle/>
          <a:p>
            <a:pPr>
              <a:lnSpc>
                <a:spcPct val="150000"/>
              </a:lnSpc>
            </a:pPr>
            <a:r>
              <a:rPr lang="en-US" altLang="zh-CN" sz="2400" b="1">
                <a:solidFill>
                  <a:srgbClr val="FF0000"/>
                </a:solidFill>
              </a:rPr>
              <a:t>※</a:t>
            </a:r>
            <a:r>
              <a:rPr lang="zh-CN" altLang="en-US" sz="2400" b="1"/>
              <a:t>能源管理方面的行动纲领、应履行的责任、向社会的承诺</a:t>
            </a:r>
            <a:endParaRPr lang="en-US" altLang="zh-CN" sz="2400" b="1"/>
          </a:p>
          <a:p>
            <a:pPr>
              <a:lnSpc>
                <a:spcPct val="150000"/>
              </a:lnSpc>
            </a:pPr>
            <a:endParaRPr lang="en-US" altLang="zh-CN" sz="2000"/>
          </a:p>
          <a:p>
            <a:pPr>
              <a:lnSpc>
                <a:spcPct val="150000"/>
              </a:lnSpc>
            </a:pPr>
            <a:endParaRPr lang="en-US" altLang="zh-CN" sz="2000">
              <a:solidFill>
                <a:srgbClr val="FF0000"/>
              </a:solidFill>
            </a:endParaRPr>
          </a:p>
          <a:p>
            <a:pPr>
              <a:lnSpc>
                <a:spcPct val="150000"/>
              </a:lnSpc>
            </a:pPr>
            <a:endParaRPr lang="en-US" altLang="zh-CN" sz="2000">
              <a:solidFill>
                <a:srgbClr val="FF0000"/>
              </a:solidFill>
            </a:endParaRPr>
          </a:p>
          <a:p>
            <a:pPr>
              <a:lnSpc>
                <a:spcPct val="150000"/>
              </a:lnSpc>
            </a:pPr>
            <a:endParaRPr lang="en-US" altLang="zh-CN" sz="2000">
              <a:solidFill>
                <a:srgbClr val="FF0000"/>
              </a:solidFill>
            </a:endParaRPr>
          </a:p>
          <a:p>
            <a:pPr>
              <a:lnSpc>
                <a:spcPct val="150000"/>
              </a:lnSpc>
            </a:pPr>
            <a:endParaRPr lang="en-US" altLang="zh-CN" sz="2000">
              <a:solidFill>
                <a:srgbClr val="FF0000"/>
              </a:solidFill>
            </a:endParaRPr>
          </a:p>
          <a:p>
            <a:pPr>
              <a:lnSpc>
                <a:spcPct val="150000"/>
              </a:lnSpc>
            </a:pPr>
            <a:r>
              <a:rPr lang="zh-CN" altLang="en-US" sz="2400">
                <a:solidFill>
                  <a:srgbClr val="FF0000"/>
                </a:solidFill>
              </a:rPr>
              <a:t>“节能增效、绿色环保、技术创新、追求卓越”</a:t>
            </a:r>
            <a:endParaRPr lang="en-US" altLang="zh-CN" sz="2400">
              <a:solidFill>
                <a:srgbClr val="FF0000"/>
              </a:solidFill>
            </a:endParaRPr>
          </a:p>
        </p:txBody>
      </p:sp>
      <p:sp>
        <p:nvSpPr>
          <p:cNvPr id="9" name="标题 1"/>
          <p:cNvSpPr txBox="1"/>
          <p:nvPr/>
        </p:nvSpPr>
        <p:spPr bwMode="auto">
          <a:xfrm>
            <a:off x="857250" y="285750"/>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10597" name="Rectangle 1"/>
          <p:cNvSpPr>
            <a:spLocks noChangeArrowheads="1"/>
          </p:cNvSpPr>
          <p:nvPr/>
        </p:nvSpPr>
        <p:spPr bwMode="auto">
          <a:xfrm>
            <a:off x="642938" y="3357563"/>
            <a:ext cx="8143875" cy="1938337"/>
          </a:xfrm>
          <a:prstGeom prst="rect">
            <a:avLst/>
          </a:prstGeom>
          <a:noFill/>
          <a:ln w="9525">
            <a:solidFill>
              <a:srgbClr val="000099"/>
            </a:solidFill>
            <a:miter lim="800000"/>
          </a:ln>
        </p:spPr>
        <p:txBody>
          <a:bodyPr anchor="ctr">
            <a:spAutoFit/>
          </a:bodyPr>
          <a:lstStyle/>
          <a:p>
            <a:pPr indent="266700" eaLnBrk="1" hangingPunct="1">
              <a:lnSpc>
                <a:spcPct val="150000"/>
              </a:lnSpc>
            </a:pPr>
            <a:r>
              <a:rPr lang="zh-CN" sz="2000" b="1">
                <a:solidFill>
                  <a:srgbClr val="000000"/>
                </a:solidFill>
                <a:latin typeface="Times New Roman" panose="02020603050405020304" pitchFamily="18" charset="0"/>
                <a:cs typeface="Times New Roman" panose="02020603050405020304" pitchFamily="18" charset="0"/>
              </a:rPr>
              <a:t>能源方针应体现国家对平板玻璃行业节能减排的要求，同时为能源目标和指标的制定提供框架。</a:t>
            </a:r>
            <a:endParaRPr lang="zh-CN" sz="2000" b="1">
              <a:latin typeface="Arial" panose="020B0604020202020204" pitchFamily="34" charset="0"/>
            </a:endParaRPr>
          </a:p>
          <a:p>
            <a:pPr indent="266700">
              <a:lnSpc>
                <a:spcPct val="150000"/>
              </a:lnSpc>
            </a:pPr>
            <a:r>
              <a:rPr lang="zh-CN" sz="2000" b="1">
                <a:solidFill>
                  <a:srgbClr val="000000"/>
                </a:solidFill>
                <a:latin typeface="Times New Roman" panose="02020603050405020304" pitchFamily="18" charset="0"/>
                <a:cs typeface="Times New Roman" panose="02020603050405020304" pitchFamily="18" charset="0"/>
              </a:rPr>
              <a:t>能源方针应形成文件并传达给企业所有员工，且能为公众所获取。</a:t>
            </a:r>
            <a:endParaRPr lang="zh-CN" sz="2000" b="1">
              <a:latin typeface="Arial" panose="020B0604020202020204" pitchFamily="34" charset="0"/>
            </a:endParaRPr>
          </a:p>
          <a:p>
            <a:pPr indent="266700">
              <a:lnSpc>
                <a:spcPct val="150000"/>
              </a:lnSpc>
            </a:pPr>
            <a:r>
              <a:rPr lang="zh-CN" sz="2000" b="1">
                <a:solidFill>
                  <a:srgbClr val="000000"/>
                </a:solidFill>
                <a:latin typeface="Times New Roman" panose="02020603050405020304" pitchFamily="18" charset="0"/>
                <a:cs typeface="Times New Roman" panose="02020603050405020304" pitchFamily="18" charset="0"/>
              </a:rPr>
              <a:t>能源方针应定期评审和更新。</a:t>
            </a:r>
            <a:endParaRPr lang="zh-CN" sz="2000" b="1">
              <a:latin typeface="Arial" panose="020B0604020202020204" pitchFamily="34" charset="0"/>
            </a:endParaRPr>
          </a:p>
        </p:txBody>
      </p:sp>
      <p:sp>
        <p:nvSpPr>
          <p:cNvPr id="110598" name="TextBox 6"/>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1059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矩形 4"/>
          <p:cNvSpPr>
            <a:spLocks noChangeArrowheads="1"/>
          </p:cNvSpPr>
          <p:nvPr/>
        </p:nvSpPr>
        <p:spPr bwMode="auto">
          <a:xfrm>
            <a:off x="2286000" y="2071688"/>
            <a:ext cx="3357563" cy="655637"/>
          </a:xfrm>
          <a:prstGeom prst="rect">
            <a:avLst/>
          </a:prstGeom>
          <a:noFill/>
          <a:ln w="9525">
            <a:noFill/>
            <a:miter lim="800000"/>
          </a:ln>
        </p:spPr>
        <p:txBody>
          <a:bodyPr>
            <a:spAutoFit/>
          </a:bodyPr>
          <a:lstStyle/>
          <a:p>
            <a:pPr algn="ctr">
              <a:lnSpc>
                <a:spcPct val="150000"/>
              </a:lnSpc>
            </a:pPr>
            <a:r>
              <a:rPr lang="en-US" altLang="zh-CN" sz="2800" b="1"/>
              <a:t>4</a:t>
            </a:r>
            <a:r>
              <a:rPr lang="zh-CN" altLang="en-US" sz="2800" b="1"/>
              <a:t>、策划</a:t>
            </a:r>
            <a:endParaRPr lang="en-US" altLang="zh-CN" sz="2800" b="1"/>
          </a:p>
        </p:txBody>
      </p:sp>
      <p:sp>
        <p:nvSpPr>
          <p:cNvPr id="111619" name="矩形 7"/>
          <p:cNvSpPr>
            <a:spLocks noChangeArrowheads="1"/>
          </p:cNvSpPr>
          <p:nvPr/>
        </p:nvSpPr>
        <p:spPr bwMode="auto">
          <a:xfrm>
            <a:off x="785813" y="3286125"/>
            <a:ext cx="3071812" cy="2236788"/>
          </a:xfrm>
          <a:prstGeom prst="rect">
            <a:avLst/>
          </a:prstGeom>
          <a:noFill/>
          <a:ln w="9525">
            <a:noFill/>
            <a:miter lim="800000"/>
          </a:ln>
        </p:spPr>
        <p:txBody>
          <a:bodyPr>
            <a:spAutoFit/>
          </a:bodyPr>
          <a:lstStyle/>
          <a:p>
            <a:pPr>
              <a:lnSpc>
                <a:spcPct val="150000"/>
              </a:lnSpc>
            </a:pPr>
            <a:r>
              <a:rPr lang="en-US" altLang="zh-CN" sz="2400" b="1">
                <a:solidFill>
                  <a:srgbClr val="FF0000"/>
                </a:solidFill>
              </a:rPr>
              <a:t>※</a:t>
            </a:r>
            <a:r>
              <a:rPr lang="zh-CN" altLang="en-US" sz="2400" b="1"/>
              <a:t>能源基准</a:t>
            </a:r>
            <a:endParaRPr lang="en-US" altLang="zh-CN" sz="2400" b="1"/>
          </a:p>
          <a:p>
            <a:pPr>
              <a:lnSpc>
                <a:spcPct val="150000"/>
              </a:lnSpc>
            </a:pPr>
            <a:r>
              <a:rPr lang="en-US" altLang="zh-CN" sz="2400" b="1">
                <a:solidFill>
                  <a:srgbClr val="FF0000"/>
                </a:solidFill>
              </a:rPr>
              <a:t>※</a:t>
            </a:r>
            <a:r>
              <a:rPr lang="zh-CN" altLang="en-US" sz="2400" b="1"/>
              <a:t>能源绩效参数</a:t>
            </a:r>
            <a:endParaRPr lang="en-US" altLang="zh-CN" sz="2400" b="1"/>
          </a:p>
          <a:p>
            <a:pPr>
              <a:lnSpc>
                <a:spcPct val="150000"/>
              </a:lnSpc>
            </a:pPr>
            <a:r>
              <a:rPr lang="en-US" altLang="zh-CN" sz="2400" b="1">
                <a:solidFill>
                  <a:srgbClr val="FF0000"/>
                </a:solidFill>
              </a:rPr>
              <a:t>※</a:t>
            </a:r>
            <a:r>
              <a:rPr lang="zh-CN" altLang="en-US" sz="2400" b="1"/>
              <a:t>能源目标和指标</a:t>
            </a:r>
            <a:endParaRPr lang="en-US" altLang="zh-CN" sz="2400" b="1"/>
          </a:p>
          <a:p>
            <a:pPr>
              <a:lnSpc>
                <a:spcPct val="150000"/>
              </a:lnSpc>
            </a:pPr>
            <a:r>
              <a:rPr lang="en-US" altLang="zh-CN" sz="2400" b="1">
                <a:solidFill>
                  <a:srgbClr val="FF0000"/>
                </a:solidFill>
              </a:rPr>
              <a:t>※</a:t>
            </a:r>
            <a:r>
              <a:rPr lang="zh-CN" altLang="en-US" sz="2400" b="1"/>
              <a:t>能源管理实施方案</a:t>
            </a:r>
            <a:endParaRPr lang="en-US" altLang="zh-CN" sz="2400" b="1"/>
          </a:p>
        </p:txBody>
      </p:sp>
      <p:sp>
        <p:nvSpPr>
          <p:cNvPr id="111620" name="矩形 8"/>
          <p:cNvSpPr>
            <a:spLocks noChangeArrowheads="1"/>
          </p:cNvSpPr>
          <p:nvPr/>
        </p:nvSpPr>
        <p:spPr bwMode="auto">
          <a:xfrm>
            <a:off x="5715000" y="3929063"/>
            <a:ext cx="1979613" cy="523875"/>
          </a:xfrm>
          <a:prstGeom prst="rect">
            <a:avLst/>
          </a:prstGeom>
          <a:noFill/>
          <a:ln w="9525">
            <a:noFill/>
            <a:miter lim="800000"/>
          </a:ln>
        </p:spPr>
        <p:txBody>
          <a:bodyPr wrap="none">
            <a:spAutoFit/>
          </a:bodyPr>
          <a:lstStyle/>
          <a:p>
            <a:r>
              <a:rPr lang="zh-CN" altLang="en-US" sz="2800" b="1"/>
              <a:t>策划的结果</a:t>
            </a:r>
          </a:p>
        </p:txBody>
      </p:sp>
      <p:sp>
        <p:nvSpPr>
          <p:cNvPr id="10" name="左箭头 9"/>
          <p:cNvSpPr/>
          <p:nvPr/>
        </p:nvSpPr>
        <p:spPr>
          <a:xfrm>
            <a:off x="4000500" y="4071938"/>
            <a:ext cx="1571625"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标题 1"/>
          <p:cNvSpPr txBox="1"/>
          <p:nvPr/>
        </p:nvSpPr>
        <p:spPr bwMode="auto">
          <a:xfrm>
            <a:off x="1071563"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11623" name="TextBox 11"/>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11624"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副标题 2"/>
          <p:cNvSpPr txBox="1"/>
          <p:nvPr/>
        </p:nvSpPr>
        <p:spPr bwMode="auto">
          <a:xfrm>
            <a:off x="571500" y="1571625"/>
            <a:ext cx="8358188" cy="642938"/>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endParaRPr lang="zh-CN" altLang="en-US" sz="2800">
              <a:latin typeface="Arial" panose="020B0604020202020204" pitchFamily="34" charset="0"/>
            </a:endParaRPr>
          </a:p>
        </p:txBody>
      </p:sp>
      <p:sp>
        <p:nvSpPr>
          <p:cNvPr id="15363" name="Rectangle 1"/>
          <p:cNvSpPr>
            <a:spLocks noChangeArrowheads="1"/>
          </p:cNvSpPr>
          <p:nvPr/>
        </p:nvSpPr>
        <p:spPr bwMode="auto">
          <a:xfrm>
            <a:off x="428625" y="3286125"/>
            <a:ext cx="8456613" cy="1200150"/>
          </a:xfrm>
          <a:prstGeom prst="rect">
            <a:avLst/>
          </a:prstGeom>
          <a:noFill/>
          <a:ln w="9525">
            <a:solidFill>
              <a:srgbClr val="FF0000"/>
            </a:solidFill>
            <a:miter lim="800000"/>
          </a:ln>
        </p:spPr>
        <p:txBody>
          <a:bodyPr wrap="none" anchor="ctr">
            <a:spAutoFit/>
          </a:bodyPr>
          <a:lstStyle/>
          <a:p>
            <a:pPr indent="266700" eaLnBrk="1" hangingPunct="1">
              <a:lnSpc>
                <a:spcPct val="150000"/>
              </a:lnSpc>
            </a:pPr>
            <a:r>
              <a:rPr lang="zh-CN" sz="2400">
                <a:solidFill>
                  <a:srgbClr val="000000"/>
                </a:solidFill>
                <a:latin typeface="Arial" panose="020B0604020202020204" pitchFamily="34" charset="0"/>
                <a:cs typeface="Times New Roman" panose="02020603050405020304" pitchFamily="18" charset="0"/>
              </a:rPr>
              <a:t>本标准适用于生产符合</a:t>
            </a:r>
            <a:r>
              <a:rPr lang="en-US" altLang="zh-CN" sz="2400">
                <a:solidFill>
                  <a:srgbClr val="000000"/>
                </a:solidFill>
                <a:latin typeface="Arial" panose="020B0604020202020204" pitchFamily="34" charset="0"/>
                <a:cs typeface="Times New Roman" panose="02020603050405020304" pitchFamily="18" charset="0"/>
              </a:rPr>
              <a:t>GB 11614 </a:t>
            </a:r>
            <a:r>
              <a:rPr lang="zh-CN" altLang="en-US" sz="2400">
                <a:solidFill>
                  <a:srgbClr val="000000"/>
                </a:solidFill>
                <a:latin typeface="Arial" panose="020B0604020202020204" pitchFamily="34" charset="0"/>
                <a:cs typeface="Times New Roman" panose="02020603050405020304" pitchFamily="18" charset="0"/>
              </a:rPr>
              <a:t>平板玻璃标准的平板玻璃</a:t>
            </a:r>
            <a:endParaRPr lang="en-US" altLang="zh-CN" sz="2400">
              <a:solidFill>
                <a:srgbClr val="000000"/>
              </a:solidFill>
              <a:latin typeface="Arial" panose="020B0604020202020204" pitchFamily="34" charset="0"/>
              <a:cs typeface="Times New Roman" panose="02020603050405020304" pitchFamily="18" charset="0"/>
            </a:endParaRPr>
          </a:p>
          <a:p>
            <a:pPr indent="266700" eaLnBrk="1" hangingPunct="1">
              <a:lnSpc>
                <a:spcPct val="150000"/>
              </a:lnSpc>
            </a:pPr>
            <a:r>
              <a:rPr lang="zh-CN" altLang="en-US" sz="2400">
                <a:solidFill>
                  <a:srgbClr val="000000"/>
                </a:solidFill>
                <a:latin typeface="Arial" panose="020B0604020202020204" pitchFamily="34" charset="0"/>
                <a:cs typeface="Times New Roman" panose="02020603050405020304" pitchFamily="18" charset="0"/>
              </a:rPr>
              <a:t>产品的企业进行能耗的计算、考核</a:t>
            </a:r>
            <a:r>
              <a:rPr lang="zh-CN" altLang="en-US" sz="2400">
                <a:solidFill>
                  <a:srgbClr val="000099"/>
                </a:solidFill>
                <a:latin typeface="Arial" panose="020B0604020202020204" pitchFamily="34" charset="0"/>
                <a:cs typeface="Times New Roman" panose="02020603050405020304" pitchFamily="18" charset="0"/>
              </a:rPr>
              <a:t>及新建项目的能耗控制</a:t>
            </a:r>
            <a:r>
              <a:rPr lang="zh-CN" altLang="en-US" sz="2400">
                <a:solidFill>
                  <a:srgbClr val="000000"/>
                </a:solidFill>
                <a:latin typeface="Arial" panose="020B0604020202020204" pitchFamily="34" charset="0"/>
                <a:cs typeface="Times New Roman" panose="02020603050405020304" pitchFamily="18" charset="0"/>
              </a:rPr>
              <a:t>。</a:t>
            </a:r>
            <a:endParaRPr lang="zh-CN" altLang="en-US" sz="2400">
              <a:latin typeface="Arial" panose="020B0604020202020204" pitchFamily="34" charset="0"/>
            </a:endParaRPr>
          </a:p>
        </p:txBody>
      </p:sp>
      <p:sp>
        <p:nvSpPr>
          <p:cNvPr id="6" name="标题 1"/>
          <p:cNvSpPr txBox="1"/>
          <p:nvPr/>
        </p:nvSpPr>
        <p:spPr bwMode="auto">
          <a:xfrm>
            <a:off x="1857375"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sp>
        <p:nvSpPr>
          <p:cNvPr id="15365" name="矩形 6"/>
          <p:cNvSpPr>
            <a:spLocks noChangeArrowheads="1"/>
          </p:cNvSpPr>
          <p:nvPr/>
        </p:nvSpPr>
        <p:spPr bwMode="auto">
          <a:xfrm>
            <a:off x="1428750" y="2286000"/>
            <a:ext cx="5605463" cy="523875"/>
          </a:xfrm>
          <a:prstGeom prst="rect">
            <a:avLst/>
          </a:prstGeom>
          <a:noFill/>
          <a:ln w="9525">
            <a:noFill/>
            <a:miter lim="800000"/>
          </a:ln>
        </p:spPr>
        <p:txBody>
          <a:bodyPr wrap="none">
            <a:spAutoFit/>
          </a:bodyPr>
          <a:lstStyle/>
          <a:p>
            <a:r>
              <a:rPr lang="en-US" altLang="zh-CN" sz="2800">
                <a:solidFill>
                  <a:srgbClr val="000000"/>
                </a:solidFill>
              </a:rPr>
              <a:t>2013-12-18</a:t>
            </a:r>
            <a:r>
              <a:rPr lang="zh-CN" altLang="en-US" sz="2800">
                <a:solidFill>
                  <a:srgbClr val="000000"/>
                </a:solidFill>
              </a:rPr>
              <a:t>发布   </a:t>
            </a:r>
            <a:r>
              <a:rPr lang="en-US" altLang="zh-CN" sz="2800">
                <a:solidFill>
                  <a:srgbClr val="000000"/>
                </a:solidFill>
              </a:rPr>
              <a:t>2014-09-01</a:t>
            </a:r>
            <a:r>
              <a:rPr lang="zh-CN" altLang="en-US" sz="2800">
                <a:solidFill>
                  <a:srgbClr val="000000"/>
                </a:solidFill>
              </a:rPr>
              <a:t>实施</a:t>
            </a:r>
            <a:endParaRPr lang="zh-CN" altLang="en-US"/>
          </a:p>
        </p:txBody>
      </p:sp>
      <p:pic>
        <p:nvPicPr>
          <p:cNvPr id="1536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矩形 4"/>
          <p:cNvSpPr>
            <a:spLocks noChangeArrowheads="1"/>
          </p:cNvSpPr>
          <p:nvPr/>
        </p:nvSpPr>
        <p:spPr bwMode="auto">
          <a:xfrm>
            <a:off x="2357438" y="2143125"/>
            <a:ext cx="3357562" cy="655638"/>
          </a:xfrm>
          <a:prstGeom prst="rect">
            <a:avLst/>
          </a:prstGeom>
          <a:noFill/>
          <a:ln w="9525">
            <a:noFill/>
            <a:miter lim="800000"/>
          </a:ln>
        </p:spPr>
        <p:txBody>
          <a:bodyPr>
            <a:spAutoFit/>
          </a:bodyPr>
          <a:lstStyle/>
          <a:p>
            <a:pPr algn="ctr">
              <a:lnSpc>
                <a:spcPct val="150000"/>
              </a:lnSpc>
            </a:pPr>
            <a:r>
              <a:rPr lang="en-US" altLang="zh-CN" sz="2800" b="1"/>
              <a:t>4</a:t>
            </a:r>
            <a:r>
              <a:rPr lang="zh-CN" altLang="en-US" sz="2800" b="1"/>
              <a:t>、策划</a:t>
            </a:r>
            <a:endParaRPr lang="en-US" altLang="zh-CN" sz="2800" b="1"/>
          </a:p>
        </p:txBody>
      </p:sp>
      <p:sp>
        <p:nvSpPr>
          <p:cNvPr id="112643" name="矩形 7"/>
          <p:cNvSpPr>
            <a:spLocks noChangeArrowheads="1"/>
          </p:cNvSpPr>
          <p:nvPr/>
        </p:nvSpPr>
        <p:spPr bwMode="auto">
          <a:xfrm>
            <a:off x="428625" y="3143250"/>
            <a:ext cx="8501063" cy="1754188"/>
          </a:xfrm>
          <a:prstGeom prst="rect">
            <a:avLst/>
          </a:prstGeom>
          <a:noFill/>
          <a:ln w="9525">
            <a:noFill/>
            <a:miter lim="800000"/>
          </a:ln>
        </p:spPr>
        <p:txBody>
          <a:bodyPr>
            <a:spAutoFit/>
          </a:bodyPr>
          <a:lstStyle/>
          <a:p>
            <a:pPr>
              <a:lnSpc>
                <a:spcPct val="150000"/>
              </a:lnSpc>
            </a:pPr>
            <a:r>
              <a:rPr lang="en-US" altLang="zh-CN" sz="2400" b="1">
                <a:solidFill>
                  <a:srgbClr val="FF0000"/>
                </a:solidFill>
              </a:rPr>
              <a:t>※</a:t>
            </a:r>
            <a:r>
              <a:rPr lang="zh-CN" altLang="en-US" sz="2400" b="1"/>
              <a:t>法律法规</a:t>
            </a:r>
            <a:endParaRPr lang="en-US" altLang="zh-CN" sz="2400" b="1"/>
          </a:p>
          <a:p>
            <a:pPr>
              <a:lnSpc>
                <a:spcPct val="150000"/>
              </a:lnSpc>
            </a:pPr>
            <a:r>
              <a:rPr lang="en-US" altLang="zh-CN" sz="2400" b="1">
                <a:solidFill>
                  <a:srgbClr val="FF0000"/>
                </a:solidFill>
              </a:rPr>
              <a:t>※</a:t>
            </a:r>
            <a:r>
              <a:rPr lang="zh-CN" altLang="en-US" sz="2400" b="1"/>
              <a:t>标准</a:t>
            </a:r>
            <a:r>
              <a:rPr lang="zh-CN" altLang="en-US" sz="2400" b="1">
                <a:solidFill>
                  <a:srgbClr val="000099"/>
                </a:solidFill>
              </a:rPr>
              <a:t>（强制性、推荐性</a:t>
            </a:r>
            <a:r>
              <a:rPr lang="en-US" altLang="zh-CN" sz="2400" b="1">
                <a:solidFill>
                  <a:srgbClr val="000099"/>
                </a:solidFill>
              </a:rPr>
              <a:t>…..</a:t>
            </a:r>
            <a:r>
              <a:rPr lang="zh-CN" altLang="en-US" sz="2400" b="1">
                <a:solidFill>
                  <a:srgbClr val="000099"/>
                </a:solidFill>
              </a:rPr>
              <a:t>）</a:t>
            </a:r>
            <a:endParaRPr lang="en-US" altLang="zh-CN" sz="2400" b="1">
              <a:solidFill>
                <a:srgbClr val="000099"/>
              </a:solidFill>
            </a:endParaRPr>
          </a:p>
          <a:p>
            <a:pPr>
              <a:lnSpc>
                <a:spcPct val="150000"/>
              </a:lnSpc>
            </a:pPr>
            <a:r>
              <a:rPr lang="en-US" altLang="zh-CN" sz="2400" b="1">
                <a:solidFill>
                  <a:srgbClr val="FF0000"/>
                </a:solidFill>
              </a:rPr>
              <a:t>※</a:t>
            </a:r>
            <a:r>
              <a:rPr lang="zh-CN" altLang="en-US" sz="2400" b="1"/>
              <a:t>其它要求</a:t>
            </a:r>
            <a:r>
              <a:rPr lang="zh-CN" altLang="en-US" sz="2400" b="1">
                <a:solidFill>
                  <a:srgbClr val="000099"/>
                </a:solidFill>
              </a:rPr>
              <a:t>（政府、建材联合会、玻璃协会、顾客。。。。）</a:t>
            </a:r>
            <a:endParaRPr lang="en-US" altLang="zh-CN" sz="2400" b="1">
              <a:solidFill>
                <a:srgbClr val="000099"/>
              </a:solidFill>
            </a:endParaRPr>
          </a:p>
        </p:txBody>
      </p:sp>
      <p:sp>
        <p:nvSpPr>
          <p:cNvPr id="9" name="标题 1"/>
          <p:cNvSpPr txBox="1"/>
          <p:nvPr/>
        </p:nvSpPr>
        <p:spPr bwMode="auto">
          <a:xfrm>
            <a:off x="928688"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12645" name="TextBox 6"/>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1264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矩形 4"/>
          <p:cNvSpPr>
            <a:spLocks noChangeArrowheads="1"/>
          </p:cNvSpPr>
          <p:nvPr/>
        </p:nvSpPr>
        <p:spPr bwMode="auto">
          <a:xfrm>
            <a:off x="285750" y="1714500"/>
            <a:ext cx="1500188" cy="655638"/>
          </a:xfrm>
          <a:prstGeom prst="rect">
            <a:avLst/>
          </a:prstGeom>
          <a:noFill/>
          <a:ln w="9525">
            <a:noFill/>
            <a:miter lim="800000"/>
          </a:ln>
        </p:spPr>
        <p:txBody>
          <a:bodyPr>
            <a:spAutoFit/>
          </a:bodyPr>
          <a:lstStyle/>
          <a:p>
            <a:pPr algn="ctr">
              <a:lnSpc>
                <a:spcPct val="150000"/>
              </a:lnSpc>
            </a:pPr>
            <a:r>
              <a:rPr lang="en-US" altLang="zh-CN" sz="2800" b="1"/>
              <a:t>4</a:t>
            </a:r>
            <a:r>
              <a:rPr lang="zh-CN" altLang="en-US" sz="2800" b="1"/>
              <a:t>、策划</a:t>
            </a:r>
            <a:endParaRPr lang="en-US" altLang="zh-CN" sz="2800" b="1"/>
          </a:p>
        </p:txBody>
      </p:sp>
      <p:sp>
        <p:nvSpPr>
          <p:cNvPr id="113667" name="矩形 7"/>
          <p:cNvSpPr>
            <a:spLocks noChangeArrowheads="1"/>
          </p:cNvSpPr>
          <p:nvPr/>
        </p:nvSpPr>
        <p:spPr bwMode="auto">
          <a:xfrm>
            <a:off x="714375" y="2357438"/>
            <a:ext cx="7715250" cy="1200150"/>
          </a:xfrm>
          <a:prstGeom prst="rect">
            <a:avLst/>
          </a:prstGeom>
          <a:noFill/>
          <a:ln w="9525">
            <a:noFill/>
            <a:miter lim="800000"/>
          </a:ln>
        </p:spPr>
        <p:txBody>
          <a:bodyPr>
            <a:spAutoFit/>
          </a:bodyPr>
          <a:lstStyle/>
          <a:p>
            <a:pPr>
              <a:lnSpc>
                <a:spcPct val="150000"/>
              </a:lnSpc>
            </a:pPr>
            <a:r>
              <a:rPr lang="en-US" altLang="zh-CN" sz="2400" b="1">
                <a:solidFill>
                  <a:srgbClr val="FF0000"/>
                </a:solidFill>
              </a:rPr>
              <a:t>※</a:t>
            </a:r>
            <a:r>
              <a:rPr lang="zh-CN" altLang="en-US" sz="2400" b="1">
                <a:solidFill>
                  <a:srgbClr val="FF0000"/>
                </a:solidFill>
              </a:rPr>
              <a:t>能源评审</a:t>
            </a:r>
            <a:r>
              <a:rPr lang="zh-CN" altLang="en-US" sz="2400" b="1">
                <a:solidFill>
                  <a:srgbClr val="000099"/>
                </a:solidFill>
              </a:rPr>
              <a:t>（基于数据和其他信息，确定组织的能源绩效水平，识别改进机会的工作）</a:t>
            </a:r>
            <a:endParaRPr lang="en-US" altLang="zh-CN" sz="2400" b="1">
              <a:solidFill>
                <a:srgbClr val="000099"/>
              </a:solidFill>
            </a:endParaRPr>
          </a:p>
        </p:txBody>
      </p:sp>
      <p:sp>
        <p:nvSpPr>
          <p:cNvPr id="9" name="标题 1"/>
          <p:cNvSpPr txBox="1"/>
          <p:nvPr/>
        </p:nvSpPr>
        <p:spPr bwMode="auto">
          <a:xfrm>
            <a:off x="857250"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54625" name="Rectangle 1"/>
          <p:cNvSpPr>
            <a:spLocks noChangeArrowheads="1"/>
          </p:cNvSpPr>
          <p:nvPr/>
        </p:nvSpPr>
        <p:spPr bwMode="auto">
          <a:xfrm>
            <a:off x="285750" y="3429000"/>
            <a:ext cx="8643938" cy="3170238"/>
          </a:xfrm>
          <a:prstGeom prst="rect">
            <a:avLst/>
          </a:prstGeom>
          <a:noFill/>
          <a:ln w="9525">
            <a:solidFill>
              <a:srgbClr val="000099"/>
            </a:solidFill>
            <a:miter lim="800000"/>
          </a:ln>
          <a:effectLst/>
        </p:spPr>
        <p:txBody>
          <a:bodyPr anchor="ctr">
            <a:spAutoFit/>
          </a:bodyPr>
          <a:lstStyle/>
          <a:p>
            <a:pPr indent="266700" defTabSz="-635" eaLnBrk="1" hangingPunct="1">
              <a:tabLst>
                <a:tab pos="533400" algn="r"/>
                <a:tab pos="2667000" algn="ctr"/>
                <a:tab pos="5903595" algn="r"/>
              </a:tabLst>
              <a:defRPr/>
            </a:pPr>
            <a:r>
              <a:rPr lang="zh-CN" sz="2000" b="1" dirty="0">
                <a:solidFill>
                  <a:srgbClr val="000000"/>
                </a:solidFill>
                <a:latin typeface="Times New Roman" panose="02020603050405020304" pitchFamily="18" charset="0"/>
                <a:cs typeface="Times New Roman" panose="02020603050405020304" pitchFamily="18" charset="0"/>
              </a:rPr>
              <a:t>能源评审应涵盖以下内容</a:t>
            </a:r>
            <a:endParaRPr lang="en-US" altLang="zh-CN" sz="2000" b="1" dirty="0">
              <a:latin typeface="Arial" panose="020B0604020202020204" pitchFamily="34" charset="0"/>
              <a:cs typeface="宋体" panose="02010600030101010101" pitchFamily="2" charset="-122"/>
            </a:endParaRPr>
          </a:p>
          <a:p>
            <a:pPr defTabSz="-635">
              <a:buFontTx/>
              <a:buChar char="•"/>
              <a:tabLst>
                <a:tab pos="533400" algn="r"/>
                <a:tab pos="2667000" algn="ctr"/>
                <a:tab pos="5903595" algn="r"/>
              </a:tabLst>
              <a:defRPr/>
            </a:pPr>
            <a:r>
              <a:rPr lang="zh-CN" sz="2000" b="1" dirty="0">
                <a:solidFill>
                  <a:srgbClr val="FF0000"/>
                </a:solidFill>
                <a:latin typeface="Times New Roman" panose="02020603050405020304" pitchFamily="18" charset="0"/>
                <a:cs typeface="Times New Roman" panose="02020603050405020304" pitchFamily="18" charset="0"/>
              </a:rPr>
              <a:t>平板玻璃原料制备、熔化、成型、退火、切裁等生产过程工艺参数对能耗的影响</a:t>
            </a:r>
            <a:r>
              <a:rPr lang="zh-CN" sz="2000" b="1" dirty="0">
                <a:latin typeface="Times New Roman" panose="02020603050405020304" pitchFamily="18" charset="0"/>
                <a:cs typeface="Times New Roman" panose="02020603050405020304" pitchFamily="18" charset="0"/>
              </a:rPr>
              <a:t>；</a:t>
            </a:r>
            <a:endParaRPr lang="zh-CN" sz="2000" b="1" dirty="0">
              <a:latin typeface="Arial" panose="020B0604020202020204" pitchFamily="34" charset="0"/>
              <a:cs typeface="宋体" panose="02010600030101010101" pitchFamily="2" charset="-122"/>
            </a:endParaRPr>
          </a:p>
          <a:p>
            <a:pPr defTabSz="-635">
              <a:buFontTx/>
              <a:buChar char="•"/>
              <a:tabLst>
                <a:tab pos="533400" algn="r"/>
                <a:tab pos="2667000" algn="ctr"/>
                <a:tab pos="5903595" algn="r"/>
              </a:tabLst>
              <a:defRPr/>
            </a:pPr>
            <a:r>
              <a:rPr lang="zh-CN" sz="2000" b="1" dirty="0">
                <a:solidFill>
                  <a:srgbClr val="FF0000"/>
                </a:solidFill>
                <a:latin typeface="Times New Roman" panose="02020603050405020304" pitchFamily="18" charset="0"/>
                <a:cs typeface="Times New Roman" panose="02020603050405020304" pitchFamily="18" charset="0"/>
              </a:rPr>
              <a:t>产品品种</a:t>
            </a:r>
            <a:r>
              <a:rPr lang="zh-CN" sz="2000" b="1" dirty="0">
                <a:latin typeface="Times New Roman" panose="02020603050405020304" pitchFamily="18" charset="0"/>
                <a:cs typeface="Times New Roman" panose="02020603050405020304" pitchFamily="18" charset="0"/>
              </a:rPr>
              <a:t>、</a:t>
            </a:r>
            <a:r>
              <a:rPr lang="zh-CN" sz="2000" b="1" dirty="0">
                <a:solidFill>
                  <a:srgbClr val="FF0000"/>
                </a:solidFill>
                <a:latin typeface="Times New Roman" panose="02020603050405020304" pitchFamily="18" charset="0"/>
                <a:cs typeface="Times New Roman" panose="02020603050405020304" pitchFamily="18" charset="0"/>
              </a:rPr>
              <a:t>产品质量</a:t>
            </a:r>
            <a:r>
              <a:rPr lang="zh-CN" sz="2000" b="1" dirty="0">
                <a:latin typeface="Times New Roman" panose="02020603050405020304" pitchFamily="18" charset="0"/>
                <a:cs typeface="Times New Roman" panose="02020603050405020304" pitchFamily="18" charset="0"/>
              </a:rPr>
              <a:t>；</a:t>
            </a:r>
            <a:endParaRPr lang="zh-CN" sz="2000" b="1" dirty="0">
              <a:latin typeface="Arial" panose="020B0604020202020204" pitchFamily="34" charset="0"/>
              <a:cs typeface="宋体" panose="02010600030101010101" pitchFamily="2" charset="-122"/>
            </a:endParaRPr>
          </a:p>
          <a:p>
            <a:pPr defTabSz="-635">
              <a:buFontTx/>
              <a:buChar char="•"/>
              <a:tabLst>
                <a:tab pos="533400" algn="r"/>
                <a:tab pos="2667000" algn="ctr"/>
                <a:tab pos="5903595" algn="r"/>
              </a:tabLst>
              <a:defRPr/>
            </a:pPr>
            <a:r>
              <a:rPr lang="zh-CN" sz="2000" b="1" dirty="0">
                <a:solidFill>
                  <a:srgbClr val="FF0000"/>
                </a:solidFill>
                <a:latin typeface="Times New Roman" panose="02020603050405020304" pitchFamily="18" charset="0"/>
                <a:cs typeface="Times New Roman" panose="02020603050405020304" pitchFamily="18" charset="0"/>
              </a:rPr>
              <a:t>系统优化、工艺布局、设备匹配</a:t>
            </a:r>
            <a:r>
              <a:rPr lang="zh-CN" sz="2000" b="1" dirty="0">
                <a:latin typeface="Times New Roman" panose="02020603050405020304" pitchFamily="18" charset="0"/>
                <a:cs typeface="Times New Roman" panose="02020603050405020304" pitchFamily="18" charset="0"/>
              </a:rPr>
              <a:t>的合理性及过程设计对能耗的影响；</a:t>
            </a:r>
            <a:endParaRPr lang="zh-CN" sz="2000" b="1" dirty="0">
              <a:latin typeface="Arial" panose="020B0604020202020204" pitchFamily="34" charset="0"/>
              <a:cs typeface="宋体" panose="02010600030101010101" pitchFamily="2" charset="-122"/>
            </a:endParaRPr>
          </a:p>
          <a:p>
            <a:pPr defTabSz="-635">
              <a:buFontTx/>
              <a:buChar char="•"/>
              <a:tabLst>
                <a:tab pos="533400" algn="r"/>
                <a:tab pos="2667000" algn="ctr"/>
                <a:tab pos="5903595" algn="r"/>
              </a:tabLst>
              <a:defRPr/>
            </a:pPr>
            <a:r>
              <a:rPr lang="zh-CN" sz="2000" b="1" dirty="0">
                <a:solidFill>
                  <a:srgbClr val="FF0000"/>
                </a:solidFill>
                <a:latin typeface="Times New Roman" panose="02020603050405020304" pitchFamily="18" charset="0"/>
                <a:cs typeface="Times New Roman" panose="02020603050405020304" pitchFamily="18" charset="0"/>
              </a:rPr>
              <a:t>主要用能设备</a:t>
            </a:r>
            <a:r>
              <a:rPr lang="zh-CN" sz="2000" b="1" dirty="0">
                <a:latin typeface="Times New Roman" panose="02020603050405020304" pitchFamily="18" charset="0"/>
                <a:cs typeface="Times New Roman" panose="02020603050405020304" pitchFamily="18" charset="0"/>
              </a:rPr>
              <a:t>（系统）型式及其运行等工艺参数对能耗的影响；</a:t>
            </a:r>
            <a:endParaRPr lang="zh-CN" sz="2000" b="1" dirty="0">
              <a:latin typeface="Arial" panose="020B0604020202020204" pitchFamily="34" charset="0"/>
              <a:cs typeface="宋体" panose="02010600030101010101" pitchFamily="2" charset="-122"/>
            </a:endParaRPr>
          </a:p>
          <a:p>
            <a:pPr defTabSz="-635">
              <a:buFontTx/>
              <a:buChar char="•"/>
              <a:tabLst>
                <a:tab pos="533400" algn="r"/>
                <a:tab pos="2667000" algn="ctr"/>
                <a:tab pos="5903595" algn="r"/>
              </a:tabLst>
              <a:defRPr/>
            </a:pPr>
            <a:r>
              <a:rPr lang="zh-CN" sz="2000" b="1" dirty="0">
                <a:solidFill>
                  <a:srgbClr val="FF0000"/>
                </a:solidFill>
                <a:latin typeface="Times New Roman" panose="02020603050405020304" pitchFamily="18" charset="0"/>
                <a:cs typeface="Times New Roman" panose="02020603050405020304" pitchFamily="18" charset="0"/>
              </a:rPr>
              <a:t>辅助生产系统和附属生产系统</a:t>
            </a:r>
            <a:r>
              <a:rPr lang="zh-CN" sz="2000" b="1" dirty="0">
                <a:latin typeface="Times New Roman" panose="02020603050405020304" pitchFamily="18" charset="0"/>
                <a:cs typeface="Times New Roman" panose="02020603050405020304" pitchFamily="18" charset="0"/>
              </a:rPr>
              <a:t>对能耗的影响；</a:t>
            </a:r>
            <a:endParaRPr lang="zh-CN" sz="2000" b="1" dirty="0">
              <a:latin typeface="Arial" panose="020B0604020202020204" pitchFamily="34" charset="0"/>
              <a:cs typeface="宋体" panose="02010600030101010101" pitchFamily="2" charset="-122"/>
            </a:endParaRPr>
          </a:p>
          <a:p>
            <a:pPr defTabSz="-635">
              <a:buFontTx/>
              <a:buChar char="•"/>
              <a:tabLst>
                <a:tab pos="533400" algn="r"/>
                <a:tab pos="2667000" algn="ctr"/>
                <a:tab pos="5903595" algn="r"/>
              </a:tabLst>
              <a:defRPr/>
            </a:pPr>
            <a:r>
              <a:rPr lang="zh-CN" sz="2000" b="1" dirty="0">
                <a:solidFill>
                  <a:srgbClr val="FF0000"/>
                </a:solidFill>
                <a:latin typeface="Times New Roman" panose="02020603050405020304" pitchFamily="18" charset="0"/>
                <a:cs typeface="Times New Roman" panose="02020603050405020304" pitchFamily="18" charset="0"/>
              </a:rPr>
              <a:t>生产自动化监测控制与管理系统</a:t>
            </a:r>
            <a:r>
              <a:rPr lang="zh-CN" sz="2000" b="1" dirty="0">
                <a:solidFill>
                  <a:srgbClr val="000000"/>
                </a:solidFill>
                <a:latin typeface="Times New Roman" panose="02020603050405020304" pitchFamily="18" charset="0"/>
                <a:cs typeface="Times New Roman" panose="02020603050405020304" pitchFamily="18" charset="0"/>
              </a:rPr>
              <a:t>对能耗的影响</a:t>
            </a:r>
            <a:r>
              <a:rPr lang="zh-CN" sz="2000" b="1" dirty="0">
                <a:latin typeface="Times New Roman" panose="02020603050405020304" pitchFamily="18" charset="0"/>
                <a:cs typeface="Times New Roman" panose="02020603050405020304" pitchFamily="18" charset="0"/>
              </a:rPr>
              <a:t>；</a:t>
            </a:r>
            <a:endParaRPr lang="zh-CN" sz="2000" b="1" dirty="0">
              <a:latin typeface="Arial" panose="020B0604020202020204" pitchFamily="34" charset="0"/>
              <a:cs typeface="宋体" panose="02010600030101010101" pitchFamily="2" charset="-122"/>
            </a:endParaRPr>
          </a:p>
          <a:p>
            <a:pPr defTabSz="-635">
              <a:buFontTx/>
              <a:buChar char="•"/>
              <a:tabLst>
                <a:tab pos="533400" algn="r"/>
                <a:tab pos="2667000" algn="ctr"/>
                <a:tab pos="5903595" algn="r"/>
              </a:tabLst>
              <a:defRPr/>
            </a:pPr>
            <a:r>
              <a:rPr lang="zh-CN" sz="2000" b="1" dirty="0">
                <a:solidFill>
                  <a:srgbClr val="FF0000"/>
                </a:solidFill>
                <a:latin typeface="Times New Roman" panose="02020603050405020304" pitchFamily="18" charset="0"/>
                <a:cs typeface="Times New Roman" panose="02020603050405020304" pitchFamily="18" charset="0"/>
              </a:rPr>
              <a:t>余热利用和可再生能源利用</a:t>
            </a:r>
            <a:r>
              <a:rPr lang="zh-CN" sz="2000" b="1" dirty="0">
                <a:latin typeface="Times New Roman" panose="02020603050405020304" pitchFamily="18" charset="0"/>
                <a:cs typeface="Times New Roman" panose="02020603050405020304" pitchFamily="18" charset="0"/>
              </a:rPr>
              <a:t>等先进的节能技术对能耗的影响；</a:t>
            </a:r>
            <a:endParaRPr lang="zh-CN" sz="2000" b="1" dirty="0">
              <a:latin typeface="Arial" panose="020B0604020202020204" pitchFamily="34" charset="0"/>
              <a:cs typeface="宋体" panose="02010600030101010101" pitchFamily="2" charset="-122"/>
            </a:endParaRPr>
          </a:p>
          <a:p>
            <a:pPr defTabSz="-635">
              <a:buFontTx/>
              <a:buChar char="•"/>
              <a:tabLst>
                <a:tab pos="533400" algn="r"/>
                <a:tab pos="2667000" algn="ctr"/>
                <a:tab pos="5903595" algn="r"/>
              </a:tabLst>
              <a:defRPr/>
            </a:pPr>
            <a:r>
              <a:rPr lang="zh-CN" sz="2000" b="1" dirty="0">
                <a:latin typeface="Arial" panose="020B0604020202020204" pitchFamily="34" charset="0"/>
                <a:cs typeface="Times New Roman" panose="02020603050405020304" pitchFamily="18" charset="0"/>
              </a:rPr>
              <a:t>操作</a:t>
            </a:r>
            <a:r>
              <a:rPr lang="zh-CN" sz="2000" b="1" dirty="0">
                <a:solidFill>
                  <a:srgbClr val="FF0000"/>
                </a:solidFill>
                <a:latin typeface="Arial" panose="020B0604020202020204" pitchFamily="34" charset="0"/>
                <a:cs typeface="Times New Roman" panose="02020603050405020304" pitchFamily="18" charset="0"/>
              </a:rPr>
              <a:t>人员及作业规范</a:t>
            </a:r>
            <a:r>
              <a:rPr lang="zh-CN" sz="2000" b="1" dirty="0">
                <a:latin typeface="Arial" panose="020B0604020202020204" pitchFamily="34" charset="0"/>
                <a:cs typeface="Times New Roman" panose="02020603050405020304" pitchFamily="18" charset="0"/>
              </a:rPr>
              <a:t>对能耗的影响。</a:t>
            </a:r>
            <a:endParaRPr lang="zh-CN" sz="2000" b="1" dirty="0">
              <a:latin typeface="Arial" panose="020B0604020202020204" pitchFamily="34" charset="0"/>
              <a:cs typeface="宋体" panose="02010600030101010101" pitchFamily="2" charset="-122"/>
            </a:endParaRPr>
          </a:p>
        </p:txBody>
      </p:sp>
      <p:sp>
        <p:nvSpPr>
          <p:cNvPr id="113670" name="TextBox 6"/>
          <p:cNvSpPr txBox="1">
            <a:spLocks noChangeArrowheads="1"/>
          </p:cNvSpPr>
          <p:nvPr/>
        </p:nvSpPr>
        <p:spPr bwMode="auto">
          <a:xfrm>
            <a:off x="500063" y="1214438"/>
            <a:ext cx="8286750" cy="646112"/>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13671"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矩形 9"/>
          <p:cNvSpPr>
            <a:spLocks noChangeArrowheads="1"/>
          </p:cNvSpPr>
          <p:nvPr/>
        </p:nvSpPr>
        <p:spPr bwMode="auto">
          <a:xfrm>
            <a:off x="1857375" y="1714500"/>
            <a:ext cx="6357938" cy="574675"/>
          </a:xfrm>
          <a:prstGeom prst="rect">
            <a:avLst/>
          </a:prstGeom>
          <a:noFill/>
          <a:ln w="9525">
            <a:noFill/>
            <a:miter lim="800000"/>
          </a:ln>
        </p:spPr>
        <p:txBody>
          <a:bodyPr>
            <a:spAutoFit/>
          </a:bodyPr>
          <a:lstStyle/>
          <a:p>
            <a:pPr>
              <a:lnSpc>
                <a:spcPct val="150000"/>
              </a:lnSpc>
            </a:pPr>
            <a:r>
              <a:rPr lang="en-US" altLang="zh-CN" sz="2400" b="1">
                <a:solidFill>
                  <a:srgbClr val="FF0000"/>
                </a:solidFill>
              </a:rPr>
              <a:t>※</a:t>
            </a:r>
            <a:r>
              <a:rPr lang="zh-CN" altLang="en-US" sz="2400" b="1">
                <a:solidFill>
                  <a:srgbClr val="FF0000"/>
                </a:solidFill>
              </a:rPr>
              <a:t>能源评审步骤</a:t>
            </a:r>
            <a:endParaRPr lang="en-US" altLang="zh-CN" sz="2400" b="1">
              <a:solidFill>
                <a:srgbClr val="000099"/>
              </a:solidFill>
            </a:endParaRPr>
          </a:p>
        </p:txBody>
      </p:sp>
      <p:sp>
        <p:nvSpPr>
          <p:cNvPr id="6" name="标题 1"/>
          <p:cNvSpPr txBox="1"/>
          <p:nvPr/>
        </p:nvSpPr>
        <p:spPr bwMode="auto">
          <a:xfrm>
            <a:off x="714375"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14692" name="TextBox 6"/>
          <p:cNvSpPr txBox="1">
            <a:spLocks noChangeArrowheads="1"/>
          </p:cNvSpPr>
          <p:nvPr/>
        </p:nvSpPr>
        <p:spPr bwMode="auto">
          <a:xfrm>
            <a:off x="642938" y="1143000"/>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14693" name="Picture 1"/>
          <p:cNvPicPr>
            <a:picLocks noChangeAspect="1" noChangeArrowheads="1"/>
          </p:cNvPicPr>
          <p:nvPr/>
        </p:nvPicPr>
        <p:blipFill>
          <a:blip r:embed="rId2"/>
          <a:srcRect/>
          <a:stretch>
            <a:fillRect/>
          </a:stretch>
        </p:blipFill>
        <p:spPr bwMode="auto">
          <a:xfrm>
            <a:off x="428625" y="2276475"/>
            <a:ext cx="8286750" cy="4581525"/>
          </a:xfrm>
          <a:prstGeom prst="rect">
            <a:avLst/>
          </a:prstGeom>
          <a:noFill/>
          <a:ln w="9525">
            <a:noFill/>
            <a:miter lim="800000"/>
            <a:headEnd/>
            <a:tailEnd/>
          </a:ln>
        </p:spPr>
      </p:pic>
      <p:sp>
        <p:nvSpPr>
          <p:cNvPr id="114694" name="矩形 7"/>
          <p:cNvSpPr>
            <a:spLocks noChangeArrowheads="1"/>
          </p:cNvSpPr>
          <p:nvPr/>
        </p:nvSpPr>
        <p:spPr bwMode="auto">
          <a:xfrm>
            <a:off x="285750" y="1714500"/>
            <a:ext cx="1500188" cy="655638"/>
          </a:xfrm>
          <a:prstGeom prst="rect">
            <a:avLst/>
          </a:prstGeom>
          <a:noFill/>
          <a:ln w="9525">
            <a:noFill/>
            <a:miter lim="800000"/>
          </a:ln>
        </p:spPr>
        <p:txBody>
          <a:bodyPr>
            <a:spAutoFit/>
          </a:bodyPr>
          <a:lstStyle/>
          <a:p>
            <a:pPr algn="ctr">
              <a:lnSpc>
                <a:spcPct val="150000"/>
              </a:lnSpc>
            </a:pPr>
            <a:r>
              <a:rPr lang="en-US" altLang="zh-CN" sz="2800" b="1"/>
              <a:t>4</a:t>
            </a:r>
            <a:r>
              <a:rPr lang="zh-CN" altLang="en-US" sz="2800" b="1"/>
              <a:t>、策划</a:t>
            </a:r>
            <a:endParaRPr lang="en-US" altLang="zh-CN" sz="2800" b="1"/>
          </a:p>
        </p:txBody>
      </p:sp>
      <p:pic>
        <p:nvPicPr>
          <p:cNvPr id="114695"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矩形 4"/>
          <p:cNvSpPr>
            <a:spLocks noChangeArrowheads="1"/>
          </p:cNvSpPr>
          <p:nvPr/>
        </p:nvSpPr>
        <p:spPr bwMode="auto">
          <a:xfrm>
            <a:off x="2786063" y="1928813"/>
            <a:ext cx="3357562" cy="655637"/>
          </a:xfrm>
          <a:prstGeom prst="rect">
            <a:avLst/>
          </a:prstGeom>
          <a:noFill/>
          <a:ln w="9525">
            <a:noFill/>
            <a:miter lim="800000"/>
          </a:ln>
        </p:spPr>
        <p:txBody>
          <a:bodyPr>
            <a:spAutoFit/>
          </a:bodyPr>
          <a:lstStyle/>
          <a:p>
            <a:pPr algn="ctr">
              <a:lnSpc>
                <a:spcPct val="150000"/>
              </a:lnSpc>
            </a:pPr>
            <a:r>
              <a:rPr lang="en-US" altLang="zh-CN" sz="2800" b="1"/>
              <a:t>4</a:t>
            </a:r>
            <a:r>
              <a:rPr lang="zh-CN" altLang="en-US" sz="2800" b="1"/>
              <a:t>、策划</a:t>
            </a:r>
            <a:endParaRPr lang="en-US" altLang="zh-CN" sz="2800" b="1"/>
          </a:p>
        </p:txBody>
      </p:sp>
      <p:sp>
        <p:nvSpPr>
          <p:cNvPr id="115715" name="矩形 7"/>
          <p:cNvSpPr>
            <a:spLocks noChangeArrowheads="1"/>
          </p:cNvSpPr>
          <p:nvPr/>
        </p:nvSpPr>
        <p:spPr bwMode="auto">
          <a:xfrm>
            <a:off x="571500" y="2500313"/>
            <a:ext cx="8072438" cy="574675"/>
          </a:xfrm>
          <a:prstGeom prst="rect">
            <a:avLst/>
          </a:prstGeom>
          <a:noFill/>
          <a:ln w="9525">
            <a:noFill/>
            <a:miter lim="800000"/>
          </a:ln>
        </p:spPr>
        <p:txBody>
          <a:bodyPr>
            <a:spAutoFit/>
          </a:bodyPr>
          <a:lstStyle/>
          <a:p>
            <a:pPr>
              <a:lnSpc>
                <a:spcPct val="150000"/>
              </a:lnSpc>
            </a:pPr>
            <a:r>
              <a:rPr lang="en-US" altLang="zh-CN" sz="2400" b="1">
                <a:solidFill>
                  <a:srgbClr val="FF0000"/>
                </a:solidFill>
              </a:rPr>
              <a:t>※</a:t>
            </a:r>
            <a:r>
              <a:rPr lang="zh-CN" altLang="en-US" sz="2400" b="1">
                <a:solidFill>
                  <a:srgbClr val="FF0000"/>
                </a:solidFill>
              </a:rPr>
              <a:t>能源基准</a:t>
            </a:r>
            <a:r>
              <a:rPr lang="zh-CN" altLang="en-US" sz="2400" b="1">
                <a:solidFill>
                  <a:srgbClr val="000099"/>
                </a:solidFill>
              </a:rPr>
              <a:t>（用作比较能源绩效的定量参考依据）</a:t>
            </a:r>
            <a:endParaRPr lang="en-US" altLang="zh-CN" sz="2400" b="1">
              <a:solidFill>
                <a:srgbClr val="000099"/>
              </a:solidFill>
            </a:endParaRPr>
          </a:p>
        </p:txBody>
      </p:sp>
      <p:sp>
        <p:nvSpPr>
          <p:cNvPr id="9" name="标题 1"/>
          <p:cNvSpPr txBox="1"/>
          <p:nvPr/>
        </p:nvSpPr>
        <p:spPr bwMode="auto">
          <a:xfrm>
            <a:off x="1071563"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15717" name="Rectangle 1"/>
          <p:cNvSpPr>
            <a:spLocks noChangeArrowheads="1"/>
          </p:cNvSpPr>
          <p:nvPr/>
        </p:nvSpPr>
        <p:spPr bwMode="auto">
          <a:xfrm>
            <a:off x="500063" y="3286125"/>
            <a:ext cx="8429625" cy="2732088"/>
          </a:xfrm>
          <a:prstGeom prst="rect">
            <a:avLst/>
          </a:prstGeom>
          <a:noFill/>
          <a:ln w="9525">
            <a:solidFill>
              <a:srgbClr val="000099"/>
            </a:solidFill>
            <a:miter lim="800000"/>
          </a:ln>
        </p:spPr>
        <p:txBody>
          <a:bodyPr anchor="ctr">
            <a:spAutoFit/>
          </a:bodyPr>
          <a:lstStyle/>
          <a:p>
            <a:pPr indent="266700" defTabSz="-635" eaLnBrk="1" hangingPunct="1">
              <a:lnSpc>
                <a:spcPts val="2600"/>
              </a:lnSpc>
              <a:tabLst>
                <a:tab pos="533400" algn="r"/>
                <a:tab pos="2667000" algn="ctr"/>
                <a:tab pos="5903595" algn="r"/>
              </a:tabLst>
            </a:pPr>
            <a:r>
              <a:rPr lang="zh-CN" sz="2000" b="1">
                <a:solidFill>
                  <a:srgbClr val="000000"/>
                </a:solidFill>
                <a:latin typeface="Times New Roman" panose="02020603050405020304" pitchFamily="18" charset="0"/>
                <a:cs typeface="Times New Roman" panose="02020603050405020304" pitchFamily="18" charset="0"/>
              </a:rPr>
              <a:t>建立：</a:t>
            </a:r>
            <a:endParaRPr lang="zh-CN" sz="2000" b="1">
              <a:latin typeface="Arial" panose="020B0604020202020204" pitchFamily="34" charset="0"/>
            </a:endParaRPr>
          </a:p>
          <a:p>
            <a:pPr indent="266700" defTabSz="-635">
              <a:lnSpc>
                <a:spcPts val="2600"/>
              </a:lnSpc>
              <a:buFontTx/>
              <a:buChar char="•"/>
              <a:tabLst>
                <a:tab pos="533400" algn="r"/>
                <a:tab pos="2667000" algn="ctr"/>
                <a:tab pos="5903595" algn="r"/>
              </a:tabLst>
            </a:pPr>
            <a:r>
              <a:rPr lang="zh-CN" sz="2000" b="1">
                <a:latin typeface="Times New Roman" panose="02020603050405020304" pitchFamily="18" charset="0"/>
                <a:cs typeface="Times New Roman" panose="02020603050405020304" pitchFamily="18" charset="0"/>
              </a:rPr>
              <a:t>收集和使用能源审计、能量平衡、综合能耗计算、节能监测、历史和现时的监测记录等信息和数据；</a:t>
            </a:r>
            <a:endParaRPr lang="zh-CN" sz="2000" b="1">
              <a:latin typeface="Arial" panose="020B0604020202020204" pitchFamily="34" charset="0"/>
            </a:endParaRPr>
          </a:p>
          <a:p>
            <a:pPr indent="266700" defTabSz="-635">
              <a:lnSpc>
                <a:spcPts val="2600"/>
              </a:lnSpc>
              <a:buFontTx/>
              <a:buChar char="•"/>
              <a:tabLst>
                <a:tab pos="533400" algn="r"/>
                <a:tab pos="2667000" algn="ctr"/>
                <a:tab pos="5903595" algn="r"/>
              </a:tabLst>
            </a:pPr>
            <a:r>
              <a:rPr lang="zh-CN" sz="2000" b="1">
                <a:latin typeface="Arial" panose="020B0604020202020204" pitchFamily="34" charset="0"/>
                <a:cs typeface="Times New Roman" panose="02020603050405020304" pitchFamily="18" charset="0"/>
              </a:rPr>
              <a:t>包括：单位产品综合能耗</a:t>
            </a:r>
            <a:r>
              <a:rPr lang="zh-CN" altLang="en-US" sz="2000" b="1">
                <a:latin typeface="Arial" panose="020B0604020202020204" pitchFamily="34" charset="0"/>
                <a:cs typeface="Times New Roman" panose="02020603050405020304" pitchFamily="18" charset="0"/>
              </a:rPr>
              <a:t>、单位产品综合电耗等；</a:t>
            </a:r>
            <a:endParaRPr lang="zh-CN" altLang="en-US" sz="2000" b="1">
              <a:latin typeface="Arial" panose="020B0604020202020204" pitchFamily="34" charset="0"/>
            </a:endParaRPr>
          </a:p>
          <a:p>
            <a:pPr indent="266700" defTabSz="-635">
              <a:lnSpc>
                <a:spcPts val="2600"/>
              </a:lnSpc>
              <a:buFontTx/>
              <a:buChar char="•"/>
              <a:tabLst>
                <a:tab pos="533400" algn="r"/>
                <a:tab pos="2667000" algn="ctr"/>
                <a:tab pos="5903595" algn="r"/>
              </a:tabLst>
            </a:pPr>
            <a:r>
              <a:rPr lang="zh-CN" altLang="en-US" sz="2000" b="1">
                <a:latin typeface="Arial" panose="020B0604020202020204" pitchFamily="34" charset="0"/>
                <a:cs typeface="Times New Roman" panose="02020603050405020304" pitchFamily="18" charset="0"/>
              </a:rPr>
              <a:t>对可单独能源核算的部门、系统、等分层次建立能源基准。如：玻璃熔窑热耗（</a:t>
            </a:r>
            <a:r>
              <a:rPr lang="en-US" altLang="zh-CN" sz="2000" b="1">
                <a:latin typeface="Arial" panose="020B0604020202020204" pitchFamily="34" charset="0"/>
                <a:cs typeface="Times New Roman" panose="02020603050405020304" pitchFamily="18" charset="0"/>
              </a:rPr>
              <a:t>kJ/kg</a:t>
            </a:r>
            <a:r>
              <a:rPr lang="zh-CN" altLang="en-US" sz="2000" b="1">
                <a:latin typeface="Arial" panose="020B0604020202020204" pitchFamily="34" charset="0"/>
                <a:cs typeface="Times New Roman" panose="02020603050405020304" pitchFamily="18" charset="0"/>
              </a:rPr>
              <a:t>）、玻璃熔窑熔化率（</a:t>
            </a:r>
            <a:r>
              <a:rPr lang="en-US" altLang="zh-CN" sz="2000" b="1">
                <a:latin typeface="Arial" panose="020B0604020202020204" pitchFamily="34" charset="0"/>
                <a:cs typeface="Times New Roman" panose="02020603050405020304" pitchFamily="18" charset="0"/>
              </a:rPr>
              <a:t>t/m</a:t>
            </a:r>
            <a:r>
              <a:rPr lang="en-US" altLang="zh-CN" sz="2000" b="1" baseline="30000">
                <a:latin typeface="Arial" panose="020B0604020202020204" pitchFamily="34" charset="0"/>
                <a:cs typeface="Times New Roman" panose="02020603050405020304" pitchFamily="18" charset="0"/>
              </a:rPr>
              <a:t>2</a:t>
            </a:r>
            <a:r>
              <a:rPr lang="en-US" altLang="zh-CN" sz="2000" b="1">
                <a:latin typeface="Times New Roman" panose="02020603050405020304" pitchFamily="18" charset="0"/>
                <a:cs typeface="Times New Roman" panose="02020603050405020304" pitchFamily="18" charset="0"/>
              </a:rPr>
              <a:t>·</a:t>
            </a:r>
            <a:r>
              <a:rPr lang="en-US" altLang="zh-CN" sz="2000" b="1">
                <a:latin typeface="Arial" panose="020B0604020202020204" pitchFamily="34" charset="0"/>
                <a:cs typeface="Times New Roman" panose="02020603050405020304" pitchFamily="18" charset="0"/>
              </a:rPr>
              <a:t>d</a:t>
            </a:r>
            <a:r>
              <a:rPr lang="zh-CN" altLang="en-US" sz="2000" b="1">
                <a:latin typeface="Arial" panose="020B0604020202020204" pitchFamily="34" charset="0"/>
                <a:cs typeface="Times New Roman" panose="02020603050405020304" pitchFamily="18" charset="0"/>
              </a:rPr>
              <a:t>）、熔窑热效率、熔窑系统废气余热利用率等。</a:t>
            </a:r>
            <a:endParaRPr lang="zh-CN" altLang="en-US" sz="2000" b="1">
              <a:latin typeface="Arial" panose="020B0604020202020204" pitchFamily="34" charset="0"/>
            </a:endParaRPr>
          </a:p>
          <a:p>
            <a:pPr indent="266700" defTabSz="-635">
              <a:lnSpc>
                <a:spcPts val="2600"/>
              </a:lnSpc>
              <a:buFont typeface="Arial" panose="020B0604020202020204" pitchFamily="34" charset="0"/>
              <a:buChar char="•"/>
              <a:tabLst>
                <a:tab pos="533400" algn="r"/>
                <a:tab pos="2667000" algn="ctr"/>
                <a:tab pos="5903595" algn="r"/>
              </a:tabLst>
            </a:pPr>
            <a:r>
              <a:rPr lang="zh-CN" altLang="en-US" sz="2000" b="1"/>
              <a:t>根据变化情况，调整能源基准。</a:t>
            </a:r>
          </a:p>
        </p:txBody>
      </p:sp>
      <p:sp>
        <p:nvSpPr>
          <p:cNvPr id="115718" name="TextBox 6"/>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1571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矩形 4"/>
          <p:cNvSpPr>
            <a:spLocks noChangeArrowheads="1"/>
          </p:cNvSpPr>
          <p:nvPr/>
        </p:nvSpPr>
        <p:spPr bwMode="auto">
          <a:xfrm>
            <a:off x="2286000" y="2000250"/>
            <a:ext cx="3357563" cy="655638"/>
          </a:xfrm>
          <a:prstGeom prst="rect">
            <a:avLst/>
          </a:prstGeom>
          <a:noFill/>
          <a:ln w="9525">
            <a:noFill/>
            <a:miter lim="800000"/>
          </a:ln>
        </p:spPr>
        <p:txBody>
          <a:bodyPr>
            <a:spAutoFit/>
          </a:bodyPr>
          <a:lstStyle/>
          <a:p>
            <a:pPr algn="ctr">
              <a:lnSpc>
                <a:spcPct val="150000"/>
              </a:lnSpc>
            </a:pPr>
            <a:r>
              <a:rPr lang="en-US" altLang="zh-CN" sz="2800" b="1"/>
              <a:t>4</a:t>
            </a:r>
            <a:r>
              <a:rPr lang="zh-CN" altLang="en-US" sz="2800" b="1"/>
              <a:t>、策划</a:t>
            </a:r>
            <a:endParaRPr lang="en-US" altLang="zh-CN" sz="2800" b="1"/>
          </a:p>
        </p:txBody>
      </p:sp>
      <p:sp>
        <p:nvSpPr>
          <p:cNvPr id="116739" name="矩形 7"/>
          <p:cNvSpPr>
            <a:spLocks noChangeArrowheads="1"/>
          </p:cNvSpPr>
          <p:nvPr/>
        </p:nvSpPr>
        <p:spPr bwMode="auto">
          <a:xfrm>
            <a:off x="285750" y="2571750"/>
            <a:ext cx="8072438" cy="955675"/>
          </a:xfrm>
          <a:prstGeom prst="rect">
            <a:avLst/>
          </a:prstGeom>
          <a:noFill/>
          <a:ln w="9525">
            <a:noFill/>
            <a:miter lim="800000"/>
          </a:ln>
        </p:spPr>
        <p:txBody>
          <a:bodyPr>
            <a:spAutoFit/>
          </a:bodyPr>
          <a:lstStyle/>
          <a:p>
            <a:pPr>
              <a:lnSpc>
                <a:spcPct val="150000"/>
              </a:lnSpc>
            </a:pPr>
            <a:r>
              <a:rPr lang="en-US" altLang="zh-CN" sz="2000">
                <a:solidFill>
                  <a:srgbClr val="FF0000"/>
                </a:solidFill>
              </a:rPr>
              <a:t>※</a:t>
            </a:r>
            <a:r>
              <a:rPr lang="zh-CN" altLang="en-US" sz="2000" b="1"/>
              <a:t>能源绩效参数   </a:t>
            </a:r>
            <a:r>
              <a:rPr lang="zh-CN" altLang="en-US" sz="2000" b="1">
                <a:solidFill>
                  <a:srgbClr val="000099"/>
                </a:solidFill>
              </a:rPr>
              <a:t>定义：由组织确定，可量化的能源绩效的数值。（能源绩效：与能源效率、能源使用和能源消耗有关的、可测量的结果）</a:t>
            </a:r>
            <a:endParaRPr lang="en-US" altLang="zh-CN" sz="2000" b="1">
              <a:solidFill>
                <a:srgbClr val="000099"/>
              </a:solidFill>
            </a:endParaRPr>
          </a:p>
        </p:txBody>
      </p:sp>
      <p:sp>
        <p:nvSpPr>
          <p:cNvPr id="9" name="标题 1"/>
          <p:cNvSpPr txBox="1"/>
          <p:nvPr/>
        </p:nvSpPr>
        <p:spPr bwMode="auto">
          <a:xfrm>
            <a:off x="857250"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51553" name="Rectangle 1"/>
          <p:cNvSpPr>
            <a:spLocks noChangeArrowheads="1"/>
          </p:cNvSpPr>
          <p:nvPr/>
        </p:nvSpPr>
        <p:spPr bwMode="auto">
          <a:xfrm>
            <a:off x="214313" y="3857625"/>
            <a:ext cx="8143875" cy="2452688"/>
          </a:xfrm>
          <a:prstGeom prst="rect">
            <a:avLst/>
          </a:prstGeom>
          <a:noFill/>
          <a:ln w="9525">
            <a:solidFill>
              <a:srgbClr val="000099"/>
            </a:solidFill>
            <a:miter lim="800000"/>
          </a:ln>
          <a:effectLst/>
        </p:spPr>
        <p:txBody>
          <a:bodyPr anchor="ctr">
            <a:spAutoFit/>
          </a:bodyPr>
          <a:lstStyle/>
          <a:p>
            <a:pPr indent="266700" defTabSz="-635" eaLnBrk="1" hangingPunct="1">
              <a:lnSpc>
                <a:spcPts val="2300"/>
              </a:lnSpc>
              <a:tabLst>
                <a:tab pos="533400" algn="r"/>
                <a:tab pos="2667000" algn="ctr"/>
                <a:tab pos="5903595" algn="r"/>
              </a:tabLst>
              <a:defRPr/>
            </a:pPr>
            <a:r>
              <a:rPr lang="zh-CN" sz="2000" b="1" dirty="0">
                <a:solidFill>
                  <a:srgbClr val="000000"/>
                </a:solidFill>
                <a:latin typeface="Times New Roman" panose="02020603050405020304" pitchFamily="18" charset="0"/>
                <a:cs typeface="Times New Roman" panose="02020603050405020304" pitchFamily="18" charset="0"/>
              </a:rPr>
              <a:t>平板玻璃生产企业识别和确定能源绩效参数范围应包括：</a:t>
            </a:r>
            <a:endParaRPr lang="zh-CN" sz="2000" b="1" dirty="0">
              <a:latin typeface="Arial" panose="020B0604020202020204" pitchFamily="34" charset="0"/>
              <a:cs typeface="宋体" panose="02010600030101010101" pitchFamily="2" charset="-122"/>
            </a:endParaRPr>
          </a:p>
          <a:p>
            <a:pPr defTabSz="-635">
              <a:lnSpc>
                <a:spcPts val="2300"/>
              </a:lnSpc>
              <a:buFontTx/>
              <a:buChar char="•"/>
              <a:tabLst>
                <a:tab pos="533400" algn="r"/>
                <a:tab pos="2667000" algn="ctr"/>
                <a:tab pos="5903595" algn="r"/>
              </a:tabLst>
              <a:defRPr/>
            </a:pPr>
            <a:r>
              <a:rPr lang="en-US" altLang="zh-CN" sz="2000" b="1" dirty="0">
                <a:latin typeface="Times New Roman" panose="02020603050405020304" pitchFamily="18" charset="0"/>
                <a:cs typeface="Times New Roman" panose="02020603050405020304" pitchFamily="18" charset="0"/>
              </a:rPr>
              <a:t>GB 21340 </a:t>
            </a:r>
            <a:r>
              <a:rPr lang="zh-CN" altLang="en-US" sz="2000" b="1" dirty="0">
                <a:latin typeface="Times New Roman" panose="02020603050405020304" pitchFamily="18" charset="0"/>
                <a:cs typeface="Times New Roman" panose="02020603050405020304" pitchFamily="18" charset="0"/>
              </a:rPr>
              <a:t>中规定的单位产品能耗限定值项目，包括分步能耗项目；</a:t>
            </a:r>
            <a:endParaRPr lang="zh-CN" altLang="en-US" sz="2000" b="1" dirty="0">
              <a:latin typeface="Arial" panose="020B0604020202020204" pitchFamily="34" charset="0"/>
              <a:cs typeface="宋体" panose="02010600030101010101" pitchFamily="2" charset="-122"/>
            </a:endParaRPr>
          </a:p>
          <a:p>
            <a:pPr defTabSz="-635">
              <a:lnSpc>
                <a:spcPts val="2300"/>
              </a:lnSpc>
              <a:buFontTx/>
              <a:buChar char="•"/>
              <a:tabLst>
                <a:tab pos="533400" algn="r"/>
                <a:tab pos="2667000" algn="ctr"/>
                <a:tab pos="5903595" algn="r"/>
              </a:tabLst>
              <a:defRPr/>
            </a:pPr>
            <a:r>
              <a:rPr lang="zh-CN" altLang="en-US" sz="2000" b="1" dirty="0">
                <a:latin typeface="Times New Roman" panose="02020603050405020304" pitchFamily="18" charset="0"/>
                <a:cs typeface="Times New Roman" panose="02020603050405020304" pitchFamily="18" charset="0"/>
              </a:rPr>
              <a:t>原料制备、熔化、成型、退火、切裁、包装、厂内运输等对能源绩效有影响的质量参数、工艺参数和其他管理指标，如：配合料温（</a:t>
            </a:r>
            <a:r>
              <a:rPr lang="zh-CN" altLang="en-US" sz="2000" b="1" dirty="0">
                <a:solidFill>
                  <a:srgbClr val="000000"/>
                </a:solidFill>
                <a:latin typeface="Times New Roman" panose="02020603050405020304" pitchFamily="18" charset="0"/>
                <a:cs typeface="Times New Roman" panose="02020603050405020304" pitchFamily="18" charset="0"/>
              </a:rPr>
              <a:t>湿）度、原料损耗、熔窑表面</a:t>
            </a:r>
            <a:r>
              <a:rPr lang="zh-CN" altLang="en-US" sz="2000" b="1" dirty="0">
                <a:latin typeface="Times New Roman" panose="02020603050405020304" pitchFamily="18" charset="0"/>
                <a:cs typeface="Times New Roman" panose="02020603050405020304" pitchFamily="18" charset="0"/>
              </a:rPr>
              <a:t>温度、碎玻璃加入量、合格品率、单位产品综合能耗、熔窑热耗等；</a:t>
            </a:r>
            <a:endParaRPr lang="zh-CN" altLang="en-US" sz="2000" b="1" dirty="0">
              <a:latin typeface="Arial" panose="020B0604020202020204" pitchFamily="34" charset="0"/>
              <a:cs typeface="宋体" panose="02010600030101010101" pitchFamily="2" charset="-122"/>
            </a:endParaRPr>
          </a:p>
          <a:p>
            <a:pPr defTabSz="-635">
              <a:lnSpc>
                <a:spcPts val="2300"/>
              </a:lnSpc>
              <a:buFontTx/>
              <a:buChar char="•"/>
              <a:tabLst>
                <a:tab pos="533400" algn="r"/>
                <a:tab pos="2667000" algn="ctr"/>
                <a:tab pos="5903595" algn="r"/>
              </a:tabLst>
              <a:defRPr/>
            </a:pPr>
            <a:r>
              <a:rPr lang="zh-CN" altLang="en-US" sz="2000" b="1" dirty="0">
                <a:latin typeface="Times New Roman" panose="02020603050405020304" pitchFamily="18" charset="0"/>
                <a:cs typeface="Times New Roman" panose="02020603050405020304" pitchFamily="18" charset="0"/>
              </a:rPr>
              <a:t>供电、供水、供气、燃料加工、保护气体制备、制热、制冷、余热利用等辅助和附属生产系统对能源绩效有重大影响的运行参数。</a:t>
            </a:r>
            <a:endParaRPr lang="zh-CN" altLang="en-US" sz="2000" b="1" dirty="0">
              <a:latin typeface="Arial" panose="020B0604020202020204" pitchFamily="34" charset="0"/>
              <a:cs typeface="宋体" panose="02010600030101010101" pitchFamily="2" charset="-122"/>
            </a:endParaRPr>
          </a:p>
        </p:txBody>
      </p:sp>
      <p:sp>
        <p:nvSpPr>
          <p:cNvPr id="116742" name="TextBox 6"/>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1674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矩形 4"/>
          <p:cNvSpPr>
            <a:spLocks noChangeArrowheads="1"/>
          </p:cNvSpPr>
          <p:nvPr/>
        </p:nvSpPr>
        <p:spPr bwMode="auto">
          <a:xfrm>
            <a:off x="2286000" y="2071688"/>
            <a:ext cx="3357563" cy="655637"/>
          </a:xfrm>
          <a:prstGeom prst="rect">
            <a:avLst/>
          </a:prstGeom>
          <a:noFill/>
          <a:ln w="9525">
            <a:noFill/>
            <a:miter lim="800000"/>
          </a:ln>
        </p:spPr>
        <p:txBody>
          <a:bodyPr>
            <a:spAutoFit/>
          </a:bodyPr>
          <a:lstStyle/>
          <a:p>
            <a:pPr algn="ctr">
              <a:lnSpc>
                <a:spcPct val="150000"/>
              </a:lnSpc>
            </a:pPr>
            <a:r>
              <a:rPr lang="en-US" altLang="zh-CN" sz="2800" b="1"/>
              <a:t>4</a:t>
            </a:r>
            <a:r>
              <a:rPr lang="zh-CN" altLang="en-US" sz="2800" b="1"/>
              <a:t>、策划</a:t>
            </a:r>
            <a:endParaRPr lang="en-US" altLang="zh-CN" sz="2800" b="1"/>
          </a:p>
        </p:txBody>
      </p:sp>
      <p:sp>
        <p:nvSpPr>
          <p:cNvPr id="117763" name="矩形 7"/>
          <p:cNvSpPr>
            <a:spLocks noChangeArrowheads="1"/>
          </p:cNvSpPr>
          <p:nvPr/>
        </p:nvSpPr>
        <p:spPr bwMode="auto">
          <a:xfrm>
            <a:off x="857250" y="2714625"/>
            <a:ext cx="8072438" cy="574675"/>
          </a:xfrm>
          <a:prstGeom prst="rect">
            <a:avLst/>
          </a:prstGeom>
          <a:noFill/>
          <a:ln w="9525">
            <a:noFill/>
            <a:miter lim="800000"/>
          </a:ln>
        </p:spPr>
        <p:txBody>
          <a:bodyPr>
            <a:spAutoFit/>
          </a:bodyPr>
          <a:lstStyle/>
          <a:p>
            <a:pPr>
              <a:lnSpc>
                <a:spcPct val="150000"/>
              </a:lnSpc>
            </a:pPr>
            <a:r>
              <a:rPr lang="en-US" altLang="zh-CN" sz="2400" b="1">
                <a:solidFill>
                  <a:srgbClr val="FF0000"/>
                </a:solidFill>
              </a:rPr>
              <a:t>※</a:t>
            </a:r>
            <a:r>
              <a:rPr lang="zh-CN" altLang="en-US" sz="2400" b="1"/>
              <a:t>能源目标、指标和能源管理实施方案</a:t>
            </a:r>
            <a:endParaRPr lang="en-US" altLang="zh-CN" sz="2400" b="1"/>
          </a:p>
        </p:txBody>
      </p:sp>
      <p:sp>
        <p:nvSpPr>
          <p:cNvPr id="9" name="标题 1"/>
          <p:cNvSpPr txBox="1"/>
          <p:nvPr/>
        </p:nvSpPr>
        <p:spPr bwMode="auto">
          <a:xfrm>
            <a:off x="571500"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17765" name="Rectangle 1"/>
          <p:cNvSpPr>
            <a:spLocks noChangeArrowheads="1"/>
          </p:cNvSpPr>
          <p:nvPr/>
        </p:nvSpPr>
        <p:spPr bwMode="auto">
          <a:xfrm>
            <a:off x="428625" y="3563461"/>
            <a:ext cx="8001000" cy="2399665"/>
          </a:xfrm>
          <a:prstGeom prst="rect">
            <a:avLst/>
          </a:prstGeom>
          <a:noFill/>
          <a:ln w="9525">
            <a:solidFill>
              <a:srgbClr val="000099"/>
            </a:solidFill>
            <a:miter lim="800000"/>
          </a:ln>
        </p:spPr>
        <p:txBody>
          <a:bodyPr anchor="ctr">
            <a:spAutoFit/>
          </a:bodyPr>
          <a:lstStyle/>
          <a:p>
            <a:pPr indent="266700" eaLnBrk="1" hangingPunct="1">
              <a:lnSpc>
                <a:spcPct val="150000"/>
              </a:lnSpc>
            </a:pPr>
            <a:r>
              <a:rPr lang="zh-CN" sz="2000" b="1">
                <a:solidFill>
                  <a:srgbClr val="000000"/>
                </a:solidFill>
                <a:latin typeface="Times New Roman" panose="02020603050405020304" pitchFamily="18" charset="0"/>
                <a:cs typeface="Times New Roman" panose="02020603050405020304" pitchFamily="18" charset="0"/>
              </a:rPr>
              <a:t>应建立并评审能源目标和指标，包括：在企业级建立单位产品综合能耗、单位产品综合电耗等能源目标和指标，以及对可单独能源核算的部门、系统、过程、设施、设备或工作岗位等分层次建立能源目标和指标，如：建立玻</a:t>
            </a:r>
            <a:r>
              <a:rPr lang="zh-CN" sz="2000" b="1">
                <a:solidFill>
                  <a:srgbClr val="000000"/>
                </a:solidFill>
                <a:latin typeface="Times New Roman" panose="02020603050405020304" pitchFamily="18" charset="0"/>
                <a:cs typeface="Times New Roman" panose="02020603050405020304" pitchFamily="18" charset="0"/>
                <a:sym typeface="+mn-ea"/>
              </a:rPr>
              <a:t>璃</a:t>
            </a:r>
            <a:r>
              <a:rPr lang="zh-CN" sz="2000" b="1">
                <a:solidFill>
                  <a:srgbClr val="000000"/>
                </a:solidFill>
                <a:latin typeface="Times New Roman" panose="02020603050405020304" pitchFamily="18" charset="0"/>
                <a:cs typeface="Times New Roman" panose="02020603050405020304" pitchFamily="18" charset="0"/>
              </a:rPr>
              <a:t>单位产品综合能耗、熔窑热耗、玻璃熔窑熔化率、熔窑热效率、熔窑系统废气余热利用率等目标。</a:t>
            </a:r>
            <a:endParaRPr lang="zh-CN" sz="2000" b="1">
              <a:latin typeface="Arial" panose="020B0604020202020204" pitchFamily="34" charset="0"/>
            </a:endParaRPr>
          </a:p>
        </p:txBody>
      </p:sp>
      <p:sp>
        <p:nvSpPr>
          <p:cNvPr id="117766" name="TextBox 6"/>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17767"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矩形 4"/>
          <p:cNvSpPr>
            <a:spLocks noChangeArrowheads="1"/>
          </p:cNvSpPr>
          <p:nvPr/>
        </p:nvSpPr>
        <p:spPr bwMode="auto">
          <a:xfrm>
            <a:off x="2286000" y="2071688"/>
            <a:ext cx="3357563" cy="655637"/>
          </a:xfrm>
          <a:prstGeom prst="rect">
            <a:avLst/>
          </a:prstGeom>
          <a:noFill/>
          <a:ln w="9525">
            <a:noFill/>
            <a:miter lim="800000"/>
          </a:ln>
        </p:spPr>
        <p:txBody>
          <a:bodyPr>
            <a:spAutoFit/>
          </a:bodyPr>
          <a:lstStyle/>
          <a:p>
            <a:pPr algn="ctr">
              <a:lnSpc>
                <a:spcPct val="150000"/>
              </a:lnSpc>
            </a:pPr>
            <a:r>
              <a:rPr lang="en-US" altLang="zh-CN" sz="2800" b="1"/>
              <a:t>5</a:t>
            </a:r>
            <a:r>
              <a:rPr lang="zh-CN" altLang="en-US" sz="2800" b="1"/>
              <a:t>、实施与运行</a:t>
            </a:r>
            <a:endParaRPr lang="en-US" altLang="zh-CN" sz="2800" b="1"/>
          </a:p>
        </p:txBody>
      </p:sp>
      <p:sp>
        <p:nvSpPr>
          <p:cNvPr id="118787" name="矩形 7"/>
          <p:cNvSpPr>
            <a:spLocks noChangeArrowheads="1"/>
          </p:cNvSpPr>
          <p:nvPr/>
        </p:nvSpPr>
        <p:spPr bwMode="auto">
          <a:xfrm>
            <a:off x="571500" y="2714625"/>
            <a:ext cx="8215313" cy="3416300"/>
          </a:xfrm>
          <a:prstGeom prst="rect">
            <a:avLst/>
          </a:prstGeom>
          <a:noFill/>
          <a:ln w="9525">
            <a:noFill/>
            <a:miter lim="800000"/>
          </a:ln>
        </p:spPr>
        <p:txBody>
          <a:bodyPr>
            <a:spAutoFit/>
          </a:bodyPr>
          <a:lstStyle/>
          <a:p>
            <a:pPr>
              <a:lnSpc>
                <a:spcPct val="150000"/>
              </a:lnSpc>
            </a:pPr>
            <a:r>
              <a:rPr lang="en-US" altLang="zh-CN" sz="2400" b="1">
                <a:solidFill>
                  <a:srgbClr val="FF0000"/>
                </a:solidFill>
              </a:rPr>
              <a:t>※</a:t>
            </a:r>
            <a:r>
              <a:rPr lang="zh-CN" altLang="en-US" sz="2400" b="1"/>
              <a:t>能力、培训与意识</a:t>
            </a:r>
            <a:endParaRPr lang="en-US" altLang="zh-CN" sz="2400" b="1"/>
          </a:p>
          <a:p>
            <a:pPr>
              <a:lnSpc>
                <a:spcPct val="150000"/>
              </a:lnSpc>
            </a:pPr>
            <a:r>
              <a:rPr lang="en-US" altLang="zh-CN" sz="2400" b="1">
                <a:solidFill>
                  <a:srgbClr val="FF0000"/>
                </a:solidFill>
              </a:rPr>
              <a:t>※</a:t>
            </a:r>
            <a:r>
              <a:rPr lang="zh-CN" altLang="en-US" sz="2400" b="1"/>
              <a:t>信息交流（</a:t>
            </a:r>
            <a:r>
              <a:rPr lang="zh-CN" altLang="en-US" sz="2400" b="1">
                <a:solidFill>
                  <a:srgbClr val="000099"/>
                </a:solidFill>
              </a:rPr>
              <a:t>内部、外部）</a:t>
            </a:r>
            <a:endParaRPr lang="en-US" altLang="zh-CN" sz="2400" b="1">
              <a:solidFill>
                <a:srgbClr val="000099"/>
              </a:solidFill>
            </a:endParaRPr>
          </a:p>
          <a:p>
            <a:pPr>
              <a:lnSpc>
                <a:spcPct val="150000"/>
              </a:lnSpc>
            </a:pPr>
            <a:r>
              <a:rPr lang="en-US" altLang="zh-CN" sz="2400" b="1">
                <a:solidFill>
                  <a:srgbClr val="FF0000"/>
                </a:solidFill>
              </a:rPr>
              <a:t>※</a:t>
            </a:r>
            <a:r>
              <a:rPr lang="zh-CN" altLang="en-US" sz="2400" b="1"/>
              <a:t>文件（</a:t>
            </a:r>
            <a:r>
              <a:rPr lang="zh-CN" altLang="en-US" sz="2400" b="1">
                <a:solidFill>
                  <a:srgbClr val="000099"/>
                </a:solidFill>
              </a:rPr>
              <a:t>管理手册、程序文件、作业文件、记录）</a:t>
            </a:r>
            <a:endParaRPr lang="en-US" altLang="zh-CN" sz="2400" b="1">
              <a:solidFill>
                <a:srgbClr val="000099"/>
              </a:solidFill>
            </a:endParaRPr>
          </a:p>
          <a:p>
            <a:pPr>
              <a:lnSpc>
                <a:spcPct val="150000"/>
              </a:lnSpc>
            </a:pPr>
            <a:r>
              <a:rPr lang="en-US" altLang="zh-CN" sz="2400" b="1">
                <a:solidFill>
                  <a:srgbClr val="FF0000"/>
                </a:solidFill>
              </a:rPr>
              <a:t>※</a:t>
            </a:r>
            <a:r>
              <a:rPr lang="zh-CN" altLang="en-US" sz="2400" b="1"/>
              <a:t>运行控制</a:t>
            </a:r>
            <a:r>
              <a:rPr lang="zh-CN" altLang="en-US" sz="2400" b="1">
                <a:solidFill>
                  <a:srgbClr val="000099"/>
                </a:solidFill>
              </a:rPr>
              <a:t>（主要用能环节或设备的运行控制）</a:t>
            </a:r>
            <a:endParaRPr lang="en-US" altLang="zh-CN" sz="2400" b="1">
              <a:solidFill>
                <a:srgbClr val="000099"/>
              </a:solidFill>
            </a:endParaRPr>
          </a:p>
          <a:p>
            <a:pPr>
              <a:lnSpc>
                <a:spcPct val="150000"/>
              </a:lnSpc>
            </a:pPr>
            <a:r>
              <a:rPr lang="en-US" altLang="zh-CN" sz="2400" b="1">
                <a:solidFill>
                  <a:srgbClr val="FF0000"/>
                </a:solidFill>
              </a:rPr>
              <a:t>※</a:t>
            </a:r>
            <a:r>
              <a:rPr lang="zh-CN" altLang="en-US" sz="2400" b="1"/>
              <a:t>设计</a:t>
            </a:r>
            <a:r>
              <a:rPr lang="zh-CN" altLang="en-US" sz="2400" b="1">
                <a:solidFill>
                  <a:srgbClr val="000099"/>
                </a:solidFill>
              </a:rPr>
              <a:t>（新、改、扩）</a:t>
            </a:r>
            <a:endParaRPr lang="en-US" altLang="zh-CN" sz="2400" b="1">
              <a:solidFill>
                <a:srgbClr val="000099"/>
              </a:solidFill>
            </a:endParaRPr>
          </a:p>
          <a:p>
            <a:pPr>
              <a:lnSpc>
                <a:spcPct val="150000"/>
              </a:lnSpc>
            </a:pPr>
            <a:r>
              <a:rPr lang="en-US" altLang="zh-CN" sz="2400" b="1">
                <a:solidFill>
                  <a:srgbClr val="FF0000"/>
                </a:solidFill>
              </a:rPr>
              <a:t>※</a:t>
            </a:r>
            <a:r>
              <a:rPr lang="zh-CN" altLang="en-US" sz="2400" b="1"/>
              <a:t>能源服务和能源采购（</a:t>
            </a:r>
            <a:r>
              <a:rPr lang="zh-CN" altLang="en-US" sz="2400" b="1">
                <a:solidFill>
                  <a:srgbClr val="000099"/>
                </a:solidFill>
              </a:rPr>
              <a:t>对能源使用有影响的，要评价）</a:t>
            </a:r>
            <a:endParaRPr lang="en-US" altLang="zh-CN" sz="2400" b="1">
              <a:solidFill>
                <a:srgbClr val="000099"/>
              </a:solidFill>
            </a:endParaRPr>
          </a:p>
        </p:txBody>
      </p:sp>
      <p:sp>
        <p:nvSpPr>
          <p:cNvPr id="9" name="标题 1"/>
          <p:cNvSpPr txBox="1"/>
          <p:nvPr/>
        </p:nvSpPr>
        <p:spPr bwMode="auto">
          <a:xfrm>
            <a:off x="785813"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18789" name="TextBox 6"/>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18790"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矩形 4"/>
          <p:cNvSpPr>
            <a:spLocks noChangeArrowheads="1"/>
          </p:cNvSpPr>
          <p:nvPr/>
        </p:nvSpPr>
        <p:spPr bwMode="auto">
          <a:xfrm>
            <a:off x="2286000" y="2071688"/>
            <a:ext cx="3357563" cy="655637"/>
          </a:xfrm>
          <a:prstGeom prst="rect">
            <a:avLst/>
          </a:prstGeom>
          <a:noFill/>
          <a:ln w="9525">
            <a:noFill/>
            <a:miter lim="800000"/>
          </a:ln>
        </p:spPr>
        <p:txBody>
          <a:bodyPr>
            <a:spAutoFit/>
          </a:bodyPr>
          <a:lstStyle/>
          <a:p>
            <a:pPr algn="ctr">
              <a:lnSpc>
                <a:spcPct val="150000"/>
              </a:lnSpc>
            </a:pPr>
            <a:r>
              <a:rPr lang="en-US" altLang="zh-CN" sz="2800" b="1"/>
              <a:t>6</a:t>
            </a:r>
            <a:r>
              <a:rPr lang="zh-CN" altLang="en-US" sz="2800" b="1"/>
              <a:t>、检查</a:t>
            </a:r>
            <a:endParaRPr lang="en-US" altLang="zh-CN" sz="2800" b="1"/>
          </a:p>
        </p:txBody>
      </p:sp>
      <p:sp>
        <p:nvSpPr>
          <p:cNvPr id="119811" name="矩形 7"/>
          <p:cNvSpPr>
            <a:spLocks noChangeArrowheads="1"/>
          </p:cNvSpPr>
          <p:nvPr/>
        </p:nvSpPr>
        <p:spPr bwMode="auto">
          <a:xfrm>
            <a:off x="1428750" y="3143250"/>
            <a:ext cx="6858000" cy="2790825"/>
          </a:xfrm>
          <a:prstGeom prst="rect">
            <a:avLst/>
          </a:prstGeom>
          <a:noFill/>
          <a:ln w="9525">
            <a:noFill/>
            <a:miter lim="800000"/>
          </a:ln>
        </p:spPr>
        <p:txBody>
          <a:bodyPr>
            <a:spAutoFit/>
          </a:bodyPr>
          <a:lstStyle/>
          <a:p>
            <a:pPr>
              <a:lnSpc>
                <a:spcPct val="150000"/>
              </a:lnSpc>
            </a:pPr>
            <a:r>
              <a:rPr lang="en-US" altLang="zh-CN" sz="2400" b="1">
                <a:solidFill>
                  <a:srgbClr val="FF0000"/>
                </a:solidFill>
              </a:rPr>
              <a:t>※</a:t>
            </a:r>
            <a:r>
              <a:rPr lang="zh-CN" altLang="en-US" sz="2400" b="1"/>
              <a:t>监视、测量、分析</a:t>
            </a:r>
            <a:r>
              <a:rPr lang="zh-CN" altLang="en-US" sz="2400" b="1">
                <a:solidFill>
                  <a:srgbClr val="000099"/>
                </a:solidFill>
              </a:rPr>
              <a:t>（关键特性）</a:t>
            </a:r>
            <a:endParaRPr lang="en-US" altLang="zh-CN" sz="2400" b="1">
              <a:solidFill>
                <a:srgbClr val="000099"/>
              </a:solidFill>
            </a:endParaRPr>
          </a:p>
          <a:p>
            <a:pPr>
              <a:lnSpc>
                <a:spcPct val="150000"/>
              </a:lnSpc>
            </a:pPr>
            <a:r>
              <a:rPr lang="en-US" altLang="zh-CN" sz="2400" b="1">
                <a:solidFill>
                  <a:srgbClr val="FF0000"/>
                </a:solidFill>
              </a:rPr>
              <a:t>※</a:t>
            </a:r>
            <a:r>
              <a:rPr lang="zh-CN" altLang="en-US" sz="2400" b="1"/>
              <a:t>合规性评价（</a:t>
            </a:r>
            <a:r>
              <a:rPr lang="zh-CN" altLang="en-US" sz="2400" b="1">
                <a:solidFill>
                  <a:srgbClr val="000099"/>
                </a:solidFill>
              </a:rPr>
              <a:t>法律法规、政策、标准</a:t>
            </a:r>
            <a:r>
              <a:rPr lang="en-US" altLang="zh-CN" sz="2400" b="1">
                <a:solidFill>
                  <a:srgbClr val="000099"/>
                </a:solidFill>
              </a:rPr>
              <a:t>……..</a:t>
            </a:r>
            <a:r>
              <a:rPr lang="zh-CN" altLang="en-US" sz="2400" b="1">
                <a:solidFill>
                  <a:srgbClr val="000099"/>
                </a:solidFill>
              </a:rPr>
              <a:t>）</a:t>
            </a:r>
            <a:endParaRPr lang="en-US" altLang="zh-CN" sz="2400" b="1">
              <a:solidFill>
                <a:srgbClr val="000099"/>
              </a:solidFill>
            </a:endParaRPr>
          </a:p>
          <a:p>
            <a:pPr>
              <a:lnSpc>
                <a:spcPct val="150000"/>
              </a:lnSpc>
            </a:pPr>
            <a:r>
              <a:rPr lang="en-US" altLang="zh-CN" sz="2400" b="1">
                <a:solidFill>
                  <a:srgbClr val="FF0000"/>
                </a:solidFill>
              </a:rPr>
              <a:t>※</a:t>
            </a:r>
            <a:r>
              <a:rPr lang="zh-CN" altLang="en-US" sz="2400" b="1"/>
              <a:t>内审</a:t>
            </a:r>
            <a:r>
              <a:rPr lang="zh-CN" altLang="en-US" sz="2400" b="1">
                <a:solidFill>
                  <a:srgbClr val="000099"/>
                </a:solidFill>
              </a:rPr>
              <a:t>（定期、全面）</a:t>
            </a:r>
            <a:endParaRPr lang="en-US" altLang="zh-CN" sz="2400" b="1">
              <a:solidFill>
                <a:srgbClr val="000099"/>
              </a:solidFill>
            </a:endParaRPr>
          </a:p>
          <a:p>
            <a:pPr>
              <a:lnSpc>
                <a:spcPct val="150000"/>
              </a:lnSpc>
            </a:pPr>
            <a:r>
              <a:rPr lang="en-US" altLang="zh-CN" sz="2400" b="1">
                <a:solidFill>
                  <a:srgbClr val="FF0000"/>
                </a:solidFill>
              </a:rPr>
              <a:t>※</a:t>
            </a:r>
            <a:r>
              <a:rPr lang="zh-CN" altLang="en-US" sz="2400" b="1"/>
              <a:t>不符合、纠正</a:t>
            </a:r>
            <a:endParaRPr lang="en-US" altLang="zh-CN" sz="2400" b="1"/>
          </a:p>
          <a:p>
            <a:pPr>
              <a:lnSpc>
                <a:spcPct val="150000"/>
              </a:lnSpc>
            </a:pPr>
            <a:r>
              <a:rPr lang="en-US" altLang="zh-CN" sz="2400" b="1">
                <a:solidFill>
                  <a:srgbClr val="FF0000"/>
                </a:solidFill>
              </a:rPr>
              <a:t>※</a:t>
            </a:r>
            <a:r>
              <a:rPr lang="zh-CN" altLang="en-US" sz="2400" b="1"/>
              <a:t>记录控制</a:t>
            </a:r>
            <a:endParaRPr lang="en-US" altLang="zh-CN" sz="2400" b="1">
              <a:solidFill>
                <a:srgbClr val="000099"/>
              </a:solidFill>
            </a:endParaRPr>
          </a:p>
        </p:txBody>
      </p:sp>
      <p:sp>
        <p:nvSpPr>
          <p:cNvPr id="9" name="标题 1"/>
          <p:cNvSpPr txBox="1"/>
          <p:nvPr/>
        </p:nvSpPr>
        <p:spPr bwMode="auto">
          <a:xfrm>
            <a:off x="785813"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19813" name="TextBox 6"/>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19814"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矩形 4"/>
          <p:cNvSpPr>
            <a:spLocks noChangeArrowheads="1"/>
          </p:cNvSpPr>
          <p:nvPr/>
        </p:nvSpPr>
        <p:spPr bwMode="auto">
          <a:xfrm>
            <a:off x="2286000" y="2071688"/>
            <a:ext cx="3357563" cy="655637"/>
          </a:xfrm>
          <a:prstGeom prst="rect">
            <a:avLst/>
          </a:prstGeom>
          <a:noFill/>
          <a:ln w="9525">
            <a:noFill/>
            <a:miter lim="800000"/>
          </a:ln>
        </p:spPr>
        <p:txBody>
          <a:bodyPr>
            <a:spAutoFit/>
          </a:bodyPr>
          <a:lstStyle/>
          <a:p>
            <a:pPr algn="ctr">
              <a:lnSpc>
                <a:spcPct val="150000"/>
              </a:lnSpc>
            </a:pPr>
            <a:r>
              <a:rPr lang="en-US" altLang="zh-CN" sz="2800" b="1"/>
              <a:t>7</a:t>
            </a:r>
            <a:r>
              <a:rPr lang="zh-CN" altLang="en-US" sz="2800" b="1"/>
              <a:t>、管理评审</a:t>
            </a:r>
            <a:endParaRPr lang="en-US" altLang="zh-CN" sz="2800" b="1"/>
          </a:p>
        </p:txBody>
      </p:sp>
      <p:sp>
        <p:nvSpPr>
          <p:cNvPr id="120835" name="矩形 7"/>
          <p:cNvSpPr>
            <a:spLocks noChangeArrowheads="1"/>
          </p:cNvSpPr>
          <p:nvPr/>
        </p:nvSpPr>
        <p:spPr bwMode="auto">
          <a:xfrm>
            <a:off x="1428750" y="3143250"/>
            <a:ext cx="6858000" cy="2159000"/>
          </a:xfrm>
          <a:prstGeom prst="rect">
            <a:avLst/>
          </a:prstGeom>
          <a:noFill/>
          <a:ln w="9525">
            <a:noFill/>
            <a:miter lim="800000"/>
          </a:ln>
        </p:spPr>
        <p:txBody>
          <a:bodyPr>
            <a:spAutoFit/>
          </a:bodyPr>
          <a:lstStyle/>
          <a:p>
            <a:pPr>
              <a:lnSpc>
                <a:spcPct val="150000"/>
              </a:lnSpc>
            </a:pPr>
            <a:r>
              <a:rPr lang="en-US" altLang="zh-CN" sz="2400" b="1">
                <a:solidFill>
                  <a:srgbClr val="FF0000"/>
                </a:solidFill>
              </a:rPr>
              <a:t>※</a:t>
            </a:r>
            <a:r>
              <a:rPr lang="zh-CN" altLang="en-US" sz="2400" b="1"/>
              <a:t>评价能源管理体系的绩效和能源绩效，做出调整，确保持续改进。</a:t>
            </a:r>
            <a:endParaRPr lang="en-US" altLang="zh-CN" sz="2400" b="1"/>
          </a:p>
          <a:p>
            <a:pPr>
              <a:lnSpc>
                <a:spcPct val="150000"/>
              </a:lnSpc>
            </a:pPr>
            <a:r>
              <a:rPr lang="en-US" altLang="zh-CN" sz="2400" b="1">
                <a:solidFill>
                  <a:srgbClr val="FF0000"/>
                </a:solidFill>
              </a:rPr>
              <a:t>※</a:t>
            </a:r>
            <a:r>
              <a:rPr lang="zh-CN" altLang="en-US" sz="2400" b="1"/>
              <a:t>每年一次。</a:t>
            </a:r>
            <a:endParaRPr lang="en-US" altLang="zh-CN" sz="2400" b="1"/>
          </a:p>
          <a:p>
            <a:pPr>
              <a:lnSpc>
                <a:spcPct val="150000"/>
              </a:lnSpc>
            </a:pPr>
            <a:endParaRPr lang="en-US" altLang="zh-CN" sz="2000"/>
          </a:p>
        </p:txBody>
      </p:sp>
      <p:sp>
        <p:nvSpPr>
          <p:cNvPr id="9" name="标题 1"/>
          <p:cNvSpPr txBox="1"/>
          <p:nvPr/>
        </p:nvSpPr>
        <p:spPr bwMode="auto">
          <a:xfrm>
            <a:off x="1071563"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20837" name="TextBox 6"/>
          <p:cNvSpPr txBox="1">
            <a:spLocks noChangeArrowheads="1"/>
          </p:cNvSpPr>
          <p:nvPr/>
        </p:nvSpPr>
        <p:spPr bwMode="auto">
          <a:xfrm>
            <a:off x="357188" y="1285875"/>
            <a:ext cx="8286750" cy="646113"/>
          </a:xfrm>
          <a:prstGeom prst="rect">
            <a:avLst/>
          </a:prstGeom>
          <a:noFill/>
          <a:ln w="9525">
            <a:solidFill>
              <a:srgbClr val="FF0000"/>
            </a:solidFill>
            <a:miter lim="800000"/>
          </a:ln>
        </p:spPr>
        <p:txBody>
          <a:bodyPr>
            <a:spAutoFit/>
          </a:bodyPr>
          <a:lstStyle/>
          <a:p>
            <a:pPr algn="ctr">
              <a:lnSpc>
                <a:spcPct val="150000"/>
              </a:lnSpc>
            </a:pPr>
            <a:r>
              <a:rPr lang="en-US" altLang="zh-CN" sz="2400"/>
              <a:t>GB/T 23331-2012 </a:t>
            </a:r>
            <a:r>
              <a:rPr lang="zh-CN" altLang="en-US" sz="2400"/>
              <a:t>、</a:t>
            </a:r>
            <a:r>
              <a:rPr lang="en-US" altLang="zh-CN" sz="2400"/>
              <a:t> GB/T 32043-2015 </a:t>
            </a:r>
          </a:p>
        </p:txBody>
      </p:sp>
      <p:pic>
        <p:nvPicPr>
          <p:cNvPr id="120838"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Box 5"/>
          <p:cNvSpPr txBox="1">
            <a:spLocks noChangeArrowheads="1"/>
          </p:cNvSpPr>
          <p:nvPr/>
        </p:nvSpPr>
        <p:spPr bwMode="auto">
          <a:xfrm>
            <a:off x="428625" y="1500188"/>
            <a:ext cx="8286750" cy="1128712"/>
          </a:xfrm>
          <a:prstGeom prst="rect">
            <a:avLst/>
          </a:prstGeom>
          <a:noFill/>
          <a:ln w="9525">
            <a:solidFill>
              <a:srgbClr val="FF0000"/>
            </a:solidFill>
            <a:miter lim="800000"/>
          </a:ln>
        </p:spPr>
        <p:txBody>
          <a:bodyPr>
            <a:spAutoFit/>
          </a:bodyPr>
          <a:lstStyle/>
          <a:p>
            <a:pPr>
              <a:lnSpc>
                <a:spcPct val="150000"/>
              </a:lnSpc>
            </a:pPr>
            <a:r>
              <a:rPr lang="en-US" altLang="zh-CN" sz="2400" b="1"/>
              <a:t>CNCA/CTS0018-2014 </a:t>
            </a:r>
            <a:r>
              <a:rPr lang="zh-CN" altLang="en-US" sz="2400" b="1"/>
              <a:t>平板玻璃低碳产品评价方法及要求</a:t>
            </a:r>
          </a:p>
          <a:p>
            <a:pPr>
              <a:lnSpc>
                <a:spcPct val="150000"/>
              </a:lnSpc>
            </a:pPr>
            <a:r>
              <a:rPr lang="en-US" altLang="zh-CN" sz="2400" b="1"/>
              <a:t>CNCA-LC-0102:2014 </a:t>
            </a:r>
            <a:r>
              <a:rPr lang="zh-CN" altLang="en-US" sz="2400" b="1"/>
              <a:t>低碳产品认证实施规则 平板玻璃</a:t>
            </a:r>
            <a:endParaRPr lang="en-US" altLang="zh-CN" sz="2400" b="1"/>
          </a:p>
        </p:txBody>
      </p:sp>
      <p:sp>
        <p:nvSpPr>
          <p:cNvPr id="121859" name="矩形 9"/>
          <p:cNvSpPr>
            <a:spLocks noChangeArrowheads="1"/>
          </p:cNvSpPr>
          <p:nvPr/>
        </p:nvSpPr>
        <p:spPr bwMode="auto">
          <a:xfrm>
            <a:off x="1857375" y="4071938"/>
            <a:ext cx="5643563" cy="830262"/>
          </a:xfrm>
          <a:prstGeom prst="rect">
            <a:avLst/>
          </a:prstGeom>
          <a:noFill/>
          <a:ln w="9525">
            <a:noFill/>
            <a:miter lim="800000"/>
          </a:ln>
        </p:spPr>
        <p:txBody>
          <a:bodyPr wrap="none">
            <a:spAutoFit/>
          </a:bodyPr>
          <a:lstStyle/>
          <a:p>
            <a:pPr algn="ctr"/>
            <a:r>
              <a:rPr lang="en-US" altLang="zh-CN" sz="2400" b="1"/>
              <a:t>CNCA/CTS0018-2014</a:t>
            </a:r>
            <a:r>
              <a:rPr lang="zh-CN" altLang="en-US" sz="2400" b="1"/>
              <a:t>，</a:t>
            </a:r>
            <a:r>
              <a:rPr lang="en-US" altLang="zh-CN" sz="2400" b="1"/>
              <a:t>   </a:t>
            </a:r>
            <a:r>
              <a:rPr lang="zh-CN" altLang="en-US" sz="2400" b="1"/>
              <a:t>认证技术规范</a:t>
            </a:r>
            <a:endParaRPr lang="en-US" altLang="zh-CN" sz="2400" b="1"/>
          </a:p>
          <a:p>
            <a:pPr algn="ctr"/>
            <a:r>
              <a:rPr lang="en-US" altLang="zh-CN" sz="2400" b="1"/>
              <a:t>CQC</a:t>
            </a:r>
            <a:r>
              <a:rPr lang="zh-CN" altLang="en-US" sz="2400" b="1"/>
              <a:t>、</a:t>
            </a:r>
            <a:r>
              <a:rPr lang="en-US" altLang="zh-CN" sz="2400" b="1"/>
              <a:t>CTC </a:t>
            </a:r>
            <a:r>
              <a:rPr lang="zh-CN" altLang="en-US" sz="2400" b="1"/>
              <a:t>发布</a:t>
            </a:r>
          </a:p>
        </p:txBody>
      </p:sp>
      <p:sp>
        <p:nvSpPr>
          <p:cNvPr id="121860" name="矩形 10"/>
          <p:cNvSpPr>
            <a:spLocks noChangeArrowheads="1"/>
          </p:cNvSpPr>
          <p:nvPr/>
        </p:nvSpPr>
        <p:spPr bwMode="auto">
          <a:xfrm>
            <a:off x="2071688" y="5143500"/>
            <a:ext cx="4797425" cy="830263"/>
          </a:xfrm>
          <a:prstGeom prst="rect">
            <a:avLst/>
          </a:prstGeom>
          <a:noFill/>
          <a:ln w="9525">
            <a:noFill/>
            <a:miter lim="800000"/>
          </a:ln>
        </p:spPr>
        <p:txBody>
          <a:bodyPr wrap="none">
            <a:spAutoFit/>
          </a:bodyPr>
          <a:lstStyle/>
          <a:p>
            <a:pPr algn="ctr"/>
            <a:r>
              <a:rPr lang="en-US" altLang="zh-CN" sz="2400" b="1"/>
              <a:t>CNCA-LC-0102:2014</a:t>
            </a:r>
            <a:r>
              <a:rPr lang="zh-CN" altLang="en-US" sz="2400" b="1"/>
              <a:t>， 实施规则</a:t>
            </a:r>
            <a:endParaRPr lang="en-US" altLang="zh-CN" sz="2400" b="1"/>
          </a:p>
          <a:p>
            <a:pPr algn="ctr"/>
            <a:r>
              <a:rPr lang="zh-CN" altLang="en-US" sz="2400" b="1"/>
              <a:t>国家认监委</a:t>
            </a:r>
            <a:r>
              <a:rPr lang="en-US" altLang="zh-CN" sz="2400" b="1"/>
              <a:t> </a:t>
            </a:r>
            <a:endParaRPr lang="zh-CN" altLang="en-US" sz="2400" b="1"/>
          </a:p>
        </p:txBody>
      </p:sp>
      <p:sp>
        <p:nvSpPr>
          <p:cNvPr id="8" name="标题 1"/>
          <p:cNvSpPr txBox="1"/>
          <p:nvPr/>
        </p:nvSpPr>
        <p:spPr bwMode="auto">
          <a:xfrm>
            <a:off x="1071563"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pic>
        <p:nvPicPr>
          <p:cNvPr id="12186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副标题 2"/>
          <p:cNvSpPr txBox="1"/>
          <p:nvPr/>
        </p:nvSpPr>
        <p:spPr bwMode="auto">
          <a:xfrm>
            <a:off x="571500" y="1357313"/>
            <a:ext cx="8358188" cy="642937"/>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endParaRPr lang="zh-CN" altLang="en-US" sz="2800">
              <a:latin typeface="Arial" panose="020B0604020202020204" pitchFamily="34" charset="0"/>
            </a:endParaRPr>
          </a:p>
        </p:txBody>
      </p:sp>
      <p:sp>
        <p:nvSpPr>
          <p:cNvPr id="16387" name="Rectangle 1"/>
          <p:cNvSpPr>
            <a:spLocks noChangeArrowheads="1"/>
          </p:cNvSpPr>
          <p:nvPr/>
        </p:nvSpPr>
        <p:spPr bwMode="auto">
          <a:xfrm>
            <a:off x="214313" y="2214563"/>
            <a:ext cx="7570787" cy="3416300"/>
          </a:xfrm>
          <a:prstGeom prst="rect">
            <a:avLst/>
          </a:prstGeom>
          <a:noFill/>
          <a:ln w="9525">
            <a:solidFill>
              <a:srgbClr val="FF0000"/>
            </a:solidFill>
            <a:miter lim="800000"/>
          </a:ln>
        </p:spPr>
        <p:txBody>
          <a:bodyPr wrap="none" anchor="ctr">
            <a:spAutoFit/>
          </a:bodyPr>
          <a:lstStyle/>
          <a:p>
            <a:r>
              <a:rPr lang="zh-CN" altLang="en-US" sz="2400">
                <a:solidFill>
                  <a:srgbClr val="FF0000"/>
                </a:solidFill>
              </a:rPr>
              <a:t>平板玻璃产品综合能耗</a:t>
            </a:r>
          </a:p>
          <a:p>
            <a:r>
              <a:rPr lang="zh-CN" altLang="en-US" sz="2400"/>
              <a:t>在统计期内用于平板玻璃生产所消耗的各种能源，</a:t>
            </a:r>
            <a:endParaRPr lang="en-US" altLang="zh-CN" sz="2400"/>
          </a:p>
          <a:p>
            <a:r>
              <a:rPr lang="zh-CN" altLang="en-US" sz="2400"/>
              <a:t>按照规定的计算方法和单位分别折算后的总和。</a:t>
            </a:r>
          </a:p>
          <a:p>
            <a:r>
              <a:rPr lang="en-US" sz="2400"/>
              <a:t> </a:t>
            </a:r>
            <a:endParaRPr lang="zh-CN" altLang="en-US" sz="2400"/>
          </a:p>
          <a:p>
            <a:r>
              <a:rPr lang="zh-CN" altLang="en-US" sz="2400">
                <a:solidFill>
                  <a:srgbClr val="FF0000"/>
                </a:solidFill>
              </a:rPr>
              <a:t>平板玻璃</a:t>
            </a:r>
            <a:r>
              <a:rPr lang="zh-CN" altLang="en-US" sz="2400" b="1">
                <a:solidFill>
                  <a:srgbClr val="002060"/>
                </a:solidFill>
              </a:rPr>
              <a:t>单位</a:t>
            </a:r>
            <a:r>
              <a:rPr lang="zh-CN" altLang="en-US" sz="2400">
                <a:solidFill>
                  <a:srgbClr val="FF0000"/>
                </a:solidFill>
              </a:rPr>
              <a:t>产品综合能耗</a:t>
            </a:r>
          </a:p>
          <a:p>
            <a:r>
              <a:rPr lang="zh-CN" altLang="en-US" sz="2400"/>
              <a:t>在统计期内生产每重量箱合格平板玻璃的综合能耗。</a:t>
            </a:r>
            <a:r>
              <a:rPr lang="en-US" sz="2400"/>
              <a:t>	</a:t>
            </a:r>
            <a:endParaRPr lang="zh-CN" altLang="en-US" sz="2400"/>
          </a:p>
          <a:p>
            <a:r>
              <a:rPr lang="en-US" sz="2400"/>
              <a:t>   </a:t>
            </a:r>
            <a:endParaRPr lang="zh-CN" altLang="en-US" sz="2400"/>
          </a:p>
          <a:p>
            <a:r>
              <a:rPr lang="zh-CN" altLang="en-US" sz="2400">
                <a:solidFill>
                  <a:srgbClr val="FF0000"/>
                </a:solidFill>
              </a:rPr>
              <a:t>平板玻璃熔窑热耗</a:t>
            </a:r>
          </a:p>
          <a:p>
            <a:r>
              <a:rPr lang="zh-CN" altLang="en-US" sz="2400"/>
              <a:t>在统计期内熔化每千克玻璃液所消耗的热量。</a:t>
            </a:r>
          </a:p>
        </p:txBody>
      </p:sp>
      <p:sp>
        <p:nvSpPr>
          <p:cNvPr id="6" name="标题 1"/>
          <p:cNvSpPr txBox="1"/>
          <p:nvPr/>
        </p:nvSpPr>
        <p:spPr bwMode="auto">
          <a:xfrm>
            <a:off x="1928813"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1638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5"/>
          <p:cNvSpPr txBox="1">
            <a:spLocks noChangeArrowheads="1"/>
          </p:cNvSpPr>
          <p:nvPr/>
        </p:nvSpPr>
        <p:spPr bwMode="auto">
          <a:xfrm>
            <a:off x="428625" y="1500188"/>
            <a:ext cx="8286750" cy="574675"/>
          </a:xfrm>
          <a:prstGeom prst="rect">
            <a:avLst/>
          </a:prstGeom>
          <a:noFill/>
          <a:ln w="9525">
            <a:solidFill>
              <a:srgbClr val="FF0000"/>
            </a:solidFill>
            <a:miter lim="800000"/>
          </a:ln>
        </p:spPr>
        <p:txBody>
          <a:bodyPr>
            <a:spAutoFit/>
          </a:bodyPr>
          <a:lstStyle/>
          <a:p>
            <a:pPr>
              <a:lnSpc>
                <a:spcPct val="150000"/>
              </a:lnSpc>
            </a:pPr>
            <a:r>
              <a:rPr lang="en-US" altLang="zh-CN" sz="2400" b="1"/>
              <a:t>CNCA/CTS0018-2014 </a:t>
            </a:r>
            <a:r>
              <a:rPr lang="zh-CN" altLang="en-US" sz="2400" b="1"/>
              <a:t>平板玻璃低碳产品评价方法及要求</a:t>
            </a:r>
          </a:p>
        </p:txBody>
      </p:sp>
      <p:sp>
        <p:nvSpPr>
          <p:cNvPr id="122883" name="矩形 9"/>
          <p:cNvSpPr>
            <a:spLocks noChangeArrowheads="1"/>
          </p:cNvSpPr>
          <p:nvPr/>
        </p:nvSpPr>
        <p:spPr bwMode="auto">
          <a:xfrm>
            <a:off x="1643063" y="2571750"/>
            <a:ext cx="5643562" cy="830263"/>
          </a:xfrm>
          <a:prstGeom prst="rect">
            <a:avLst/>
          </a:prstGeom>
          <a:noFill/>
          <a:ln w="9525">
            <a:noFill/>
            <a:miter lim="800000"/>
          </a:ln>
        </p:spPr>
        <p:txBody>
          <a:bodyPr wrap="none">
            <a:spAutoFit/>
          </a:bodyPr>
          <a:lstStyle/>
          <a:p>
            <a:pPr algn="ctr"/>
            <a:r>
              <a:rPr lang="en-US" altLang="zh-CN" sz="2400" b="1"/>
              <a:t>CNCA/CTS0018-2014</a:t>
            </a:r>
            <a:r>
              <a:rPr lang="zh-CN" altLang="en-US" sz="2400" b="1"/>
              <a:t>，</a:t>
            </a:r>
            <a:r>
              <a:rPr lang="en-US" altLang="zh-CN" sz="2400" b="1"/>
              <a:t>   </a:t>
            </a:r>
            <a:r>
              <a:rPr lang="zh-CN" altLang="en-US" sz="2400" b="1"/>
              <a:t>认证技术规范</a:t>
            </a:r>
            <a:endParaRPr lang="en-US" altLang="zh-CN" sz="2400" b="1"/>
          </a:p>
          <a:p>
            <a:pPr algn="ctr"/>
            <a:r>
              <a:rPr lang="en-US" altLang="zh-CN" sz="2400" b="1"/>
              <a:t>CQC</a:t>
            </a:r>
            <a:r>
              <a:rPr lang="zh-CN" altLang="en-US" sz="2400" b="1"/>
              <a:t>、</a:t>
            </a:r>
            <a:r>
              <a:rPr lang="en-US" altLang="zh-CN" sz="2400" b="1"/>
              <a:t>CTC </a:t>
            </a:r>
            <a:r>
              <a:rPr lang="zh-CN" altLang="en-US" sz="2400" b="1"/>
              <a:t>发布</a:t>
            </a:r>
          </a:p>
        </p:txBody>
      </p:sp>
      <p:sp>
        <p:nvSpPr>
          <p:cNvPr id="122884" name="矩形 7"/>
          <p:cNvSpPr>
            <a:spLocks noChangeArrowheads="1"/>
          </p:cNvSpPr>
          <p:nvPr/>
        </p:nvSpPr>
        <p:spPr bwMode="auto">
          <a:xfrm>
            <a:off x="3714750" y="4071938"/>
            <a:ext cx="2338388" cy="461962"/>
          </a:xfrm>
          <a:prstGeom prst="rect">
            <a:avLst/>
          </a:prstGeom>
          <a:noFill/>
          <a:ln w="9525">
            <a:noFill/>
            <a:miter lim="800000"/>
          </a:ln>
        </p:spPr>
        <p:txBody>
          <a:bodyPr wrap="none">
            <a:spAutoFit/>
          </a:bodyPr>
          <a:lstStyle/>
          <a:p>
            <a:r>
              <a:rPr lang="zh-CN" altLang="en-US" sz="2400" b="1">
                <a:solidFill>
                  <a:srgbClr val="000000"/>
                </a:solidFill>
              </a:rPr>
              <a:t>低碳产品评价值</a:t>
            </a:r>
            <a:endParaRPr lang="zh-CN" altLang="en-US" b="1"/>
          </a:p>
        </p:txBody>
      </p:sp>
      <p:graphicFrame>
        <p:nvGraphicFramePr>
          <p:cNvPr id="12" name="表格 11"/>
          <p:cNvGraphicFramePr>
            <a:graphicFrameLocks noGrp="1"/>
          </p:cNvGraphicFramePr>
          <p:nvPr/>
        </p:nvGraphicFramePr>
        <p:xfrm>
          <a:off x="928688" y="4572000"/>
          <a:ext cx="7786742" cy="1214446"/>
        </p:xfrm>
        <a:graphic>
          <a:graphicData uri="http://schemas.openxmlformats.org/drawingml/2006/table">
            <a:tbl>
              <a:tblPr/>
              <a:tblGrid>
                <a:gridCol w="400526"/>
                <a:gridCol w="7386216"/>
              </a:tblGrid>
              <a:tr h="607223">
                <a:tc>
                  <a:txBody>
                    <a:bodyPr/>
                    <a:lstStyle/>
                    <a:p>
                      <a:pPr algn="just">
                        <a:spcAft>
                          <a:spcPts val="0"/>
                        </a:spcAft>
                      </a:pPr>
                      <a:r>
                        <a:rPr lang="en-US" sz="2000" b="1" kern="100" dirty="0">
                          <a:latin typeface="Calibri" panose="020F0502020204030204"/>
                          <a:ea typeface="宋体" panose="02010600030101010101" pitchFamily="2" charset="-122"/>
                          <a:cs typeface="Times New Roman" panose="02020603050405020304"/>
                        </a:rPr>
                        <a:t>1</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b="1" kern="100">
                          <a:latin typeface="Calibri" panose="020F0502020204030204"/>
                          <a:ea typeface="宋体" panose="02010600030101010101" pitchFamily="2" charset="-122"/>
                          <a:cs typeface="Times New Roman" panose="02020603050405020304"/>
                        </a:rPr>
                        <a:t>单位玻璃液产生的二氧化碳排放量≤</a:t>
                      </a:r>
                      <a:r>
                        <a:rPr lang="en-US" sz="2000" b="1" kern="100">
                          <a:latin typeface="Calibri" panose="020F0502020204030204"/>
                          <a:ea typeface="宋体" panose="02010600030101010101" pitchFamily="2" charset="-122"/>
                          <a:cs typeface="Times New Roman" panose="02020603050405020304"/>
                        </a:rPr>
                        <a:t>0.64kgCO</a:t>
                      </a:r>
                      <a:r>
                        <a:rPr lang="en-US" sz="2000" b="1" kern="100" baseline="-25000">
                          <a:latin typeface="Calibri" panose="020F0502020204030204"/>
                          <a:ea typeface="宋体" panose="02010600030101010101" pitchFamily="2" charset="-122"/>
                          <a:cs typeface="Times New Roman" panose="02020603050405020304"/>
                        </a:rPr>
                        <a:t>2</a:t>
                      </a:r>
                      <a:r>
                        <a:rPr lang="en-US" sz="2000" b="1" kern="100">
                          <a:latin typeface="Calibri" panose="020F0502020204030204"/>
                          <a:ea typeface="宋体" panose="02010600030101010101" pitchFamily="2" charset="-122"/>
                          <a:cs typeface="Times New Roman" panose="02020603050405020304"/>
                        </a:rPr>
                        <a:t>e/kg</a:t>
                      </a:r>
                      <a:r>
                        <a:rPr lang="zh-CN" sz="2000" b="1" kern="100">
                          <a:latin typeface="Calibri" panose="020F0502020204030204"/>
                          <a:ea typeface="宋体" panose="02010600030101010101" pitchFamily="2" charset="-122"/>
                          <a:cs typeface="Times New Roman" panose="02020603050405020304"/>
                        </a:rPr>
                        <a:t>玻璃液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223">
                <a:tc>
                  <a:txBody>
                    <a:bodyPr/>
                    <a:lstStyle/>
                    <a:p>
                      <a:pPr algn="just">
                        <a:spcAft>
                          <a:spcPts val="0"/>
                        </a:spcAft>
                      </a:pPr>
                      <a:r>
                        <a:rPr lang="en-US" sz="2000" b="1" kern="100">
                          <a:latin typeface="Calibri" panose="020F0502020204030204"/>
                          <a:ea typeface="宋体" panose="02010600030101010101" pitchFamily="2" charset="-122"/>
                          <a:cs typeface="Times New Roman" panose="02020603050405020304"/>
                        </a:rPr>
                        <a:t>2</a:t>
                      </a:r>
                      <a:endParaRPr lang="zh-CN" sz="20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b="1" kern="100" dirty="0">
                          <a:latin typeface="Calibri" panose="020F0502020204030204"/>
                          <a:ea typeface="宋体" panose="02010600030101010101" pitchFamily="2" charset="-122"/>
                          <a:cs typeface="Times New Roman" panose="02020603050405020304"/>
                        </a:rPr>
                        <a:t>单位平板玻璃产生的二氧化碳排放量≤</a:t>
                      </a:r>
                      <a:r>
                        <a:rPr lang="en-US" sz="2000" b="1" kern="100" dirty="0">
                          <a:latin typeface="Calibri" panose="020F0502020204030204"/>
                          <a:ea typeface="宋体" panose="02010600030101010101" pitchFamily="2" charset="-122"/>
                          <a:cs typeface="Times New Roman" panose="02020603050405020304"/>
                        </a:rPr>
                        <a:t>43kgCO</a:t>
                      </a:r>
                      <a:r>
                        <a:rPr lang="en-US" sz="2000" b="1" kern="100" baseline="-25000" dirty="0">
                          <a:latin typeface="Calibri" panose="020F0502020204030204"/>
                          <a:ea typeface="宋体" panose="02010600030101010101" pitchFamily="2" charset="-122"/>
                          <a:cs typeface="Times New Roman" panose="02020603050405020304"/>
                        </a:rPr>
                        <a:t>2</a:t>
                      </a:r>
                      <a:r>
                        <a:rPr lang="en-US" sz="2000" b="1" kern="100" dirty="0">
                          <a:latin typeface="Calibri" panose="020F0502020204030204"/>
                          <a:ea typeface="宋体" panose="02010600030101010101" pitchFamily="2" charset="-122"/>
                          <a:cs typeface="Times New Roman" panose="02020603050405020304"/>
                        </a:rPr>
                        <a:t>e/</a:t>
                      </a:r>
                      <a:r>
                        <a:rPr lang="zh-CN" sz="2000" b="1" kern="100" dirty="0">
                          <a:latin typeface="Calibri" panose="020F0502020204030204"/>
                          <a:ea typeface="宋体" panose="02010600030101010101" pitchFamily="2" charset="-122"/>
                          <a:cs typeface="Times New Roman" panose="02020603050405020304"/>
                        </a:rPr>
                        <a:t>重量箱玻璃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标题 1"/>
          <p:cNvSpPr txBox="1"/>
          <p:nvPr/>
        </p:nvSpPr>
        <p:spPr bwMode="auto">
          <a:xfrm>
            <a:off x="857250"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pic>
        <p:nvPicPr>
          <p:cNvPr id="122897"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Box 5"/>
          <p:cNvSpPr txBox="1">
            <a:spLocks noChangeArrowheads="1"/>
          </p:cNvSpPr>
          <p:nvPr/>
        </p:nvSpPr>
        <p:spPr bwMode="auto">
          <a:xfrm>
            <a:off x="428625" y="1500188"/>
            <a:ext cx="8286750" cy="574675"/>
          </a:xfrm>
          <a:prstGeom prst="rect">
            <a:avLst/>
          </a:prstGeom>
          <a:noFill/>
          <a:ln w="9525">
            <a:solidFill>
              <a:srgbClr val="FF0000"/>
            </a:solidFill>
            <a:miter lim="800000"/>
          </a:ln>
        </p:spPr>
        <p:txBody>
          <a:bodyPr>
            <a:spAutoFit/>
          </a:bodyPr>
          <a:lstStyle/>
          <a:p>
            <a:pPr>
              <a:lnSpc>
                <a:spcPct val="150000"/>
              </a:lnSpc>
            </a:pPr>
            <a:r>
              <a:rPr lang="en-US" altLang="zh-CN" sz="2400" b="1"/>
              <a:t>CNCA/CTS0018-2014 </a:t>
            </a:r>
            <a:r>
              <a:rPr lang="zh-CN" altLang="en-US" sz="2400" b="1"/>
              <a:t>平板玻璃低碳产品评价方法及要求</a:t>
            </a:r>
          </a:p>
        </p:txBody>
      </p:sp>
      <p:sp>
        <p:nvSpPr>
          <p:cNvPr id="5" name="标题 1"/>
          <p:cNvSpPr txBox="1"/>
          <p:nvPr/>
        </p:nvSpPr>
        <p:spPr bwMode="auto">
          <a:xfrm>
            <a:off x="1285875"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23908" name="Rectangle 1"/>
          <p:cNvSpPr>
            <a:spLocks noChangeArrowheads="1"/>
          </p:cNvSpPr>
          <p:nvPr/>
        </p:nvSpPr>
        <p:spPr bwMode="auto">
          <a:xfrm>
            <a:off x="642938" y="2643188"/>
            <a:ext cx="7715250" cy="3416300"/>
          </a:xfrm>
          <a:prstGeom prst="rect">
            <a:avLst/>
          </a:prstGeom>
          <a:noFill/>
          <a:ln w="9525">
            <a:noFill/>
            <a:miter lim="800000"/>
          </a:ln>
        </p:spPr>
        <p:txBody>
          <a:bodyPr anchor="ctr">
            <a:spAutoFit/>
          </a:bodyPr>
          <a:lstStyle/>
          <a:p>
            <a:pPr eaLnBrk="1" hangingPunct="1"/>
            <a:r>
              <a:rPr lang="zh-CN" sz="2400" b="1">
                <a:solidFill>
                  <a:srgbClr val="FF0000"/>
                </a:solidFill>
                <a:cs typeface="Times New Roman" panose="02020603050405020304" pitchFamily="18" charset="0"/>
              </a:rPr>
              <a:t>直接排放</a:t>
            </a:r>
            <a:endParaRPr lang="zh-CN" sz="2400" b="1">
              <a:solidFill>
                <a:srgbClr val="FF0000"/>
              </a:solidFill>
              <a:latin typeface="Arial" panose="020B0604020202020204" pitchFamily="34" charset="0"/>
            </a:endParaRPr>
          </a:p>
          <a:p>
            <a:r>
              <a:rPr lang="zh-CN" altLang="en-US" sz="2400" b="1">
                <a:solidFill>
                  <a:srgbClr val="000000"/>
                </a:solidFill>
                <a:cs typeface="Times New Roman" panose="02020603050405020304" pitchFamily="18" charset="0"/>
              </a:rPr>
              <a:t>    指企业拥有或控制的排放源之排放。本评价方法及要求的直接排放为工业过程直接排放和化石燃料燃烧的能源活动直接排放。</a:t>
            </a:r>
            <a:endParaRPr lang="en-US" altLang="zh-CN" sz="2400" b="1">
              <a:solidFill>
                <a:srgbClr val="000000"/>
              </a:solidFill>
              <a:cs typeface="Times New Roman" panose="02020603050405020304" pitchFamily="18" charset="0"/>
            </a:endParaRPr>
          </a:p>
          <a:p>
            <a:endParaRPr lang="zh-CN" altLang="en-US" sz="2400" b="1">
              <a:latin typeface="Arial" panose="020B0604020202020204" pitchFamily="34" charset="0"/>
            </a:endParaRPr>
          </a:p>
          <a:p>
            <a:r>
              <a:rPr lang="zh-CN" altLang="en-US" sz="2400" b="1">
                <a:solidFill>
                  <a:srgbClr val="FF0000"/>
                </a:solidFill>
                <a:cs typeface="Times New Roman" panose="02020603050405020304" pitchFamily="18" charset="0"/>
              </a:rPr>
              <a:t>间接排放</a:t>
            </a:r>
            <a:endParaRPr lang="zh-CN" altLang="en-US" sz="2400" b="1">
              <a:solidFill>
                <a:srgbClr val="FF0000"/>
              </a:solidFill>
              <a:latin typeface="Arial" panose="020B0604020202020204" pitchFamily="34" charset="0"/>
            </a:endParaRPr>
          </a:p>
          <a:p>
            <a:r>
              <a:rPr lang="zh-CN" altLang="en-US" sz="2400" b="1">
                <a:solidFill>
                  <a:srgbClr val="000000"/>
                </a:solidFill>
                <a:cs typeface="Times New Roman" panose="02020603050405020304" pitchFamily="18" charset="0"/>
              </a:rPr>
              <a:t>  指因企业活动所致排放，但该排放的发生源由其他企业拥有或控制。本评价方法及要求的间接排放指电力消耗产生的能源活动间接排放</a:t>
            </a:r>
            <a:endParaRPr lang="zh-CN" altLang="en-US" b="1">
              <a:latin typeface="Arial" panose="020B0604020202020204" pitchFamily="34" charset="0"/>
            </a:endParaRPr>
          </a:p>
        </p:txBody>
      </p:sp>
      <p:pic>
        <p:nvPicPr>
          <p:cNvPr id="12390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Box 5"/>
          <p:cNvSpPr txBox="1">
            <a:spLocks noChangeArrowheads="1"/>
          </p:cNvSpPr>
          <p:nvPr/>
        </p:nvSpPr>
        <p:spPr bwMode="auto">
          <a:xfrm>
            <a:off x="428625" y="1500188"/>
            <a:ext cx="8286750" cy="574675"/>
          </a:xfrm>
          <a:prstGeom prst="rect">
            <a:avLst/>
          </a:prstGeom>
          <a:noFill/>
          <a:ln w="9525">
            <a:solidFill>
              <a:srgbClr val="FF0000"/>
            </a:solidFill>
            <a:miter lim="800000"/>
          </a:ln>
        </p:spPr>
        <p:txBody>
          <a:bodyPr>
            <a:spAutoFit/>
          </a:bodyPr>
          <a:lstStyle/>
          <a:p>
            <a:pPr>
              <a:lnSpc>
                <a:spcPct val="150000"/>
              </a:lnSpc>
            </a:pPr>
            <a:r>
              <a:rPr lang="en-US" altLang="zh-CN" sz="2400" b="1"/>
              <a:t>CNCA/CTS0018-2014 </a:t>
            </a:r>
            <a:r>
              <a:rPr lang="zh-CN" altLang="en-US" sz="2400" b="1"/>
              <a:t>平板玻璃低碳产品评价方法及要求</a:t>
            </a:r>
          </a:p>
        </p:txBody>
      </p:sp>
      <p:sp>
        <p:nvSpPr>
          <p:cNvPr id="8" name="标题 1"/>
          <p:cNvSpPr txBox="1"/>
          <p:nvPr/>
        </p:nvSpPr>
        <p:spPr bwMode="auto">
          <a:xfrm>
            <a:off x="1000125"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sp>
        <p:nvSpPr>
          <p:cNvPr id="124932" name="Rectangle 1"/>
          <p:cNvSpPr>
            <a:spLocks noChangeArrowheads="1"/>
          </p:cNvSpPr>
          <p:nvPr/>
        </p:nvSpPr>
        <p:spPr bwMode="auto">
          <a:xfrm>
            <a:off x="571500" y="3357563"/>
            <a:ext cx="8143875" cy="1885950"/>
          </a:xfrm>
          <a:prstGeom prst="rect">
            <a:avLst/>
          </a:prstGeom>
          <a:noFill/>
          <a:ln w="9525">
            <a:noFill/>
            <a:miter lim="800000"/>
          </a:ln>
        </p:spPr>
        <p:txBody>
          <a:bodyPr anchor="ctr">
            <a:spAutoFit/>
          </a:bodyPr>
          <a:lstStyle/>
          <a:p>
            <a:pPr indent="266700">
              <a:lnSpc>
                <a:spcPct val="150000"/>
              </a:lnSpc>
            </a:pPr>
            <a:r>
              <a:rPr lang="zh-CN" sz="2000" b="1">
                <a:solidFill>
                  <a:srgbClr val="000000"/>
                </a:solidFill>
                <a:cs typeface="Times New Roman" panose="02020603050405020304" pitchFamily="18" charset="0"/>
              </a:rPr>
              <a:t>包括生产系统和生产辅助系统产生的</a:t>
            </a:r>
            <a:r>
              <a:rPr lang="en-US" altLang="zh-CN" sz="2000" b="1">
                <a:solidFill>
                  <a:srgbClr val="000000"/>
                </a:solidFill>
                <a:cs typeface="Times New Roman" panose="02020603050405020304" pitchFamily="18" charset="0"/>
              </a:rPr>
              <a:t>CO</a:t>
            </a:r>
            <a:r>
              <a:rPr lang="en-US" altLang="zh-CN" sz="2000" b="1" baseline="-30000">
                <a:solidFill>
                  <a:srgbClr val="000000"/>
                </a:solidFill>
                <a:cs typeface="Times New Roman" panose="02020603050405020304" pitchFamily="18" charset="0"/>
              </a:rPr>
              <a:t>2</a:t>
            </a:r>
            <a:r>
              <a:rPr lang="zh-CN" altLang="en-US" sz="2000" b="1">
                <a:solidFill>
                  <a:srgbClr val="000000"/>
                </a:solidFill>
                <a:cs typeface="Times New Roman" panose="02020603050405020304" pitchFamily="18" charset="0"/>
              </a:rPr>
              <a:t>。</a:t>
            </a:r>
            <a:endParaRPr lang="en-US" altLang="zh-CN" sz="2000" b="1">
              <a:solidFill>
                <a:srgbClr val="000000"/>
              </a:solidFill>
              <a:cs typeface="Times New Roman" panose="02020603050405020304" pitchFamily="18" charset="0"/>
            </a:endParaRPr>
          </a:p>
          <a:p>
            <a:pPr indent="266700">
              <a:lnSpc>
                <a:spcPct val="150000"/>
              </a:lnSpc>
            </a:pPr>
            <a:r>
              <a:rPr lang="zh-CN" altLang="en-US" sz="2000" b="1">
                <a:solidFill>
                  <a:srgbClr val="000000"/>
                </a:solidFill>
                <a:cs typeface="Times New Roman" panose="02020603050405020304" pitchFamily="18" charset="0"/>
              </a:rPr>
              <a:t>生产系统</a:t>
            </a:r>
            <a:r>
              <a:rPr lang="en-US" altLang="zh-CN" sz="2000" b="1">
                <a:solidFill>
                  <a:srgbClr val="000000"/>
                </a:solidFill>
                <a:cs typeface="Times New Roman" panose="02020603050405020304" pitchFamily="18" charset="0"/>
              </a:rPr>
              <a:t>: </a:t>
            </a:r>
            <a:r>
              <a:rPr lang="zh-CN" altLang="en-US" sz="2000" b="1">
                <a:solidFill>
                  <a:srgbClr val="000000"/>
                </a:solidFill>
                <a:cs typeface="Times New Roman" panose="02020603050405020304" pitchFamily="18" charset="0"/>
              </a:rPr>
              <a:t>原料配合料的制备、玻璃液熔化、玻璃板成型、玻璃板退火、玻璃切裁和成品包装等</a:t>
            </a:r>
            <a:endParaRPr lang="zh-CN" altLang="en-US" sz="2000" b="1">
              <a:latin typeface="Arial" panose="020B0604020202020204" pitchFamily="34" charset="0"/>
            </a:endParaRPr>
          </a:p>
          <a:p>
            <a:pPr indent="266700">
              <a:lnSpc>
                <a:spcPct val="150000"/>
              </a:lnSpc>
            </a:pPr>
            <a:r>
              <a:rPr lang="zh-CN" altLang="en-US" sz="2000" b="1">
                <a:solidFill>
                  <a:srgbClr val="000000"/>
                </a:solidFill>
                <a:cs typeface="Times New Roman" panose="02020603050405020304" pitchFamily="18" charset="0"/>
              </a:rPr>
              <a:t>辅助生产系统</a:t>
            </a:r>
            <a:r>
              <a:rPr lang="en-US" altLang="zh-CN" sz="2000" b="1">
                <a:solidFill>
                  <a:srgbClr val="000000"/>
                </a:solidFill>
                <a:cs typeface="Times New Roman" panose="02020603050405020304" pitchFamily="18" charset="0"/>
              </a:rPr>
              <a:t>: </a:t>
            </a:r>
            <a:r>
              <a:rPr lang="zh-CN" altLang="en-US" sz="2000" b="1">
                <a:solidFill>
                  <a:srgbClr val="000000"/>
                </a:solidFill>
                <a:cs typeface="Times New Roman" panose="02020603050405020304" pitchFamily="18" charset="0"/>
              </a:rPr>
              <a:t>厂内机修、运输、动力、制氮、制氢等</a:t>
            </a:r>
            <a:endParaRPr lang="zh-CN" altLang="en-US" sz="2000" b="1">
              <a:latin typeface="Arial" panose="020B0604020202020204" pitchFamily="34" charset="0"/>
            </a:endParaRPr>
          </a:p>
        </p:txBody>
      </p:sp>
      <p:sp>
        <p:nvSpPr>
          <p:cNvPr id="124933" name="矩形 6"/>
          <p:cNvSpPr>
            <a:spLocks noChangeArrowheads="1"/>
          </p:cNvSpPr>
          <p:nvPr/>
        </p:nvSpPr>
        <p:spPr bwMode="auto">
          <a:xfrm>
            <a:off x="1357313" y="2500313"/>
            <a:ext cx="6572250" cy="461962"/>
          </a:xfrm>
          <a:prstGeom prst="rect">
            <a:avLst/>
          </a:prstGeom>
          <a:noFill/>
          <a:ln w="9525">
            <a:noFill/>
            <a:miter lim="800000"/>
          </a:ln>
        </p:spPr>
        <p:txBody>
          <a:bodyPr>
            <a:spAutoFit/>
          </a:bodyPr>
          <a:lstStyle/>
          <a:p>
            <a:r>
              <a:rPr lang="zh-CN" altLang="en-US" sz="2400" b="1">
                <a:solidFill>
                  <a:srgbClr val="000000"/>
                </a:solidFill>
                <a:cs typeface="Times New Roman" panose="02020603050405020304" pitchFamily="18" charset="0"/>
              </a:rPr>
              <a:t>平板玻璃低碳产品二氧化碳排放的计算范围</a:t>
            </a:r>
            <a:endParaRPr lang="zh-CN" altLang="en-US" sz="2400"/>
          </a:p>
        </p:txBody>
      </p:sp>
      <p:pic>
        <p:nvPicPr>
          <p:cNvPr id="124934"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Box 5"/>
          <p:cNvSpPr txBox="1">
            <a:spLocks noChangeArrowheads="1"/>
          </p:cNvSpPr>
          <p:nvPr/>
        </p:nvSpPr>
        <p:spPr bwMode="auto">
          <a:xfrm>
            <a:off x="428625" y="1500188"/>
            <a:ext cx="8286750" cy="574675"/>
          </a:xfrm>
          <a:prstGeom prst="rect">
            <a:avLst/>
          </a:prstGeom>
          <a:noFill/>
          <a:ln w="9525">
            <a:solidFill>
              <a:srgbClr val="FF0000"/>
            </a:solidFill>
            <a:miter lim="800000"/>
          </a:ln>
        </p:spPr>
        <p:txBody>
          <a:bodyPr>
            <a:spAutoFit/>
          </a:bodyPr>
          <a:lstStyle/>
          <a:p>
            <a:pPr>
              <a:lnSpc>
                <a:spcPct val="150000"/>
              </a:lnSpc>
            </a:pPr>
            <a:r>
              <a:rPr lang="en-US" altLang="zh-CN" sz="2400" b="1"/>
              <a:t>CNCA/CTS0018-2014 </a:t>
            </a:r>
            <a:r>
              <a:rPr lang="zh-CN" altLang="en-US" sz="2400" b="1"/>
              <a:t>平板玻璃低碳产品评价方法及要求</a:t>
            </a:r>
          </a:p>
        </p:txBody>
      </p:sp>
      <p:sp>
        <p:nvSpPr>
          <p:cNvPr id="9" name="标题 1"/>
          <p:cNvSpPr txBox="1"/>
          <p:nvPr/>
        </p:nvSpPr>
        <p:spPr bwMode="auto">
          <a:xfrm>
            <a:off x="1000125"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十二、平板玻璃企业能源管理</a:t>
            </a:r>
            <a:endParaRPr lang="zh-CN" altLang="zh-CN" sz="3600" b="1" dirty="0">
              <a:latin typeface="+mj-lt"/>
              <a:ea typeface="+mj-ea"/>
              <a:cs typeface="+mj-cs"/>
            </a:endParaRPr>
          </a:p>
        </p:txBody>
      </p:sp>
      <p:graphicFrame>
        <p:nvGraphicFramePr>
          <p:cNvPr id="7" name="表格 6"/>
          <p:cNvGraphicFramePr>
            <a:graphicFrameLocks noGrp="1"/>
          </p:cNvGraphicFramePr>
          <p:nvPr/>
        </p:nvGraphicFramePr>
        <p:xfrm>
          <a:off x="785813" y="3098800"/>
          <a:ext cx="8001056" cy="2544779"/>
        </p:xfrm>
        <a:graphic>
          <a:graphicData uri="http://schemas.openxmlformats.org/drawingml/2006/table">
            <a:tbl>
              <a:tblPr/>
              <a:tblGrid>
                <a:gridCol w="1432717"/>
                <a:gridCol w="3901007"/>
                <a:gridCol w="2667332"/>
              </a:tblGrid>
              <a:tr h="727079">
                <a:tc>
                  <a:txBody>
                    <a:bodyPr/>
                    <a:lstStyle/>
                    <a:p>
                      <a:pPr algn="ctr">
                        <a:lnSpc>
                          <a:spcPct val="200000"/>
                        </a:lnSpc>
                        <a:spcAft>
                          <a:spcPts val="0"/>
                        </a:spcAft>
                      </a:pPr>
                      <a:r>
                        <a:rPr lang="zh-CN" sz="1800" b="1" kern="100" dirty="0">
                          <a:latin typeface="Calibri" panose="020F0502020204030204"/>
                          <a:ea typeface="宋体" panose="02010600030101010101" pitchFamily="2" charset="-122"/>
                          <a:cs typeface="Times New Roman" panose="02020603050405020304"/>
                        </a:rPr>
                        <a:t>项目符号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800" b="1" kern="100">
                          <a:latin typeface="Calibri" panose="020F0502020204030204"/>
                          <a:ea typeface="宋体" panose="02010600030101010101" pitchFamily="2" charset="-122"/>
                          <a:cs typeface="Times New Roman" panose="02020603050405020304"/>
                        </a:rPr>
                        <a:t>CO2</a:t>
                      </a:r>
                      <a:r>
                        <a:rPr lang="zh-CN" sz="1800" b="1" kern="100">
                          <a:latin typeface="Calibri" panose="020F0502020204030204"/>
                          <a:ea typeface="宋体" panose="02010600030101010101" pitchFamily="2" charset="-122"/>
                          <a:cs typeface="Times New Roman" panose="02020603050405020304"/>
                        </a:rPr>
                        <a:t>排放源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zh-CN" sz="1800" b="1" kern="100">
                          <a:latin typeface="Calibri" panose="020F0502020204030204"/>
                          <a:ea typeface="宋体" panose="02010600030101010101" pitchFamily="2" charset="-122"/>
                          <a:cs typeface="Times New Roman" panose="02020603050405020304"/>
                        </a:rPr>
                        <a:t>排放类型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40">
                <a:tc>
                  <a:txBody>
                    <a:bodyPr/>
                    <a:lstStyle/>
                    <a:p>
                      <a:pPr algn="ctr">
                        <a:spcAft>
                          <a:spcPts val="0"/>
                        </a:spcAft>
                      </a:pPr>
                      <a:r>
                        <a:rPr lang="en-US" sz="1800" b="1" kern="100" dirty="0">
                          <a:latin typeface="Calibri" panose="020F0502020204030204"/>
                          <a:ea typeface="宋体" panose="02010600030101010101" pitchFamily="2" charset="-122"/>
                          <a:cs typeface="Times New Roman" panose="02020603050405020304"/>
                        </a:rPr>
                        <a:t>G</a:t>
                      </a:r>
                      <a:r>
                        <a:rPr lang="en-US" sz="1800" b="1" kern="100" baseline="-25000" dirty="0">
                          <a:latin typeface="Calibri" panose="020F0502020204030204"/>
                          <a:ea typeface="宋体" panose="02010600030101010101" pitchFamily="2" charset="-122"/>
                          <a:cs typeface="Times New Roman" panose="02020603050405020304"/>
                        </a:rPr>
                        <a:t>1</a:t>
                      </a:r>
                      <a:endParaRPr lang="zh-CN" sz="18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a:latin typeface="Calibri" panose="020F0502020204030204"/>
                          <a:ea typeface="宋体" panose="02010600030101010101" pitchFamily="2" charset="-122"/>
                          <a:cs typeface="Times New Roman" panose="02020603050405020304"/>
                        </a:rPr>
                        <a:t>原料配合料中碳粉氧化燃烧产生的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a:latin typeface="Calibri" panose="020F0502020204030204"/>
                          <a:ea typeface="宋体" panose="02010600030101010101" pitchFamily="2" charset="-122"/>
                          <a:cs typeface="Times New Roman" panose="02020603050405020304"/>
                        </a:rPr>
                        <a:t>工业过程直接排放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40">
                <a:tc>
                  <a:txBody>
                    <a:bodyPr/>
                    <a:lstStyle/>
                    <a:p>
                      <a:pPr algn="ctr">
                        <a:spcAft>
                          <a:spcPts val="0"/>
                        </a:spcAft>
                      </a:pPr>
                      <a:r>
                        <a:rPr lang="en-US" sz="1800" b="1" kern="100">
                          <a:latin typeface="Calibri" panose="020F0502020204030204"/>
                          <a:ea typeface="宋体" panose="02010600030101010101" pitchFamily="2" charset="-122"/>
                          <a:cs typeface="Times New Roman" panose="02020603050405020304"/>
                        </a:rPr>
                        <a:t>G</a:t>
                      </a:r>
                      <a:r>
                        <a:rPr lang="en-US" sz="1800" b="1" kern="100" baseline="-25000">
                          <a:latin typeface="Calibri" panose="020F0502020204030204"/>
                          <a:ea typeface="宋体" panose="02010600030101010101" pitchFamily="2" charset="-122"/>
                          <a:cs typeface="Times New Roman" panose="02020603050405020304"/>
                        </a:rPr>
                        <a:t>2</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dirty="0">
                          <a:latin typeface="Calibri" panose="020F0502020204030204"/>
                          <a:ea typeface="宋体" panose="02010600030101010101" pitchFamily="2" charset="-122"/>
                          <a:cs typeface="Times New Roman" panose="02020603050405020304"/>
                        </a:rPr>
                        <a:t>熔窑熔化阶段碳酸盐分解产生的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a:latin typeface="Calibri" panose="020F0502020204030204"/>
                          <a:ea typeface="宋体" panose="02010600030101010101" pitchFamily="2" charset="-122"/>
                          <a:cs typeface="Times New Roman" panose="02020603050405020304"/>
                        </a:rPr>
                        <a:t>工业过程直接排放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40">
                <a:tc>
                  <a:txBody>
                    <a:bodyPr/>
                    <a:lstStyle/>
                    <a:p>
                      <a:pPr algn="ctr">
                        <a:spcAft>
                          <a:spcPts val="0"/>
                        </a:spcAft>
                      </a:pPr>
                      <a:r>
                        <a:rPr lang="en-US" sz="1800" b="1" kern="100">
                          <a:latin typeface="Calibri" panose="020F0502020204030204"/>
                          <a:ea typeface="宋体" panose="02010600030101010101" pitchFamily="2" charset="-122"/>
                          <a:cs typeface="Times New Roman" panose="02020603050405020304"/>
                        </a:rPr>
                        <a:t>G</a:t>
                      </a:r>
                      <a:r>
                        <a:rPr lang="en-US" sz="1800" b="1" kern="100" baseline="-25000">
                          <a:latin typeface="Calibri" panose="020F0502020204030204"/>
                          <a:ea typeface="宋体" panose="02010600030101010101" pitchFamily="2" charset="-122"/>
                          <a:cs typeface="Times New Roman" panose="02020603050405020304"/>
                        </a:rPr>
                        <a:t>3</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dirty="0">
                          <a:latin typeface="Calibri" panose="020F0502020204030204"/>
                          <a:ea typeface="宋体" panose="02010600030101010101" pitchFamily="2" charset="-122"/>
                          <a:cs typeface="Times New Roman" panose="02020603050405020304"/>
                        </a:rPr>
                        <a:t>化石燃料燃烧产生的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a:latin typeface="Calibri" panose="020F0502020204030204"/>
                          <a:ea typeface="宋体" panose="02010600030101010101" pitchFamily="2" charset="-122"/>
                          <a:cs typeface="Times New Roman" panose="02020603050405020304"/>
                        </a:rPr>
                        <a:t>能源活动直接排放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40">
                <a:tc>
                  <a:txBody>
                    <a:bodyPr/>
                    <a:lstStyle/>
                    <a:p>
                      <a:pPr algn="ctr">
                        <a:spcAft>
                          <a:spcPts val="0"/>
                        </a:spcAft>
                      </a:pPr>
                      <a:r>
                        <a:rPr lang="en-US" sz="1800" b="1" kern="100">
                          <a:latin typeface="Calibri" panose="020F0502020204030204"/>
                          <a:ea typeface="宋体" panose="02010600030101010101" pitchFamily="2" charset="-122"/>
                          <a:cs typeface="Times New Roman" panose="02020603050405020304"/>
                        </a:rPr>
                        <a:t>G</a:t>
                      </a:r>
                      <a:r>
                        <a:rPr lang="en-US" sz="1800" b="1" kern="100" baseline="-25000">
                          <a:latin typeface="Calibri" panose="020F0502020204030204"/>
                          <a:ea typeface="宋体" panose="02010600030101010101" pitchFamily="2" charset="-122"/>
                          <a:cs typeface="Times New Roman" panose="02020603050405020304"/>
                        </a:rPr>
                        <a:t>4</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dirty="0">
                          <a:latin typeface="Calibri" panose="020F0502020204030204"/>
                          <a:ea typeface="宋体" panose="02010600030101010101" pitchFamily="2" charset="-122"/>
                          <a:cs typeface="Times New Roman" panose="02020603050405020304"/>
                        </a:rPr>
                        <a:t>电力消耗产生的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dirty="0">
                          <a:latin typeface="Calibri" panose="020F0502020204030204"/>
                          <a:ea typeface="宋体" panose="02010600030101010101" pitchFamily="2" charset="-122"/>
                          <a:cs typeface="Times New Roman" panose="02020603050405020304"/>
                        </a:rPr>
                        <a:t>能源活动间接排放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40">
                <a:tc>
                  <a:txBody>
                    <a:bodyPr/>
                    <a:lstStyle/>
                    <a:p>
                      <a:pPr algn="ctr">
                        <a:spcAft>
                          <a:spcPts val="0"/>
                        </a:spcAft>
                      </a:pPr>
                      <a:r>
                        <a:rPr lang="en-US" sz="1800" b="1" kern="100">
                          <a:latin typeface="Calibri" panose="020F0502020204030204"/>
                          <a:ea typeface="宋体" panose="02010600030101010101" pitchFamily="2" charset="-122"/>
                          <a:cs typeface="Times New Roman" panose="02020603050405020304"/>
                        </a:rPr>
                        <a:t>G</a:t>
                      </a:r>
                      <a:r>
                        <a:rPr lang="en-US" sz="1800" b="1" kern="100" baseline="-25000">
                          <a:latin typeface="Calibri" panose="020F0502020204030204"/>
                          <a:ea typeface="宋体" panose="02010600030101010101" pitchFamily="2" charset="-122"/>
                          <a:cs typeface="Times New Roman" panose="02020603050405020304"/>
                        </a:rPr>
                        <a:t>5</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a:latin typeface="Calibri" panose="020F0502020204030204"/>
                          <a:ea typeface="宋体" panose="02010600030101010101" pitchFamily="2" charset="-122"/>
                          <a:cs typeface="Times New Roman" panose="02020603050405020304"/>
                        </a:rPr>
                        <a:t>热力消耗产生的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dirty="0">
                          <a:latin typeface="Calibri" panose="020F0502020204030204"/>
                          <a:ea typeface="宋体" panose="02010600030101010101" pitchFamily="2" charset="-122"/>
                          <a:cs typeface="Times New Roman" panose="02020603050405020304"/>
                        </a:rPr>
                        <a:t>能源活动间接排放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5986" name="矩形 9"/>
          <p:cNvSpPr>
            <a:spLocks noChangeArrowheads="1"/>
          </p:cNvSpPr>
          <p:nvPr/>
        </p:nvSpPr>
        <p:spPr bwMode="auto">
          <a:xfrm>
            <a:off x="1357313" y="2500313"/>
            <a:ext cx="6572250" cy="461962"/>
          </a:xfrm>
          <a:prstGeom prst="rect">
            <a:avLst/>
          </a:prstGeom>
          <a:noFill/>
          <a:ln w="9525">
            <a:noFill/>
            <a:miter lim="800000"/>
          </a:ln>
        </p:spPr>
        <p:txBody>
          <a:bodyPr>
            <a:spAutoFit/>
          </a:bodyPr>
          <a:lstStyle/>
          <a:p>
            <a:r>
              <a:rPr lang="zh-CN" altLang="en-US" sz="2400" b="1">
                <a:solidFill>
                  <a:srgbClr val="000000"/>
                </a:solidFill>
                <a:cs typeface="Times New Roman" panose="02020603050405020304" pitchFamily="18" charset="0"/>
              </a:rPr>
              <a:t>平板玻璃低碳产品二氧化碳排放的计算方法</a:t>
            </a:r>
            <a:endParaRPr lang="zh-CN" altLang="en-US" sz="2400"/>
          </a:p>
        </p:txBody>
      </p:sp>
      <p:sp>
        <p:nvSpPr>
          <p:cNvPr id="125987" name="TextBox 10"/>
          <p:cNvSpPr txBox="1">
            <a:spLocks noChangeArrowheads="1"/>
          </p:cNvSpPr>
          <p:nvPr/>
        </p:nvSpPr>
        <p:spPr bwMode="auto">
          <a:xfrm>
            <a:off x="714375" y="5786438"/>
            <a:ext cx="4714875" cy="708025"/>
          </a:xfrm>
          <a:prstGeom prst="rect">
            <a:avLst/>
          </a:prstGeom>
          <a:noFill/>
          <a:ln w="9525">
            <a:noFill/>
            <a:miter lim="800000"/>
          </a:ln>
        </p:spPr>
        <p:txBody>
          <a:bodyPr>
            <a:spAutoFit/>
          </a:bodyPr>
          <a:lstStyle/>
          <a:p>
            <a:r>
              <a:rPr lang="zh-CN" altLang="en-US" sz="2000" b="1"/>
              <a:t>电力消耗： 外购电量</a:t>
            </a:r>
            <a:r>
              <a:rPr lang="en-US" altLang="zh-CN" sz="2000" b="1"/>
              <a:t>-</a:t>
            </a:r>
            <a:r>
              <a:rPr lang="zh-CN" altLang="en-US" sz="2000" b="1"/>
              <a:t>余热发电供电量</a:t>
            </a:r>
            <a:endParaRPr lang="en-US" altLang="zh-CN" sz="2000" b="1"/>
          </a:p>
          <a:p>
            <a:r>
              <a:rPr lang="zh-CN" altLang="en-US" sz="2000" b="1"/>
              <a:t>热力消耗：外购热力</a:t>
            </a:r>
            <a:r>
              <a:rPr lang="en-US" altLang="zh-CN" sz="2000" b="1"/>
              <a:t>-</a:t>
            </a:r>
            <a:r>
              <a:rPr lang="zh-CN" altLang="en-US" sz="2000" b="1"/>
              <a:t>外供热力</a:t>
            </a:r>
          </a:p>
        </p:txBody>
      </p:sp>
      <p:pic>
        <p:nvPicPr>
          <p:cNvPr id="125988"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Box 2"/>
          <p:cNvSpPr txBox="1">
            <a:spLocks noChangeArrowheads="1"/>
          </p:cNvSpPr>
          <p:nvPr/>
        </p:nvSpPr>
        <p:spPr bwMode="auto">
          <a:xfrm>
            <a:off x="434975" y="1484313"/>
            <a:ext cx="8351838" cy="2776537"/>
          </a:xfrm>
          <a:prstGeom prst="rect">
            <a:avLst/>
          </a:prstGeom>
          <a:noFill/>
          <a:ln w="9525">
            <a:noFill/>
            <a:miter lim="800000"/>
          </a:ln>
        </p:spPr>
        <p:txBody>
          <a:bodyPr>
            <a:spAutoFit/>
          </a:bodyPr>
          <a:lstStyle/>
          <a:p>
            <a:pPr marL="342900" indent="-342900" algn="ctr">
              <a:spcBef>
                <a:spcPct val="20000"/>
              </a:spcBef>
            </a:pPr>
            <a:r>
              <a:rPr lang="zh-CN" altLang="en-US" sz="8800">
                <a:solidFill>
                  <a:srgbClr val="0070C0"/>
                </a:solidFill>
                <a:latin typeface="华文新魏" panose="02010800040101010101" pitchFamily="2" charset="-122"/>
                <a:ea typeface="华文新魏" panose="02010800040101010101" pitchFamily="2" charset="-122"/>
              </a:rPr>
              <a:t>感 谢</a:t>
            </a:r>
            <a:r>
              <a:rPr lang="en-US" altLang="zh-CN" sz="8800">
                <a:solidFill>
                  <a:srgbClr val="0070C0"/>
                </a:solidFill>
                <a:latin typeface="华文新魏" panose="02010800040101010101" pitchFamily="2" charset="-122"/>
                <a:ea typeface="华文新魏" panose="02010800040101010101" pitchFamily="2" charset="-122"/>
              </a:rPr>
              <a:t> </a:t>
            </a:r>
            <a:r>
              <a:rPr lang="zh-CN" altLang="en-US" sz="8800">
                <a:solidFill>
                  <a:srgbClr val="0070C0"/>
                </a:solidFill>
                <a:latin typeface="华文新魏" panose="02010800040101010101" pitchFamily="2" charset="-122"/>
                <a:ea typeface="华文新魏" panose="02010800040101010101" pitchFamily="2" charset="-122"/>
              </a:rPr>
              <a:t>聆听</a:t>
            </a:r>
            <a:endParaRPr lang="en-US" altLang="zh-CN" sz="8800">
              <a:solidFill>
                <a:srgbClr val="0070C0"/>
              </a:solidFill>
              <a:latin typeface="华文新魏" panose="02010800040101010101" pitchFamily="2" charset="-122"/>
              <a:ea typeface="华文新魏" panose="02010800040101010101" pitchFamily="2" charset="-122"/>
            </a:endParaRPr>
          </a:p>
          <a:p>
            <a:pPr marL="342900" indent="-342900" algn="ctr">
              <a:spcBef>
                <a:spcPct val="20000"/>
              </a:spcBef>
            </a:pPr>
            <a:r>
              <a:rPr lang="zh-CN" altLang="en-US" sz="7200">
                <a:solidFill>
                  <a:srgbClr val="0070C0"/>
                </a:solidFill>
                <a:latin typeface="华文新魏" panose="02010800040101010101" pitchFamily="2" charset="-122"/>
                <a:ea typeface="华文新魏" panose="02010800040101010101" pitchFamily="2" charset="-122"/>
              </a:rPr>
              <a:t>祝各位工作顺利</a:t>
            </a:r>
          </a:p>
        </p:txBody>
      </p:sp>
      <p:pic>
        <p:nvPicPr>
          <p:cNvPr id="126979" name="图片 3"/>
          <p:cNvPicPr>
            <a:picLocks noChangeAspect="1"/>
          </p:cNvPicPr>
          <p:nvPr/>
        </p:nvPicPr>
        <p:blipFill>
          <a:blip r:embed="rId2"/>
          <a:srcRect/>
          <a:stretch>
            <a:fillRect/>
          </a:stretch>
        </p:blipFill>
        <p:spPr bwMode="auto">
          <a:xfrm>
            <a:off x="3587750" y="4479925"/>
            <a:ext cx="2046288" cy="1541463"/>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副标题 2"/>
          <p:cNvSpPr txBox="1"/>
          <p:nvPr/>
        </p:nvSpPr>
        <p:spPr bwMode="auto">
          <a:xfrm>
            <a:off x="571500" y="1357313"/>
            <a:ext cx="8358188" cy="642937"/>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endParaRPr lang="zh-CN" altLang="en-US" sz="2800">
              <a:latin typeface="Arial" panose="020B0604020202020204" pitchFamily="34" charset="0"/>
            </a:endParaRPr>
          </a:p>
        </p:txBody>
      </p:sp>
      <p:sp>
        <p:nvSpPr>
          <p:cNvPr id="17411" name="Rectangle 1"/>
          <p:cNvSpPr>
            <a:spLocks noChangeArrowheads="1"/>
          </p:cNvSpPr>
          <p:nvPr/>
        </p:nvSpPr>
        <p:spPr bwMode="auto">
          <a:xfrm>
            <a:off x="1143000" y="2500313"/>
            <a:ext cx="6956425" cy="2678112"/>
          </a:xfrm>
          <a:prstGeom prst="rect">
            <a:avLst/>
          </a:prstGeom>
          <a:noFill/>
          <a:ln w="9525">
            <a:solidFill>
              <a:srgbClr val="FF0000"/>
            </a:solidFill>
            <a:miter lim="800000"/>
          </a:ln>
        </p:spPr>
        <p:txBody>
          <a:bodyPr anchor="ctr">
            <a:spAutoFit/>
          </a:bodyPr>
          <a:lstStyle/>
          <a:p>
            <a:r>
              <a:rPr lang="zh-CN" altLang="en-US" sz="2400">
                <a:solidFill>
                  <a:srgbClr val="FF0000"/>
                </a:solidFill>
              </a:rPr>
              <a:t>平板玻璃产品综合能耗</a:t>
            </a:r>
          </a:p>
          <a:p>
            <a:r>
              <a:rPr lang="zh-CN" altLang="en-US" sz="2400"/>
              <a:t>在统计期内用于平板玻璃生产所消耗的各种能源，</a:t>
            </a:r>
            <a:endParaRPr lang="en-US" altLang="zh-CN" sz="2400"/>
          </a:p>
          <a:p>
            <a:r>
              <a:rPr lang="zh-CN" altLang="en-US" sz="2400"/>
              <a:t>按照规定的计算方法和单位分别折算后的总和。</a:t>
            </a:r>
            <a:endParaRPr lang="en-US" altLang="zh-CN" sz="2400"/>
          </a:p>
          <a:p>
            <a:r>
              <a:rPr lang="zh-CN" altLang="en-US" sz="2400"/>
              <a:t>（</a:t>
            </a:r>
            <a:r>
              <a:rPr lang="en-US" altLang="zh-CN" sz="2400"/>
              <a:t>GB/T 2589-2008  </a:t>
            </a:r>
            <a:r>
              <a:rPr lang="zh-CN" altLang="en-US" sz="2400"/>
              <a:t>定义</a:t>
            </a:r>
            <a:r>
              <a:rPr lang="en-US" altLang="zh-CN" sz="2400"/>
              <a:t>3.5</a:t>
            </a:r>
            <a:r>
              <a:rPr lang="zh-CN" altLang="en-US" sz="2400"/>
              <a:t>）</a:t>
            </a:r>
            <a:endParaRPr lang="en-US" altLang="zh-CN" sz="2400"/>
          </a:p>
          <a:p>
            <a:endParaRPr lang="zh-CN" altLang="en-US" sz="2400"/>
          </a:p>
          <a:p>
            <a:r>
              <a:rPr lang="en-US" sz="2400"/>
              <a:t> </a:t>
            </a:r>
          </a:p>
          <a:p>
            <a:r>
              <a:rPr lang="en-US" altLang="zh-CN" sz="2400"/>
              <a:t>GB/T 2589-2008  《</a:t>
            </a:r>
            <a:r>
              <a:rPr lang="zh-CN" altLang="en-US" sz="2400"/>
              <a:t>综合能耗计算通则</a:t>
            </a:r>
            <a:r>
              <a:rPr lang="en-US" altLang="zh-CN" sz="2400"/>
              <a:t>》</a:t>
            </a:r>
            <a:endParaRPr lang="zh-CN" altLang="en-US" sz="2400"/>
          </a:p>
        </p:txBody>
      </p:sp>
      <p:sp>
        <p:nvSpPr>
          <p:cNvPr id="6" name="标题 1"/>
          <p:cNvSpPr txBox="1"/>
          <p:nvPr/>
        </p:nvSpPr>
        <p:spPr bwMode="auto">
          <a:xfrm>
            <a:off x="1643063"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1741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2000250" y="1214438"/>
            <a:ext cx="5702300" cy="461962"/>
          </a:xfrm>
          <a:prstGeom prst="rect">
            <a:avLst/>
          </a:prstGeom>
          <a:noFill/>
          <a:ln w="9525">
            <a:solidFill>
              <a:srgbClr val="FF0000"/>
            </a:solidFill>
            <a:miter lim="800000"/>
          </a:ln>
        </p:spPr>
        <p:txBody>
          <a:bodyPr wrap="none" anchor="ctr">
            <a:spAutoFit/>
          </a:bodyPr>
          <a:lstStyle/>
          <a:p>
            <a:r>
              <a:rPr lang="en-US" altLang="zh-CN" sz="2400"/>
              <a:t>GB/T 2589-2008  《</a:t>
            </a:r>
            <a:r>
              <a:rPr lang="zh-CN" altLang="en-US" sz="2400"/>
              <a:t>综合能耗计算通则</a:t>
            </a:r>
            <a:r>
              <a:rPr lang="en-US" altLang="zh-CN" sz="2400"/>
              <a:t>》</a:t>
            </a:r>
            <a:endParaRPr lang="zh-CN" altLang="en-US" sz="2400"/>
          </a:p>
        </p:txBody>
      </p:sp>
      <p:sp>
        <p:nvSpPr>
          <p:cNvPr id="8" name="标题 1"/>
          <p:cNvSpPr txBox="1"/>
          <p:nvPr/>
        </p:nvSpPr>
        <p:spPr bwMode="auto">
          <a:xfrm>
            <a:off x="1714500"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sp>
        <p:nvSpPr>
          <p:cNvPr id="18436" name="矩形 4"/>
          <p:cNvSpPr>
            <a:spLocks noChangeArrowheads="1"/>
          </p:cNvSpPr>
          <p:nvPr/>
        </p:nvSpPr>
        <p:spPr bwMode="auto">
          <a:xfrm>
            <a:off x="714375" y="2714625"/>
            <a:ext cx="7929563" cy="2924175"/>
          </a:xfrm>
          <a:prstGeom prst="rect">
            <a:avLst/>
          </a:prstGeom>
          <a:noFill/>
          <a:ln w="9525">
            <a:noFill/>
            <a:miter lim="800000"/>
          </a:ln>
        </p:spPr>
        <p:txBody>
          <a:bodyPr>
            <a:spAutoFit/>
          </a:bodyPr>
          <a:lstStyle/>
          <a:p>
            <a:r>
              <a:rPr lang="zh-CN" altLang="en-US" sz="2400"/>
              <a:t>能源种类</a:t>
            </a:r>
            <a:endParaRPr lang="zh-CN" altLang="en-US" sz="2000"/>
          </a:p>
          <a:p>
            <a:pPr>
              <a:lnSpc>
                <a:spcPts val="2800"/>
              </a:lnSpc>
            </a:pPr>
            <a:r>
              <a:rPr lang="en-US" altLang="zh-CN" sz="2200"/>
              <a:t>1. </a:t>
            </a:r>
            <a:r>
              <a:rPr lang="zh-CN" altLang="en-US" sz="2200"/>
              <a:t>综合能耗计算的能源指用能单位实际消耗的各种能源，包括：</a:t>
            </a:r>
          </a:p>
          <a:p>
            <a:pPr>
              <a:lnSpc>
                <a:spcPts val="2800"/>
              </a:lnSpc>
            </a:pPr>
            <a:r>
              <a:rPr lang="en-US" altLang="zh-CN" sz="2200"/>
              <a:t>    </a:t>
            </a:r>
            <a:r>
              <a:rPr lang="zh-CN" altLang="en-US" sz="2200"/>
              <a:t>一次能源，主要包括原煤、原油、天然气、太阳能等；</a:t>
            </a:r>
          </a:p>
          <a:p>
            <a:pPr>
              <a:lnSpc>
                <a:spcPts val="2800"/>
              </a:lnSpc>
            </a:pPr>
            <a:r>
              <a:rPr lang="en-US" altLang="zh-CN" sz="2200"/>
              <a:t>    </a:t>
            </a:r>
            <a:r>
              <a:rPr lang="zh-CN" altLang="en-US" sz="2200"/>
              <a:t>二次能源，主要包括煤气、煤油、柴油、燃料油、电力等。</a:t>
            </a:r>
            <a:endParaRPr lang="en-US" altLang="zh-CN" sz="2200"/>
          </a:p>
          <a:p>
            <a:pPr>
              <a:lnSpc>
                <a:spcPts val="2800"/>
              </a:lnSpc>
            </a:pPr>
            <a:endParaRPr lang="zh-CN" altLang="en-US" sz="2200"/>
          </a:p>
          <a:p>
            <a:pPr>
              <a:lnSpc>
                <a:spcPts val="2800"/>
              </a:lnSpc>
            </a:pPr>
            <a:r>
              <a:rPr lang="en-US" altLang="zh-CN" sz="2200"/>
              <a:t>2. </a:t>
            </a:r>
            <a:r>
              <a:rPr lang="zh-CN" altLang="en-US" sz="2200"/>
              <a:t>耗能工质消耗的能源也属于综合能耗计算种类。耗能工质主要包括新水、软化水、压缩空气、氧气、氮气、等。</a:t>
            </a:r>
            <a:endParaRPr lang="en-US" altLang="zh-CN" sz="2200"/>
          </a:p>
          <a:p>
            <a:endParaRPr lang="zh-CN" altLang="en-US" sz="2000"/>
          </a:p>
        </p:txBody>
      </p:sp>
      <p:sp>
        <p:nvSpPr>
          <p:cNvPr id="18437" name="矩形 5"/>
          <p:cNvSpPr>
            <a:spLocks noChangeArrowheads="1"/>
          </p:cNvSpPr>
          <p:nvPr/>
        </p:nvSpPr>
        <p:spPr bwMode="auto">
          <a:xfrm>
            <a:off x="285750" y="1857375"/>
            <a:ext cx="4494213" cy="461963"/>
          </a:xfrm>
          <a:prstGeom prst="rect">
            <a:avLst/>
          </a:prstGeom>
          <a:noFill/>
          <a:ln w="9525">
            <a:noFill/>
            <a:miter lim="800000"/>
          </a:ln>
        </p:spPr>
        <p:txBody>
          <a:bodyPr wrap="none">
            <a:spAutoFit/>
          </a:bodyPr>
          <a:lstStyle/>
          <a:p>
            <a:r>
              <a:rPr lang="zh-CN" altLang="en-US" sz="2400">
                <a:solidFill>
                  <a:srgbClr val="FF0000"/>
                </a:solidFill>
              </a:rPr>
              <a:t>综合能耗计算的能源种类和范围</a:t>
            </a:r>
          </a:p>
        </p:txBody>
      </p:sp>
      <p:pic>
        <p:nvPicPr>
          <p:cNvPr id="18438"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785938" y="1357313"/>
            <a:ext cx="5702300" cy="461962"/>
          </a:xfrm>
          <a:prstGeom prst="rect">
            <a:avLst/>
          </a:prstGeom>
          <a:noFill/>
          <a:ln w="9525">
            <a:solidFill>
              <a:srgbClr val="FF0000"/>
            </a:solidFill>
            <a:miter lim="800000"/>
          </a:ln>
        </p:spPr>
        <p:txBody>
          <a:bodyPr wrap="none" anchor="ctr">
            <a:spAutoFit/>
          </a:bodyPr>
          <a:lstStyle/>
          <a:p>
            <a:r>
              <a:rPr lang="en-US" altLang="zh-CN" sz="2400"/>
              <a:t>GB/T 2589-2008  《</a:t>
            </a:r>
            <a:r>
              <a:rPr lang="zh-CN" altLang="en-US" sz="2400"/>
              <a:t>综合能耗计算通则</a:t>
            </a:r>
            <a:r>
              <a:rPr lang="en-US" altLang="zh-CN" sz="2400"/>
              <a:t>》</a:t>
            </a:r>
            <a:endParaRPr lang="zh-CN" altLang="en-US" sz="2400"/>
          </a:p>
        </p:txBody>
      </p:sp>
      <p:sp>
        <p:nvSpPr>
          <p:cNvPr id="8" name="标题 1"/>
          <p:cNvSpPr txBox="1"/>
          <p:nvPr/>
        </p:nvSpPr>
        <p:spPr bwMode="auto">
          <a:xfrm>
            <a:off x="1785938"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sp>
        <p:nvSpPr>
          <p:cNvPr id="19460" name="矩形 6"/>
          <p:cNvSpPr>
            <a:spLocks noChangeArrowheads="1"/>
          </p:cNvSpPr>
          <p:nvPr/>
        </p:nvSpPr>
        <p:spPr bwMode="auto">
          <a:xfrm>
            <a:off x="785813" y="2928938"/>
            <a:ext cx="7143750" cy="2678112"/>
          </a:xfrm>
          <a:prstGeom prst="rect">
            <a:avLst/>
          </a:prstGeom>
          <a:noFill/>
          <a:ln w="9525">
            <a:noFill/>
            <a:miter lim="800000"/>
          </a:ln>
        </p:spPr>
        <p:txBody>
          <a:bodyPr>
            <a:spAutoFit/>
          </a:bodyPr>
          <a:lstStyle/>
          <a:p>
            <a:r>
              <a:rPr lang="zh-CN" altLang="en-US" sz="2400"/>
              <a:t>计算范围</a:t>
            </a:r>
            <a:endParaRPr lang="en-US" altLang="zh-CN" sz="2400"/>
          </a:p>
          <a:p>
            <a:endParaRPr lang="zh-CN" altLang="en-US" sz="2400"/>
          </a:p>
          <a:p>
            <a:r>
              <a:rPr lang="en-US" sz="2400"/>
              <a:t>    </a:t>
            </a:r>
            <a:r>
              <a:rPr lang="zh-CN" altLang="en-US" sz="2400"/>
              <a:t>指用能单位生产活动过程中实际消耗的各种能源。对企业，包括主要生产系统、辅助生产系统和附</a:t>
            </a:r>
          </a:p>
          <a:p>
            <a:r>
              <a:rPr lang="zh-CN" altLang="en-US" sz="2400"/>
              <a:t>属生产系统用能以及用作原料的能源。</a:t>
            </a:r>
          </a:p>
          <a:p>
            <a:r>
              <a:rPr lang="en-US" sz="2400"/>
              <a:t>    </a:t>
            </a:r>
            <a:r>
              <a:rPr lang="zh-CN" altLang="en-US" sz="2400"/>
              <a:t>能源及耗能工质在用能单位内部储存、转换及分配供应</a:t>
            </a:r>
            <a:r>
              <a:rPr lang="en-US" altLang="zh-CN" sz="2400"/>
              <a:t>(</a:t>
            </a:r>
            <a:r>
              <a:rPr lang="zh-CN" altLang="en-US" sz="2400"/>
              <a:t>包括外销</a:t>
            </a:r>
            <a:r>
              <a:rPr lang="en-US" altLang="zh-CN" sz="2400"/>
              <a:t>)</a:t>
            </a:r>
            <a:r>
              <a:rPr lang="zh-CN" altLang="en-US" sz="2400"/>
              <a:t>中的损耗，也应计人综合能耗。</a:t>
            </a:r>
          </a:p>
        </p:txBody>
      </p:sp>
      <p:sp>
        <p:nvSpPr>
          <p:cNvPr id="19461" name="矩形 8"/>
          <p:cNvSpPr>
            <a:spLocks noChangeArrowheads="1"/>
          </p:cNvSpPr>
          <p:nvPr/>
        </p:nvSpPr>
        <p:spPr bwMode="auto">
          <a:xfrm>
            <a:off x="500063" y="2000250"/>
            <a:ext cx="4852987" cy="492125"/>
          </a:xfrm>
          <a:prstGeom prst="rect">
            <a:avLst/>
          </a:prstGeom>
          <a:noFill/>
          <a:ln w="9525">
            <a:noFill/>
            <a:miter lim="800000"/>
          </a:ln>
        </p:spPr>
        <p:txBody>
          <a:bodyPr wrap="none">
            <a:spAutoFit/>
          </a:bodyPr>
          <a:lstStyle/>
          <a:p>
            <a:r>
              <a:rPr lang="zh-CN" altLang="en-US" sz="2600">
                <a:solidFill>
                  <a:srgbClr val="FF0000"/>
                </a:solidFill>
              </a:rPr>
              <a:t>综合能耗计算的能源种类和范围</a:t>
            </a:r>
          </a:p>
        </p:txBody>
      </p:sp>
      <p:pic>
        <p:nvPicPr>
          <p:cNvPr id="1946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928813" y="1285875"/>
            <a:ext cx="5702300" cy="461963"/>
          </a:xfrm>
          <a:prstGeom prst="rect">
            <a:avLst/>
          </a:prstGeom>
          <a:noFill/>
          <a:ln w="9525">
            <a:solidFill>
              <a:srgbClr val="FF0000"/>
            </a:solidFill>
            <a:miter lim="800000"/>
          </a:ln>
        </p:spPr>
        <p:txBody>
          <a:bodyPr wrap="none" anchor="ctr">
            <a:spAutoFit/>
          </a:bodyPr>
          <a:lstStyle/>
          <a:p>
            <a:r>
              <a:rPr lang="en-US" altLang="zh-CN" sz="2400"/>
              <a:t>GB/T 2589-2008  《</a:t>
            </a:r>
            <a:r>
              <a:rPr lang="zh-CN" altLang="en-US" sz="2400"/>
              <a:t>综合能耗计算通则</a:t>
            </a:r>
            <a:r>
              <a:rPr lang="en-US" altLang="zh-CN" sz="2400"/>
              <a:t>》</a:t>
            </a:r>
            <a:endParaRPr lang="zh-CN" altLang="en-US" sz="2400"/>
          </a:p>
        </p:txBody>
      </p:sp>
      <p:pic>
        <p:nvPicPr>
          <p:cNvPr id="20483" name="Picture 2"/>
          <p:cNvPicPr>
            <a:picLocks noChangeAspect="1" noChangeArrowheads="1"/>
          </p:cNvPicPr>
          <p:nvPr/>
        </p:nvPicPr>
        <p:blipFill>
          <a:blip r:embed="rId2"/>
          <a:srcRect l="40625" t="44022" r="41406" b="39674"/>
          <a:stretch>
            <a:fillRect/>
          </a:stretch>
        </p:blipFill>
        <p:spPr bwMode="auto">
          <a:xfrm>
            <a:off x="3143250" y="2500313"/>
            <a:ext cx="2643188" cy="1143000"/>
          </a:xfrm>
          <a:prstGeom prst="rect">
            <a:avLst/>
          </a:prstGeom>
          <a:noFill/>
          <a:ln w="9525">
            <a:noFill/>
            <a:miter lim="800000"/>
            <a:headEnd/>
            <a:tailEnd/>
          </a:ln>
        </p:spPr>
      </p:pic>
      <p:sp>
        <p:nvSpPr>
          <p:cNvPr id="6" name="标题 1"/>
          <p:cNvSpPr txBox="1"/>
          <p:nvPr/>
        </p:nvSpPr>
        <p:spPr bwMode="auto">
          <a:xfrm>
            <a:off x="1643063"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sp>
        <p:nvSpPr>
          <p:cNvPr id="20485" name="矩形 4"/>
          <p:cNvSpPr>
            <a:spLocks noChangeArrowheads="1"/>
          </p:cNvSpPr>
          <p:nvPr/>
        </p:nvSpPr>
        <p:spPr bwMode="auto">
          <a:xfrm>
            <a:off x="642938" y="2357438"/>
            <a:ext cx="2338387" cy="461962"/>
          </a:xfrm>
          <a:prstGeom prst="rect">
            <a:avLst/>
          </a:prstGeom>
          <a:noFill/>
          <a:ln w="9525">
            <a:noFill/>
            <a:miter lim="800000"/>
          </a:ln>
        </p:spPr>
        <p:txBody>
          <a:bodyPr wrap="none">
            <a:spAutoFit/>
          </a:bodyPr>
          <a:lstStyle/>
          <a:p>
            <a:r>
              <a:rPr lang="zh-CN" altLang="en-US" sz="2400"/>
              <a:t>综合能耗计算：</a:t>
            </a:r>
          </a:p>
        </p:txBody>
      </p:sp>
      <p:sp>
        <p:nvSpPr>
          <p:cNvPr id="20486" name="矩形 6"/>
          <p:cNvSpPr>
            <a:spLocks noChangeArrowheads="1"/>
          </p:cNvSpPr>
          <p:nvPr/>
        </p:nvSpPr>
        <p:spPr bwMode="auto">
          <a:xfrm>
            <a:off x="142875" y="3786188"/>
            <a:ext cx="8858250" cy="1938337"/>
          </a:xfrm>
          <a:prstGeom prst="rect">
            <a:avLst/>
          </a:prstGeom>
          <a:noFill/>
          <a:ln w="9525">
            <a:noFill/>
            <a:miter lim="800000"/>
          </a:ln>
        </p:spPr>
        <p:txBody>
          <a:bodyPr>
            <a:spAutoFit/>
          </a:bodyPr>
          <a:lstStyle/>
          <a:p>
            <a:r>
              <a:rPr lang="en-US" altLang="zh-CN" sz="2400"/>
              <a:t> </a:t>
            </a:r>
            <a:r>
              <a:rPr lang="zh-CN" altLang="en-US" sz="2400"/>
              <a:t>式中：</a:t>
            </a:r>
          </a:p>
          <a:p>
            <a:r>
              <a:rPr lang="en-US" altLang="zh-CN" sz="2400"/>
              <a:t>    E——</a:t>
            </a:r>
            <a:r>
              <a:rPr lang="zh-CN" altLang="en-US" sz="2400"/>
              <a:t>综合能耗；</a:t>
            </a:r>
          </a:p>
          <a:p>
            <a:r>
              <a:rPr lang="en-US" altLang="zh-CN" sz="2400"/>
              <a:t>    n——</a:t>
            </a:r>
            <a:r>
              <a:rPr lang="zh-CN" altLang="en-US" sz="2400"/>
              <a:t>消耗的能源品种数；</a:t>
            </a:r>
          </a:p>
          <a:p>
            <a:r>
              <a:rPr lang="en-US" altLang="zh-CN" sz="2400"/>
              <a:t>    e</a:t>
            </a:r>
            <a:r>
              <a:rPr lang="en-US" altLang="zh-CN" sz="2400" baseline="-25000"/>
              <a:t>i</a:t>
            </a:r>
            <a:r>
              <a:rPr lang="en-US" altLang="zh-CN" sz="2400"/>
              <a:t>——</a:t>
            </a:r>
            <a:r>
              <a:rPr lang="zh-CN" altLang="en-US" sz="2400"/>
              <a:t>生产和服务活动中消耗的第</a:t>
            </a:r>
            <a:r>
              <a:rPr lang="en-US" altLang="zh-CN" sz="2400"/>
              <a:t>i</a:t>
            </a:r>
            <a:r>
              <a:rPr lang="zh-CN" altLang="en-US" sz="2400"/>
              <a:t>种能源实物量；</a:t>
            </a:r>
          </a:p>
          <a:p>
            <a:r>
              <a:rPr lang="en-US" altLang="zh-CN" sz="2400"/>
              <a:t>    p</a:t>
            </a:r>
            <a:r>
              <a:rPr lang="en-US" altLang="zh-CN" sz="2400" baseline="-25000"/>
              <a:t>i</a:t>
            </a:r>
            <a:r>
              <a:rPr lang="en-US" altLang="zh-CN" sz="2400"/>
              <a:t>——</a:t>
            </a:r>
            <a:r>
              <a:rPr lang="zh-CN" altLang="en-US" sz="2400"/>
              <a:t>第</a:t>
            </a:r>
            <a:r>
              <a:rPr lang="en-US" altLang="zh-CN" sz="2400"/>
              <a:t>i</a:t>
            </a:r>
            <a:r>
              <a:rPr lang="zh-CN" altLang="en-US" sz="2400"/>
              <a:t>种能源的折算系数，按能量</a:t>
            </a:r>
            <a:r>
              <a:rPr lang="zh-CN" altLang="en-US" sz="2400" b="1">
                <a:solidFill>
                  <a:srgbClr val="FF0000"/>
                </a:solidFill>
              </a:rPr>
              <a:t>当量值</a:t>
            </a:r>
            <a:r>
              <a:rPr lang="zh-CN" altLang="en-US" sz="2400"/>
              <a:t>或能源</a:t>
            </a:r>
            <a:r>
              <a:rPr lang="zh-CN" altLang="en-US" sz="2400" b="1">
                <a:solidFill>
                  <a:srgbClr val="FF0000"/>
                </a:solidFill>
              </a:rPr>
              <a:t>等价值</a:t>
            </a:r>
            <a:r>
              <a:rPr lang="zh-CN" altLang="en-US" sz="2400"/>
              <a:t>折算。</a:t>
            </a:r>
          </a:p>
        </p:txBody>
      </p:sp>
      <p:pic>
        <p:nvPicPr>
          <p:cNvPr id="20487"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928813" y="1357313"/>
            <a:ext cx="5702300" cy="461962"/>
          </a:xfrm>
          <a:prstGeom prst="rect">
            <a:avLst/>
          </a:prstGeom>
          <a:noFill/>
          <a:ln w="9525">
            <a:solidFill>
              <a:srgbClr val="FF0000"/>
            </a:solidFill>
            <a:miter lim="800000"/>
          </a:ln>
        </p:spPr>
        <p:txBody>
          <a:bodyPr wrap="none" anchor="ctr">
            <a:spAutoFit/>
          </a:bodyPr>
          <a:lstStyle/>
          <a:p>
            <a:r>
              <a:rPr lang="en-US" altLang="zh-CN" sz="2400"/>
              <a:t>GB/T 2589-2008  《</a:t>
            </a:r>
            <a:r>
              <a:rPr lang="zh-CN" altLang="en-US" sz="2400"/>
              <a:t>综合能耗计算通则</a:t>
            </a:r>
            <a:r>
              <a:rPr lang="en-US" altLang="zh-CN" sz="2400"/>
              <a:t>》</a:t>
            </a:r>
            <a:endParaRPr lang="zh-CN" altLang="en-US" sz="2400"/>
          </a:p>
        </p:txBody>
      </p:sp>
      <p:sp>
        <p:nvSpPr>
          <p:cNvPr id="6" name="标题 1"/>
          <p:cNvSpPr txBox="1"/>
          <p:nvPr/>
        </p:nvSpPr>
        <p:spPr bwMode="auto">
          <a:xfrm>
            <a:off x="1428750"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sp>
        <p:nvSpPr>
          <p:cNvPr id="21508" name="Rectangle 1"/>
          <p:cNvSpPr>
            <a:spLocks noChangeArrowheads="1"/>
          </p:cNvSpPr>
          <p:nvPr/>
        </p:nvSpPr>
        <p:spPr bwMode="auto">
          <a:xfrm>
            <a:off x="571500" y="2214563"/>
            <a:ext cx="8072438" cy="3416300"/>
          </a:xfrm>
          <a:prstGeom prst="rect">
            <a:avLst/>
          </a:prstGeom>
          <a:noFill/>
          <a:ln w="9525">
            <a:noFill/>
            <a:miter lim="800000"/>
          </a:ln>
        </p:spPr>
        <p:txBody>
          <a:bodyPr anchor="ctr">
            <a:spAutoFit/>
          </a:bodyPr>
          <a:lstStyle/>
          <a:p>
            <a:pPr eaLnBrk="1" hangingPunct="1"/>
            <a:r>
              <a:rPr lang="zh-CN" altLang="zh-CN" sz="2400">
                <a:cs typeface="Times New Roman" panose="02020603050405020304" pitchFamily="18" charset="0"/>
              </a:rPr>
              <a:t>“</a:t>
            </a:r>
            <a:r>
              <a:rPr lang="zh-CN" sz="2400">
                <a:cs typeface="Times New Roman" panose="02020603050405020304" pitchFamily="18" charset="0"/>
              </a:rPr>
              <a:t>等价值”的含义：二次能源由多少一次能源转换而来的；</a:t>
            </a:r>
            <a:endParaRPr lang="zh-CN" sz="2400">
              <a:latin typeface="Arial" panose="020B0604020202020204" pitchFamily="34" charset="0"/>
            </a:endParaRPr>
          </a:p>
          <a:p>
            <a:r>
              <a:rPr lang="zh-CN" sz="2400">
                <a:cs typeface="Times New Roman" panose="02020603050405020304" pitchFamily="18" charset="0"/>
              </a:rPr>
              <a:t>“当量值”的含义：二次能源自身含有多少热值。</a:t>
            </a:r>
            <a:endParaRPr lang="en-US" altLang="zh-CN" sz="2400">
              <a:cs typeface="Times New Roman" panose="02020603050405020304" pitchFamily="18" charset="0"/>
            </a:endParaRPr>
          </a:p>
          <a:p>
            <a:endParaRPr lang="zh-CN" sz="2400">
              <a:latin typeface="Arial" panose="020B0604020202020204" pitchFamily="34" charset="0"/>
            </a:endParaRPr>
          </a:p>
          <a:p>
            <a:r>
              <a:rPr lang="zh-CN" sz="2400">
                <a:cs typeface="Times New Roman" panose="02020603050405020304" pitchFamily="18" charset="0"/>
              </a:rPr>
              <a:t>例如：电力</a:t>
            </a:r>
            <a:endParaRPr lang="zh-CN" sz="2400">
              <a:latin typeface="Arial" panose="020B0604020202020204" pitchFamily="34" charset="0"/>
            </a:endParaRPr>
          </a:p>
          <a:p>
            <a:r>
              <a:rPr lang="zh-CN" sz="2400">
                <a:cs typeface="Times New Roman" panose="02020603050405020304" pitchFamily="18" charset="0"/>
              </a:rPr>
              <a:t>等价值</a:t>
            </a:r>
            <a:r>
              <a:rPr lang="zh-CN" altLang="zh-CN" sz="2400">
                <a:cs typeface="Times New Roman" panose="02020603050405020304" pitchFamily="18" charset="0"/>
              </a:rPr>
              <a:t>——</a:t>
            </a:r>
            <a:r>
              <a:rPr lang="en-US" altLang="zh-CN" sz="2400">
                <a:cs typeface="Times New Roman" panose="02020603050405020304" pitchFamily="18" charset="0"/>
              </a:rPr>
              <a:t>10000</a:t>
            </a:r>
            <a:r>
              <a:rPr lang="zh-CN" altLang="en-US" sz="2400">
                <a:cs typeface="Times New Roman" panose="02020603050405020304" pitchFamily="18" charset="0"/>
              </a:rPr>
              <a:t>千瓦时～</a:t>
            </a:r>
            <a:r>
              <a:rPr lang="en-US" altLang="zh-CN" sz="2400">
                <a:cs typeface="Times New Roman" panose="02020603050405020304" pitchFamily="18" charset="0"/>
              </a:rPr>
              <a:t>3.5</a:t>
            </a:r>
            <a:r>
              <a:rPr lang="zh-CN" altLang="en-US" sz="2400">
                <a:cs typeface="Times New Roman" panose="02020603050405020304" pitchFamily="18" charset="0"/>
              </a:rPr>
              <a:t>吨标准煤</a:t>
            </a:r>
            <a:endParaRPr lang="zh-CN" altLang="en-US" sz="2400">
              <a:latin typeface="Arial" panose="020B0604020202020204" pitchFamily="34" charset="0"/>
            </a:endParaRPr>
          </a:p>
          <a:p>
            <a:r>
              <a:rPr lang="zh-CN" altLang="en-US" sz="2400">
                <a:cs typeface="Times New Roman" panose="02020603050405020304" pitchFamily="18" charset="0"/>
              </a:rPr>
              <a:t>当量值</a:t>
            </a:r>
            <a:r>
              <a:rPr lang="en-US" altLang="zh-CN" sz="2400">
                <a:cs typeface="Times New Roman" panose="02020603050405020304" pitchFamily="18" charset="0"/>
              </a:rPr>
              <a:t>——10000</a:t>
            </a:r>
            <a:r>
              <a:rPr lang="zh-CN" altLang="en-US" sz="2400">
                <a:cs typeface="Times New Roman" panose="02020603050405020304" pitchFamily="18" charset="0"/>
              </a:rPr>
              <a:t>千瓦时～</a:t>
            </a:r>
            <a:r>
              <a:rPr lang="en-US" altLang="zh-CN" sz="2400">
                <a:cs typeface="Times New Roman" panose="02020603050405020304" pitchFamily="18" charset="0"/>
              </a:rPr>
              <a:t>1.229</a:t>
            </a:r>
            <a:r>
              <a:rPr lang="zh-CN" altLang="en-US" sz="2400">
                <a:cs typeface="Times New Roman" panose="02020603050405020304" pitchFamily="18" charset="0"/>
              </a:rPr>
              <a:t>吨标准煤</a:t>
            </a:r>
            <a:endParaRPr lang="en-US" altLang="zh-CN" sz="2400">
              <a:cs typeface="Times New Roman" panose="02020603050405020304" pitchFamily="18" charset="0"/>
            </a:endParaRPr>
          </a:p>
          <a:p>
            <a:endParaRPr lang="zh-CN" altLang="en-US" sz="2400">
              <a:latin typeface="Arial" panose="020B0604020202020204" pitchFamily="34" charset="0"/>
            </a:endParaRPr>
          </a:p>
          <a:p>
            <a:r>
              <a:rPr lang="zh-CN" altLang="en-US" sz="2400">
                <a:cs typeface="Times New Roman" panose="02020603050405020304" pitchFamily="18" charset="0"/>
              </a:rPr>
              <a:t>在万元</a:t>
            </a:r>
            <a:r>
              <a:rPr lang="en-US" altLang="zh-CN" sz="2400">
                <a:cs typeface="Times New Roman" panose="02020603050405020304" pitchFamily="18" charset="0"/>
              </a:rPr>
              <a:t>GDP</a:t>
            </a:r>
            <a:r>
              <a:rPr lang="zh-CN" altLang="en-US" sz="2400">
                <a:cs typeface="Times New Roman" panose="02020603050405020304" pitchFamily="18" charset="0"/>
              </a:rPr>
              <a:t>综合能耗折算中，过去采用等价值转换，从“十一五”开始，已采用当量值转换</a:t>
            </a:r>
            <a:endParaRPr lang="zh-CN" altLang="en-US" sz="2400">
              <a:latin typeface="Arial" panose="020B0604020202020204" pitchFamily="34" charset="0"/>
            </a:endParaRPr>
          </a:p>
        </p:txBody>
      </p:sp>
      <p:pic>
        <p:nvPicPr>
          <p:cNvPr id="2150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643063" y="1357313"/>
            <a:ext cx="5702300" cy="461962"/>
          </a:xfrm>
          <a:prstGeom prst="rect">
            <a:avLst/>
          </a:prstGeom>
          <a:noFill/>
          <a:ln w="9525">
            <a:solidFill>
              <a:srgbClr val="FF0000"/>
            </a:solidFill>
            <a:miter lim="800000"/>
          </a:ln>
        </p:spPr>
        <p:txBody>
          <a:bodyPr wrap="none" anchor="ctr">
            <a:spAutoFit/>
          </a:bodyPr>
          <a:lstStyle/>
          <a:p>
            <a:r>
              <a:rPr lang="en-US" altLang="zh-CN" sz="2400"/>
              <a:t>GB/T 2589-2008  《</a:t>
            </a:r>
            <a:r>
              <a:rPr lang="zh-CN" altLang="en-US" sz="2400"/>
              <a:t>综合能耗计算通则</a:t>
            </a:r>
            <a:r>
              <a:rPr lang="en-US" altLang="zh-CN" sz="2400"/>
              <a:t>》</a:t>
            </a:r>
            <a:endParaRPr lang="zh-CN" altLang="en-US" sz="2400"/>
          </a:p>
        </p:txBody>
      </p:sp>
      <p:sp>
        <p:nvSpPr>
          <p:cNvPr id="22531" name="Rectangle 1"/>
          <p:cNvSpPr>
            <a:spLocks noChangeArrowheads="1"/>
          </p:cNvSpPr>
          <p:nvPr/>
        </p:nvSpPr>
        <p:spPr bwMode="auto">
          <a:xfrm>
            <a:off x="3643313" y="2286000"/>
            <a:ext cx="1416050" cy="461963"/>
          </a:xfrm>
          <a:prstGeom prst="rect">
            <a:avLst/>
          </a:prstGeom>
          <a:noFill/>
          <a:ln w="9525">
            <a:solidFill>
              <a:srgbClr val="FF0000"/>
            </a:solidFill>
            <a:miter lim="800000"/>
          </a:ln>
        </p:spPr>
        <p:txBody>
          <a:bodyPr wrap="none" anchor="ctr">
            <a:spAutoFit/>
          </a:bodyPr>
          <a:lstStyle/>
          <a:p>
            <a:r>
              <a:rPr lang="zh-CN" altLang="en-US" sz="2400"/>
              <a:t>折标系数</a:t>
            </a:r>
          </a:p>
        </p:txBody>
      </p:sp>
      <p:sp>
        <p:nvSpPr>
          <p:cNvPr id="8" name="标题 1"/>
          <p:cNvSpPr txBox="1"/>
          <p:nvPr/>
        </p:nvSpPr>
        <p:spPr bwMode="auto">
          <a:xfrm>
            <a:off x="1643063"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sp>
        <p:nvSpPr>
          <p:cNvPr id="22533" name="矩形 6"/>
          <p:cNvSpPr>
            <a:spLocks noChangeArrowheads="1"/>
          </p:cNvSpPr>
          <p:nvPr/>
        </p:nvSpPr>
        <p:spPr bwMode="auto">
          <a:xfrm>
            <a:off x="500063" y="3429000"/>
            <a:ext cx="8358187" cy="2236788"/>
          </a:xfrm>
          <a:prstGeom prst="rect">
            <a:avLst/>
          </a:prstGeom>
          <a:noFill/>
          <a:ln w="9525">
            <a:noFill/>
            <a:miter lim="800000"/>
          </a:ln>
        </p:spPr>
        <p:txBody>
          <a:bodyPr>
            <a:spAutoFit/>
          </a:bodyPr>
          <a:lstStyle/>
          <a:p>
            <a:pPr>
              <a:lnSpc>
                <a:spcPct val="150000"/>
              </a:lnSpc>
            </a:pPr>
            <a:r>
              <a:rPr lang="en-US" altLang="zh-CN" sz="2400"/>
              <a:t>1</a:t>
            </a:r>
            <a:r>
              <a:rPr lang="zh-CN" altLang="en-US" sz="2400"/>
              <a:t>、计算综合能耗时，各种能源折算为一次能源的标准煤当量。</a:t>
            </a:r>
          </a:p>
          <a:p>
            <a:pPr>
              <a:lnSpc>
                <a:spcPct val="150000"/>
              </a:lnSpc>
            </a:pPr>
            <a:r>
              <a:rPr lang="en-US" altLang="zh-CN" sz="2400"/>
              <a:t>2</a:t>
            </a:r>
            <a:r>
              <a:rPr lang="zh-CN" altLang="en-US" sz="2400"/>
              <a:t>、用能单位实际消耗的燃料能源应以其低位发热量为计算基础折算为标准煤量。</a:t>
            </a:r>
          </a:p>
          <a:p>
            <a:pPr>
              <a:lnSpc>
                <a:spcPct val="150000"/>
              </a:lnSpc>
            </a:pPr>
            <a:r>
              <a:rPr lang="zh-CN" altLang="en-US" sz="2400"/>
              <a:t>低位发热量等于</a:t>
            </a:r>
            <a:r>
              <a:rPr lang="en-US" altLang="zh-CN" sz="2400"/>
              <a:t>29 307</a:t>
            </a:r>
            <a:r>
              <a:rPr lang="zh-CN" altLang="en-US" sz="2400"/>
              <a:t>千焦的燃料，称为</a:t>
            </a:r>
            <a:r>
              <a:rPr lang="en-US" altLang="zh-CN" sz="2400"/>
              <a:t>1</a:t>
            </a:r>
            <a:r>
              <a:rPr lang="zh-CN" altLang="en-US" sz="2400"/>
              <a:t>千克标准煤。</a:t>
            </a:r>
          </a:p>
        </p:txBody>
      </p:sp>
      <p:pic>
        <p:nvPicPr>
          <p:cNvPr id="22534"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857625" y="1071563"/>
            <a:ext cx="1416050" cy="461962"/>
          </a:xfrm>
          <a:prstGeom prst="rect">
            <a:avLst/>
          </a:prstGeom>
          <a:noFill/>
          <a:ln w="9525">
            <a:solidFill>
              <a:srgbClr val="FF0000"/>
            </a:solidFill>
            <a:miter lim="800000"/>
          </a:ln>
        </p:spPr>
        <p:txBody>
          <a:bodyPr wrap="none" anchor="ctr">
            <a:spAutoFit/>
          </a:bodyPr>
          <a:lstStyle/>
          <a:p>
            <a:r>
              <a:rPr lang="zh-CN" altLang="en-US" sz="2400"/>
              <a:t>折标系数</a:t>
            </a:r>
          </a:p>
        </p:txBody>
      </p:sp>
      <p:sp>
        <p:nvSpPr>
          <p:cNvPr id="8" name="标题 1"/>
          <p:cNvSpPr txBox="1"/>
          <p:nvPr/>
        </p:nvSpPr>
        <p:spPr bwMode="auto">
          <a:xfrm>
            <a:off x="1643063"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graphicFrame>
        <p:nvGraphicFramePr>
          <p:cNvPr id="7" name="表格 6"/>
          <p:cNvGraphicFramePr>
            <a:graphicFrameLocks noGrp="1"/>
          </p:cNvGraphicFramePr>
          <p:nvPr/>
        </p:nvGraphicFramePr>
        <p:xfrm>
          <a:off x="642938" y="2286000"/>
          <a:ext cx="8286808" cy="3839454"/>
        </p:xfrm>
        <a:graphic>
          <a:graphicData uri="http://schemas.openxmlformats.org/drawingml/2006/table">
            <a:tbl>
              <a:tblPr/>
              <a:tblGrid>
                <a:gridCol w="1571636"/>
                <a:gridCol w="2857520"/>
                <a:gridCol w="3857652"/>
              </a:tblGrid>
              <a:tr h="428628">
                <a:tc>
                  <a:txBody>
                    <a:bodyPr/>
                    <a:lstStyle/>
                    <a:p>
                      <a:pPr algn="ctr">
                        <a:lnSpc>
                          <a:spcPts val="1500"/>
                        </a:lnSpc>
                        <a:spcAft>
                          <a:spcPts val="0"/>
                        </a:spcAft>
                      </a:pPr>
                      <a:r>
                        <a:rPr lang="zh-CN" sz="2000" b="1" kern="100" dirty="0">
                          <a:solidFill>
                            <a:srgbClr val="000000"/>
                          </a:solidFill>
                          <a:latin typeface="Times New Roman" panose="02020603050405020304"/>
                          <a:ea typeface="宋体" panose="02010600030101010101" pitchFamily="2" charset="-122"/>
                        </a:rPr>
                        <a:t>能源名称</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2000" b="1" kern="100" dirty="0">
                          <a:solidFill>
                            <a:srgbClr val="000000"/>
                          </a:solidFill>
                          <a:latin typeface="Times New Roman" panose="02020603050405020304"/>
                          <a:ea typeface="宋体" panose="02010600030101010101" pitchFamily="2" charset="-122"/>
                        </a:rPr>
                        <a:t>平均低位发热量</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2000" b="1" kern="100" dirty="0">
                          <a:solidFill>
                            <a:srgbClr val="000000"/>
                          </a:solidFill>
                          <a:latin typeface="Times New Roman" panose="02020603050405020304"/>
                          <a:ea typeface="宋体" panose="02010600030101010101" pitchFamily="2" charset="-122"/>
                        </a:rPr>
                        <a:t>折标准煤系数</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33">
                <a:tc>
                  <a:txBody>
                    <a:bodyPr/>
                    <a:lstStyle/>
                    <a:p>
                      <a:pPr algn="l">
                        <a:lnSpc>
                          <a:spcPts val="1500"/>
                        </a:lnSpc>
                        <a:spcAft>
                          <a:spcPts val="0"/>
                        </a:spcAft>
                      </a:pPr>
                      <a:r>
                        <a:rPr lang="zh-CN" sz="2000" b="1" kern="100" dirty="0">
                          <a:solidFill>
                            <a:srgbClr val="000000"/>
                          </a:solidFill>
                          <a:latin typeface="Times New Roman" panose="02020603050405020304"/>
                          <a:ea typeface="宋体" panose="02010600030101010101" pitchFamily="2" charset="-122"/>
                        </a:rPr>
                        <a:t>石油焦粉</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a:solidFill>
                            <a:srgbClr val="000000"/>
                          </a:solidFill>
                          <a:latin typeface="宋体" panose="02010600030101010101" pitchFamily="2" charset="-122"/>
                          <a:ea typeface="宋体" panose="02010600030101010101" pitchFamily="2" charset="-122"/>
                        </a:rPr>
                        <a:t>35125 kJ/kg</a:t>
                      </a:r>
                      <a:endParaRPr lang="zh-CN" sz="20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a:solidFill>
                            <a:srgbClr val="000000"/>
                          </a:solidFill>
                          <a:latin typeface="宋体" panose="02010600030101010101" pitchFamily="2" charset="-122"/>
                          <a:ea typeface="宋体" panose="02010600030101010101" pitchFamily="2" charset="-122"/>
                        </a:rPr>
                        <a:t>1.1800 kgce/kg</a:t>
                      </a:r>
                      <a:endParaRPr lang="zh-CN" sz="20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33">
                <a:tc>
                  <a:txBody>
                    <a:bodyPr/>
                    <a:lstStyle/>
                    <a:p>
                      <a:pPr algn="l">
                        <a:lnSpc>
                          <a:spcPts val="1500"/>
                        </a:lnSpc>
                        <a:spcAft>
                          <a:spcPts val="0"/>
                        </a:spcAft>
                      </a:pPr>
                      <a:r>
                        <a:rPr lang="zh-CN" sz="2000" b="1" kern="100" dirty="0">
                          <a:solidFill>
                            <a:srgbClr val="000000"/>
                          </a:solidFill>
                          <a:latin typeface="Times New Roman" panose="02020603050405020304"/>
                          <a:ea typeface="宋体" panose="02010600030101010101" pitchFamily="2" charset="-122"/>
                        </a:rPr>
                        <a:t>原油</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a:solidFill>
                            <a:srgbClr val="000000"/>
                          </a:solidFill>
                          <a:latin typeface="宋体" panose="02010600030101010101" pitchFamily="2" charset="-122"/>
                          <a:ea typeface="宋体" panose="02010600030101010101" pitchFamily="2" charset="-122"/>
                        </a:rPr>
                        <a:t>41816kJ/kg </a:t>
                      </a:r>
                      <a:endParaRPr lang="zh-CN" sz="20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a:solidFill>
                            <a:srgbClr val="000000"/>
                          </a:solidFill>
                          <a:latin typeface="宋体" panose="02010600030101010101" pitchFamily="2" charset="-122"/>
                          <a:ea typeface="宋体" panose="02010600030101010101" pitchFamily="2" charset="-122"/>
                        </a:rPr>
                        <a:t>1.428 6 kgce/kg</a:t>
                      </a:r>
                      <a:endParaRPr lang="zh-CN" sz="20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33">
                <a:tc>
                  <a:txBody>
                    <a:bodyPr/>
                    <a:lstStyle/>
                    <a:p>
                      <a:pPr algn="l">
                        <a:lnSpc>
                          <a:spcPts val="1500"/>
                        </a:lnSpc>
                        <a:spcAft>
                          <a:spcPts val="0"/>
                        </a:spcAft>
                      </a:pPr>
                      <a:r>
                        <a:rPr lang="zh-CN" sz="2000" b="1" kern="100" dirty="0">
                          <a:solidFill>
                            <a:srgbClr val="000000"/>
                          </a:solidFill>
                          <a:latin typeface="Times New Roman" panose="02020603050405020304"/>
                          <a:ea typeface="宋体" panose="02010600030101010101" pitchFamily="2" charset="-122"/>
                        </a:rPr>
                        <a:t>燃料油</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a:solidFill>
                            <a:srgbClr val="000000"/>
                          </a:solidFill>
                          <a:latin typeface="宋体" panose="02010600030101010101" pitchFamily="2" charset="-122"/>
                          <a:ea typeface="宋体" panose="02010600030101010101" pitchFamily="2" charset="-122"/>
                        </a:rPr>
                        <a:t>41816kJ/kg</a:t>
                      </a:r>
                      <a:endParaRPr lang="zh-CN" sz="20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a:solidFill>
                            <a:srgbClr val="000000"/>
                          </a:solidFill>
                          <a:latin typeface="宋体" panose="02010600030101010101" pitchFamily="2" charset="-122"/>
                          <a:ea typeface="宋体" panose="02010600030101010101" pitchFamily="2" charset="-122"/>
                        </a:rPr>
                        <a:t>1.4286 kgce/kg</a:t>
                      </a:r>
                      <a:endParaRPr lang="zh-CN" sz="20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33">
                <a:tc>
                  <a:txBody>
                    <a:bodyPr/>
                    <a:lstStyle/>
                    <a:p>
                      <a:pPr algn="l">
                        <a:lnSpc>
                          <a:spcPts val="1500"/>
                        </a:lnSpc>
                        <a:spcAft>
                          <a:spcPts val="0"/>
                        </a:spcAft>
                      </a:pPr>
                      <a:r>
                        <a:rPr lang="zh-CN" sz="2000" b="1" kern="100" dirty="0">
                          <a:solidFill>
                            <a:srgbClr val="000000"/>
                          </a:solidFill>
                          <a:latin typeface="Times New Roman" panose="02020603050405020304"/>
                          <a:ea typeface="宋体" panose="02010600030101010101" pitchFamily="2" charset="-122"/>
                        </a:rPr>
                        <a:t>柴油</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a:solidFill>
                            <a:srgbClr val="000000"/>
                          </a:solidFill>
                          <a:latin typeface="宋体" panose="02010600030101010101" pitchFamily="2" charset="-122"/>
                          <a:ea typeface="宋体" panose="02010600030101010101" pitchFamily="2" charset="-122"/>
                        </a:rPr>
                        <a:t>42652 kJ/kg </a:t>
                      </a:r>
                      <a:endParaRPr lang="zh-CN" sz="20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a:solidFill>
                            <a:srgbClr val="000000"/>
                          </a:solidFill>
                          <a:latin typeface="宋体" panose="02010600030101010101" pitchFamily="2" charset="-122"/>
                          <a:ea typeface="宋体" panose="02010600030101010101" pitchFamily="2" charset="-122"/>
                        </a:rPr>
                        <a:t>1.4571 kgce/kg</a:t>
                      </a:r>
                      <a:endParaRPr lang="zh-CN" sz="20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128">
                <a:tc>
                  <a:txBody>
                    <a:bodyPr/>
                    <a:lstStyle/>
                    <a:p>
                      <a:pPr algn="l">
                        <a:lnSpc>
                          <a:spcPts val="1500"/>
                        </a:lnSpc>
                        <a:spcAft>
                          <a:spcPts val="0"/>
                        </a:spcAft>
                      </a:pPr>
                      <a:r>
                        <a:rPr lang="zh-CN" sz="2000" b="1" kern="100" dirty="0">
                          <a:solidFill>
                            <a:srgbClr val="000000"/>
                          </a:solidFill>
                          <a:latin typeface="Times New Roman" panose="02020603050405020304"/>
                          <a:ea typeface="宋体" panose="02010600030101010101" pitchFamily="2" charset="-122"/>
                        </a:rPr>
                        <a:t>煤焦油</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dirty="0">
                          <a:solidFill>
                            <a:srgbClr val="000000"/>
                          </a:solidFill>
                          <a:latin typeface="宋体" panose="02010600030101010101" pitchFamily="2" charset="-122"/>
                          <a:ea typeface="宋体" panose="02010600030101010101" pitchFamily="2" charset="-122"/>
                        </a:rPr>
                        <a:t>33453 kJ/kg </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a:solidFill>
                            <a:srgbClr val="000000"/>
                          </a:solidFill>
                          <a:latin typeface="宋体" panose="02010600030101010101" pitchFamily="2" charset="-122"/>
                          <a:ea typeface="宋体" panose="02010600030101010101" pitchFamily="2" charset="-122"/>
                        </a:rPr>
                        <a:t>1.1429 kgce/kg</a:t>
                      </a:r>
                      <a:endParaRPr lang="zh-CN" sz="20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33">
                <a:tc>
                  <a:txBody>
                    <a:bodyPr/>
                    <a:lstStyle/>
                    <a:p>
                      <a:pPr algn="l">
                        <a:lnSpc>
                          <a:spcPts val="1500"/>
                        </a:lnSpc>
                        <a:spcAft>
                          <a:spcPts val="0"/>
                        </a:spcAft>
                      </a:pPr>
                      <a:r>
                        <a:rPr lang="zh-CN" sz="2000" b="1" kern="100" dirty="0">
                          <a:solidFill>
                            <a:srgbClr val="000000"/>
                          </a:solidFill>
                          <a:latin typeface="Times New Roman" panose="02020603050405020304"/>
                          <a:ea typeface="宋体" panose="02010600030101010101" pitchFamily="2" charset="-122"/>
                        </a:rPr>
                        <a:t>天然气</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dirty="0">
                          <a:solidFill>
                            <a:srgbClr val="000000"/>
                          </a:solidFill>
                          <a:latin typeface="宋体" panose="02010600030101010101" pitchFamily="2" charset="-122"/>
                          <a:ea typeface="宋体" panose="02010600030101010101" pitchFamily="2" charset="-122"/>
                        </a:rPr>
                        <a:t>38931 kJ/m</a:t>
                      </a:r>
                      <a:r>
                        <a:rPr lang="en-US" sz="2000" b="1" kern="100" baseline="30000" dirty="0">
                          <a:solidFill>
                            <a:srgbClr val="000000"/>
                          </a:solidFill>
                          <a:latin typeface="宋体" panose="02010600030101010101" pitchFamily="2" charset="-122"/>
                          <a:ea typeface="宋体" panose="02010600030101010101" pitchFamily="2" charset="-122"/>
                        </a:rPr>
                        <a:t>3</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a:solidFill>
                            <a:srgbClr val="000000"/>
                          </a:solidFill>
                          <a:latin typeface="宋体" panose="02010600030101010101" pitchFamily="2" charset="-122"/>
                          <a:ea typeface="宋体" panose="02010600030101010101" pitchFamily="2" charset="-122"/>
                        </a:rPr>
                        <a:t>1.3300 kgce / m</a:t>
                      </a:r>
                      <a:r>
                        <a:rPr lang="en-US" sz="2000" b="1" kern="100" baseline="30000">
                          <a:solidFill>
                            <a:srgbClr val="000000"/>
                          </a:solidFill>
                          <a:latin typeface="宋体" panose="02010600030101010101" pitchFamily="2" charset="-122"/>
                          <a:ea typeface="宋体" panose="02010600030101010101" pitchFamily="2" charset="-122"/>
                        </a:rPr>
                        <a:t>3</a:t>
                      </a:r>
                      <a:endParaRPr lang="zh-CN" sz="20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33">
                <a:tc>
                  <a:txBody>
                    <a:bodyPr/>
                    <a:lstStyle/>
                    <a:p>
                      <a:pPr algn="l">
                        <a:lnSpc>
                          <a:spcPts val="1500"/>
                        </a:lnSpc>
                        <a:spcAft>
                          <a:spcPts val="0"/>
                        </a:spcAft>
                      </a:pPr>
                      <a:r>
                        <a:rPr lang="zh-CN" sz="2000" b="1" kern="100" dirty="0">
                          <a:solidFill>
                            <a:srgbClr val="000000"/>
                          </a:solidFill>
                          <a:latin typeface="Times New Roman" panose="02020603050405020304"/>
                          <a:ea typeface="宋体" panose="02010600030101010101" pitchFamily="2" charset="-122"/>
                        </a:rPr>
                        <a:t>发生炉煤气</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dirty="0">
                          <a:solidFill>
                            <a:srgbClr val="000000"/>
                          </a:solidFill>
                          <a:latin typeface="宋体" panose="02010600030101010101" pitchFamily="2" charset="-122"/>
                          <a:ea typeface="宋体" panose="02010600030101010101" pitchFamily="2" charset="-122"/>
                        </a:rPr>
                        <a:t>5227 kJ/m</a:t>
                      </a:r>
                      <a:r>
                        <a:rPr lang="en-US" sz="2000" b="1" kern="100" baseline="30000" dirty="0">
                          <a:solidFill>
                            <a:srgbClr val="000000"/>
                          </a:solidFill>
                          <a:latin typeface="宋体" panose="02010600030101010101" pitchFamily="2" charset="-122"/>
                          <a:ea typeface="宋体" panose="02010600030101010101" pitchFamily="2" charset="-122"/>
                        </a:rPr>
                        <a:t>3</a:t>
                      </a:r>
                      <a:r>
                        <a:rPr lang="en-US" sz="2000" b="1" kern="100" dirty="0">
                          <a:solidFill>
                            <a:srgbClr val="000000"/>
                          </a:solidFill>
                          <a:latin typeface="宋体" panose="02010600030101010101" pitchFamily="2" charset="-122"/>
                          <a:ea typeface="宋体" panose="02010600030101010101" pitchFamily="2" charset="-122"/>
                        </a:rPr>
                        <a:t> </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2000" b="1" kern="100" dirty="0">
                          <a:solidFill>
                            <a:srgbClr val="000000"/>
                          </a:solidFill>
                          <a:latin typeface="宋体" panose="02010600030101010101" pitchFamily="2" charset="-122"/>
                          <a:ea typeface="宋体" panose="02010600030101010101" pitchFamily="2" charset="-122"/>
                        </a:rPr>
                        <a:t>0.1786 </a:t>
                      </a:r>
                      <a:r>
                        <a:rPr lang="en-US" sz="2000" b="1" kern="100" dirty="0" err="1">
                          <a:solidFill>
                            <a:srgbClr val="000000"/>
                          </a:solidFill>
                          <a:latin typeface="宋体" panose="02010600030101010101" pitchFamily="2" charset="-122"/>
                          <a:ea typeface="宋体" panose="02010600030101010101" pitchFamily="2" charset="-122"/>
                        </a:rPr>
                        <a:t>kgce</a:t>
                      </a:r>
                      <a:r>
                        <a:rPr lang="en-US" sz="2000" b="1" kern="100" dirty="0">
                          <a:solidFill>
                            <a:srgbClr val="000000"/>
                          </a:solidFill>
                          <a:latin typeface="宋体" panose="02010600030101010101" pitchFamily="2" charset="-122"/>
                          <a:ea typeface="宋体" panose="02010600030101010101" pitchFamily="2" charset="-122"/>
                        </a:rPr>
                        <a:t> / m</a:t>
                      </a:r>
                      <a:r>
                        <a:rPr lang="en-US" sz="2000" b="1" kern="100" baseline="30000" dirty="0">
                          <a:solidFill>
                            <a:srgbClr val="000000"/>
                          </a:solidFill>
                          <a:latin typeface="宋体" panose="02010600030101010101" pitchFamily="2" charset="-122"/>
                          <a:ea typeface="宋体" panose="02010600030101010101" pitchFamily="2" charset="-122"/>
                        </a:rPr>
                        <a:t>3</a:t>
                      </a:r>
                      <a:endParaRPr lang="zh-CN" sz="20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68">
                <a:tc>
                  <a:txBody>
                    <a:bodyPr/>
                    <a:lstStyle/>
                    <a:p>
                      <a:pPr indent="127000" algn="l">
                        <a:spcAft>
                          <a:spcPts val="0"/>
                        </a:spcAft>
                      </a:pPr>
                      <a:r>
                        <a:rPr lang="zh-CN" sz="2000" b="1" kern="100" dirty="0" smtClean="0">
                          <a:solidFill>
                            <a:srgbClr val="000000"/>
                          </a:solidFill>
                          <a:latin typeface="宋体" panose="02010600030101010101" pitchFamily="2" charset="-122"/>
                          <a:cs typeface="Times New Roman" panose="02020603050405020304"/>
                        </a:rPr>
                        <a:t>电力</a:t>
                      </a:r>
                      <a:r>
                        <a:rPr lang="zh-CN" sz="2000" b="1" kern="100" dirty="0">
                          <a:solidFill>
                            <a:srgbClr val="000000"/>
                          </a:solidFill>
                          <a:latin typeface="宋体" panose="02010600030101010101" pitchFamily="2" charset="-122"/>
                          <a:cs typeface="Times New Roman" panose="02020603050405020304"/>
                        </a:rPr>
                        <a:t>（当量）</a:t>
                      </a:r>
                      <a:endParaRPr lang="zh-CN" sz="2000" b="1"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en-US" sz="2000" b="1" kern="100" dirty="0">
                          <a:solidFill>
                            <a:srgbClr val="000000"/>
                          </a:solidFill>
                          <a:latin typeface="宋体" panose="02010600030101010101" pitchFamily="2" charset="-122"/>
                          <a:cs typeface="Times New Roman" panose="02020603050405020304"/>
                        </a:rPr>
                        <a:t>3600 kJ/(</a:t>
                      </a:r>
                      <a:r>
                        <a:rPr lang="en-US" sz="2000" b="1" kern="100" dirty="0" err="1">
                          <a:solidFill>
                            <a:srgbClr val="000000"/>
                          </a:solidFill>
                          <a:latin typeface="宋体" panose="02010600030101010101" pitchFamily="2" charset="-122"/>
                          <a:cs typeface="Times New Roman" panose="02020603050405020304"/>
                        </a:rPr>
                        <a:t>kw.h</a:t>
                      </a:r>
                      <a:r>
                        <a:rPr lang="en-US" sz="2000" b="1" kern="100" dirty="0">
                          <a:solidFill>
                            <a:srgbClr val="000000"/>
                          </a:solidFill>
                          <a:latin typeface="宋体" panose="02010600030101010101" pitchFamily="2" charset="-122"/>
                          <a:cs typeface="Times New Roman" panose="02020603050405020304"/>
                        </a:rPr>
                        <a:t>)</a:t>
                      </a:r>
                      <a:endParaRPr lang="zh-CN" sz="2000" b="1"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en-US" sz="2000" b="1" kern="100" dirty="0">
                          <a:solidFill>
                            <a:srgbClr val="000000"/>
                          </a:solidFill>
                          <a:latin typeface="宋体" panose="02010600030101010101" pitchFamily="2" charset="-122"/>
                          <a:cs typeface="Times New Roman" panose="02020603050405020304"/>
                        </a:rPr>
                        <a:t>0.1229 </a:t>
                      </a:r>
                      <a:r>
                        <a:rPr lang="en-US" sz="2000" b="1" kern="100" dirty="0" err="1">
                          <a:solidFill>
                            <a:srgbClr val="000000"/>
                          </a:solidFill>
                          <a:latin typeface="宋体" panose="02010600030101010101" pitchFamily="2" charset="-122"/>
                          <a:cs typeface="Times New Roman" panose="02020603050405020304"/>
                        </a:rPr>
                        <a:t>kgce</a:t>
                      </a:r>
                      <a:r>
                        <a:rPr lang="en-US" sz="2000" b="1" kern="100" dirty="0">
                          <a:solidFill>
                            <a:srgbClr val="000000"/>
                          </a:solidFill>
                          <a:latin typeface="宋体" panose="02010600030101010101" pitchFamily="2" charset="-122"/>
                          <a:cs typeface="Times New Roman" panose="02020603050405020304"/>
                        </a:rPr>
                        <a:t> /(</a:t>
                      </a:r>
                      <a:r>
                        <a:rPr lang="en-US" sz="2000" b="1" kern="100" dirty="0" err="1">
                          <a:solidFill>
                            <a:srgbClr val="000000"/>
                          </a:solidFill>
                          <a:latin typeface="宋体" panose="02010600030101010101" pitchFamily="2" charset="-122"/>
                          <a:cs typeface="Times New Roman" panose="02020603050405020304"/>
                        </a:rPr>
                        <a:t>kw.h</a:t>
                      </a:r>
                      <a:r>
                        <a:rPr lang="en-US" sz="2000" b="1" kern="100" dirty="0">
                          <a:solidFill>
                            <a:srgbClr val="000000"/>
                          </a:solidFill>
                          <a:latin typeface="宋体" panose="02010600030101010101" pitchFamily="2" charset="-122"/>
                          <a:cs typeface="Times New Roman" panose="02020603050405020304"/>
                        </a:rPr>
                        <a:t>)</a:t>
                      </a:r>
                      <a:endParaRPr lang="zh-CN" sz="2000" b="1"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432">
                <a:tc>
                  <a:txBody>
                    <a:bodyPr/>
                    <a:lstStyle/>
                    <a:p>
                      <a:pPr indent="127000" algn="l">
                        <a:spcAft>
                          <a:spcPts val="0"/>
                        </a:spcAft>
                      </a:pPr>
                      <a:r>
                        <a:rPr lang="zh-CN" sz="2000" b="1" kern="100" dirty="0">
                          <a:solidFill>
                            <a:srgbClr val="000000"/>
                          </a:solidFill>
                          <a:latin typeface="宋体" panose="02010600030101010101" pitchFamily="2" charset="-122"/>
                          <a:cs typeface="Times New Roman" panose="02020603050405020304"/>
                        </a:rPr>
                        <a:t>标准煤（折）</a:t>
                      </a:r>
                      <a:endParaRPr lang="zh-CN" sz="2000" b="1"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en-US" sz="2000" b="1" kern="100">
                          <a:solidFill>
                            <a:srgbClr val="000000"/>
                          </a:solidFill>
                          <a:latin typeface="宋体" panose="02010600030101010101" pitchFamily="2" charset="-122"/>
                          <a:cs typeface="Times New Roman" panose="02020603050405020304"/>
                        </a:rPr>
                        <a:t>29271.2 kJ/kg </a:t>
                      </a:r>
                      <a:endParaRPr lang="zh-CN" sz="2000" b="1" kern="10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en-US" sz="2000" b="1" kern="100" dirty="0">
                          <a:solidFill>
                            <a:srgbClr val="000000"/>
                          </a:solidFill>
                          <a:latin typeface="宋体" panose="02010600030101010101" pitchFamily="2" charset="-122"/>
                          <a:cs typeface="Times New Roman" panose="02020603050405020304"/>
                        </a:rPr>
                        <a:t>1.0000 </a:t>
                      </a:r>
                      <a:r>
                        <a:rPr lang="en-US" sz="2000" b="1" kern="100" dirty="0" err="1">
                          <a:solidFill>
                            <a:srgbClr val="000000"/>
                          </a:solidFill>
                          <a:latin typeface="宋体" panose="02010600030101010101" pitchFamily="2" charset="-122"/>
                          <a:cs typeface="Times New Roman" panose="02020603050405020304"/>
                        </a:rPr>
                        <a:t>kgce</a:t>
                      </a:r>
                      <a:r>
                        <a:rPr lang="en-US" sz="2000" b="1" kern="100" dirty="0">
                          <a:solidFill>
                            <a:srgbClr val="000000"/>
                          </a:solidFill>
                          <a:latin typeface="宋体" panose="02010600030101010101" pitchFamily="2" charset="-122"/>
                          <a:cs typeface="Times New Roman" panose="02020603050405020304"/>
                        </a:rPr>
                        <a:t>/kg</a:t>
                      </a:r>
                      <a:endParaRPr lang="zh-CN" sz="2000" b="1" kern="100" dirty="0">
                        <a:latin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602" name="Rectangle 1"/>
          <p:cNvSpPr>
            <a:spLocks noChangeArrowheads="1"/>
          </p:cNvSpPr>
          <p:nvPr/>
        </p:nvSpPr>
        <p:spPr bwMode="auto">
          <a:xfrm>
            <a:off x="2500313" y="1643063"/>
            <a:ext cx="4429125" cy="461962"/>
          </a:xfrm>
          <a:prstGeom prst="rect">
            <a:avLst/>
          </a:prstGeom>
          <a:noFill/>
          <a:ln w="9525">
            <a:noFill/>
            <a:miter lim="800000"/>
          </a:ln>
        </p:spPr>
        <p:txBody>
          <a:bodyPr anchor="ctr">
            <a:spAutoFit/>
          </a:bodyPr>
          <a:lstStyle/>
          <a:p>
            <a:pPr indent="266700" eaLnBrk="1" hangingPunct="1"/>
            <a:r>
              <a:rPr lang="zh-CN" sz="2400">
                <a:solidFill>
                  <a:srgbClr val="000000"/>
                </a:solidFill>
                <a:latin typeface="黑体" panose="02010600030101010101" pitchFamily="49" charset="-122"/>
                <a:ea typeface="黑体" panose="02010600030101010101" pitchFamily="49" charset="-122"/>
                <a:cs typeface="Times New Roman" panose="02020603050405020304" pitchFamily="18" charset="0"/>
              </a:rPr>
              <a:t>各种能源折标准煤参考系数</a:t>
            </a:r>
            <a:endParaRPr lang="zh-CN" sz="2400">
              <a:latin typeface="Arial" panose="020B0604020202020204" pitchFamily="34" charset="0"/>
              <a:cs typeface="Times New Roman" panose="02020603050405020304" pitchFamily="18" charset="0"/>
            </a:endParaRPr>
          </a:p>
        </p:txBody>
      </p:sp>
      <p:pic>
        <p:nvPicPr>
          <p:cNvPr id="2360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副标题 2"/>
          <p:cNvSpPr>
            <a:spLocks noGrp="1"/>
          </p:cNvSpPr>
          <p:nvPr>
            <p:ph type="subTitle" idx="1"/>
          </p:nvPr>
        </p:nvSpPr>
        <p:spPr>
          <a:xfrm>
            <a:off x="1214438" y="1143000"/>
            <a:ext cx="6400800" cy="5715000"/>
          </a:xfrm>
        </p:spPr>
        <p:txBody>
          <a:bodyPr/>
          <a:lstStyle/>
          <a:p>
            <a:pPr algn="just" eaLnBrk="1" hangingPunct="1"/>
            <a:r>
              <a:rPr lang="zh-CN" altLang="en-US" sz="2500" smtClean="0">
                <a:solidFill>
                  <a:schemeClr val="tx1"/>
                </a:solidFill>
              </a:rPr>
              <a:t>一、监察目的</a:t>
            </a:r>
            <a:endParaRPr lang="en-US" altLang="zh-CN" sz="2500" smtClean="0">
              <a:solidFill>
                <a:schemeClr val="tx1"/>
              </a:solidFill>
            </a:endParaRPr>
          </a:p>
          <a:p>
            <a:pPr algn="just" eaLnBrk="1" hangingPunct="1"/>
            <a:r>
              <a:rPr lang="zh-CN" altLang="en-US" sz="2500" smtClean="0">
                <a:solidFill>
                  <a:schemeClr val="tx1"/>
                </a:solidFill>
              </a:rPr>
              <a:t>二、监察对象</a:t>
            </a:r>
            <a:endParaRPr lang="en-US" altLang="zh-CN" sz="2500" smtClean="0">
              <a:solidFill>
                <a:schemeClr val="tx1"/>
              </a:solidFill>
            </a:endParaRPr>
          </a:p>
          <a:p>
            <a:pPr algn="just" eaLnBrk="1" hangingPunct="1"/>
            <a:r>
              <a:rPr lang="zh-CN" altLang="en-US" sz="2500" smtClean="0">
                <a:solidFill>
                  <a:schemeClr val="tx1"/>
                </a:solidFill>
              </a:rPr>
              <a:t>三、监察内容</a:t>
            </a:r>
            <a:endParaRPr lang="en-US" altLang="zh-CN" sz="2500" smtClean="0">
              <a:solidFill>
                <a:schemeClr val="tx1"/>
              </a:solidFill>
            </a:endParaRPr>
          </a:p>
          <a:p>
            <a:pPr algn="just" eaLnBrk="1" hangingPunct="1"/>
            <a:r>
              <a:rPr lang="zh-CN" altLang="en-US" sz="2500" smtClean="0">
                <a:solidFill>
                  <a:schemeClr val="tx1"/>
                </a:solidFill>
              </a:rPr>
              <a:t>四、工作程序</a:t>
            </a:r>
            <a:endParaRPr lang="en-US" altLang="zh-CN" sz="2500" smtClean="0">
              <a:solidFill>
                <a:schemeClr val="tx1"/>
              </a:solidFill>
            </a:endParaRPr>
          </a:p>
          <a:p>
            <a:pPr algn="just" eaLnBrk="1" hangingPunct="1"/>
            <a:r>
              <a:rPr lang="zh-CN" altLang="en-US" sz="2500" smtClean="0">
                <a:solidFill>
                  <a:schemeClr val="tx1"/>
                </a:solidFill>
              </a:rPr>
              <a:t>五、执行标准、能耗计算</a:t>
            </a:r>
            <a:endParaRPr lang="en-US" altLang="zh-CN" sz="2500" smtClean="0">
              <a:solidFill>
                <a:schemeClr val="tx1"/>
              </a:solidFill>
            </a:endParaRPr>
          </a:p>
          <a:p>
            <a:pPr algn="just" eaLnBrk="1" hangingPunct="1"/>
            <a:r>
              <a:rPr lang="zh-CN" altLang="en-US" sz="2500" smtClean="0">
                <a:solidFill>
                  <a:schemeClr val="tx1"/>
                </a:solidFill>
              </a:rPr>
              <a:t>六、企业自查</a:t>
            </a:r>
            <a:endParaRPr lang="en-US" altLang="zh-CN" sz="2500" smtClean="0">
              <a:solidFill>
                <a:schemeClr val="tx1"/>
              </a:solidFill>
            </a:endParaRPr>
          </a:p>
          <a:p>
            <a:pPr algn="just" eaLnBrk="1" hangingPunct="1"/>
            <a:r>
              <a:rPr lang="zh-CN" altLang="en-US" sz="2500" smtClean="0">
                <a:solidFill>
                  <a:schemeClr val="tx1"/>
                </a:solidFill>
              </a:rPr>
              <a:t>七、初审</a:t>
            </a:r>
            <a:endParaRPr lang="en-US" altLang="zh-CN" sz="2500" smtClean="0">
              <a:solidFill>
                <a:schemeClr val="tx1"/>
              </a:solidFill>
            </a:endParaRPr>
          </a:p>
          <a:p>
            <a:pPr algn="just" eaLnBrk="1" hangingPunct="1"/>
            <a:r>
              <a:rPr lang="zh-CN" altLang="en-US" sz="2500" smtClean="0">
                <a:solidFill>
                  <a:schemeClr val="tx1"/>
                </a:solidFill>
              </a:rPr>
              <a:t>八、现场监察</a:t>
            </a:r>
            <a:endParaRPr lang="en-US" altLang="zh-CN" sz="2500" smtClean="0">
              <a:solidFill>
                <a:schemeClr val="tx1"/>
              </a:solidFill>
            </a:endParaRPr>
          </a:p>
          <a:p>
            <a:pPr algn="just" eaLnBrk="1" hangingPunct="1"/>
            <a:r>
              <a:rPr lang="zh-CN" altLang="en-US" sz="2500" smtClean="0">
                <a:solidFill>
                  <a:schemeClr val="tx1"/>
                </a:solidFill>
              </a:rPr>
              <a:t>九、结果上报</a:t>
            </a:r>
            <a:endParaRPr lang="en-US" altLang="zh-CN" sz="2500" smtClean="0">
              <a:solidFill>
                <a:schemeClr val="tx1"/>
              </a:solidFill>
            </a:endParaRPr>
          </a:p>
          <a:p>
            <a:pPr algn="just" eaLnBrk="1" hangingPunct="1"/>
            <a:r>
              <a:rPr lang="zh-CN" altLang="en-US" sz="2500" smtClean="0">
                <a:solidFill>
                  <a:schemeClr val="tx1"/>
                </a:solidFill>
              </a:rPr>
              <a:t>十、平板及压延玻璃的生产及能源消耗</a:t>
            </a:r>
            <a:endParaRPr lang="en-US" altLang="zh-CN" sz="2500" smtClean="0">
              <a:solidFill>
                <a:schemeClr val="tx1"/>
              </a:solidFill>
            </a:endParaRPr>
          </a:p>
          <a:p>
            <a:pPr algn="just" eaLnBrk="1" hangingPunct="1"/>
            <a:r>
              <a:rPr lang="zh-CN" altLang="en-US" sz="2500" smtClean="0">
                <a:solidFill>
                  <a:schemeClr val="tx1"/>
                </a:solidFill>
              </a:rPr>
              <a:t>十一、玻璃工厂节能技术</a:t>
            </a:r>
            <a:endParaRPr lang="en-US" altLang="zh-CN" sz="2500" smtClean="0">
              <a:solidFill>
                <a:schemeClr val="tx1"/>
              </a:solidFill>
            </a:endParaRPr>
          </a:p>
          <a:p>
            <a:pPr algn="just" eaLnBrk="1" hangingPunct="1"/>
            <a:r>
              <a:rPr lang="zh-CN" altLang="en-US" sz="2500" smtClean="0">
                <a:solidFill>
                  <a:schemeClr val="tx1"/>
                </a:solidFill>
              </a:rPr>
              <a:t>十二、平板玻璃企业能源管理</a:t>
            </a:r>
            <a:endParaRPr lang="en-US" altLang="zh-CN" sz="2500" smtClean="0">
              <a:solidFill>
                <a:schemeClr val="tx1"/>
              </a:solidFill>
            </a:endParaRPr>
          </a:p>
        </p:txBody>
      </p:sp>
      <p:sp>
        <p:nvSpPr>
          <p:cNvPr id="6147" name="矩形 4"/>
          <p:cNvSpPr>
            <a:spLocks noChangeArrowheads="1"/>
          </p:cNvSpPr>
          <p:nvPr/>
        </p:nvSpPr>
        <p:spPr bwMode="auto">
          <a:xfrm>
            <a:off x="3214688" y="142875"/>
            <a:ext cx="1671637" cy="708025"/>
          </a:xfrm>
          <a:prstGeom prst="rect">
            <a:avLst/>
          </a:prstGeom>
          <a:noFill/>
          <a:ln w="9525">
            <a:noFill/>
            <a:miter lim="800000"/>
          </a:ln>
        </p:spPr>
        <p:txBody>
          <a:bodyPr wrap="none">
            <a:spAutoFit/>
          </a:bodyPr>
          <a:lstStyle/>
          <a:p>
            <a:r>
              <a:rPr lang="zh-CN" altLang="en-US" sz="4000"/>
              <a:t>提    纲</a:t>
            </a:r>
          </a:p>
        </p:txBody>
      </p:sp>
      <p:pic>
        <p:nvPicPr>
          <p:cNvPr id="6148"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4071938" y="1428750"/>
            <a:ext cx="1416050" cy="461963"/>
          </a:xfrm>
          <a:prstGeom prst="rect">
            <a:avLst/>
          </a:prstGeom>
          <a:noFill/>
          <a:ln w="9525">
            <a:solidFill>
              <a:srgbClr val="FF0000"/>
            </a:solidFill>
            <a:miter lim="800000"/>
          </a:ln>
        </p:spPr>
        <p:txBody>
          <a:bodyPr wrap="none" anchor="ctr">
            <a:spAutoFit/>
          </a:bodyPr>
          <a:lstStyle/>
          <a:p>
            <a:r>
              <a:rPr lang="zh-CN" altLang="en-US" sz="2400"/>
              <a:t>折标系数</a:t>
            </a:r>
          </a:p>
        </p:txBody>
      </p:sp>
      <p:sp>
        <p:nvSpPr>
          <p:cNvPr id="8" name="标题 1"/>
          <p:cNvSpPr txBox="1"/>
          <p:nvPr/>
        </p:nvSpPr>
        <p:spPr bwMode="auto">
          <a:xfrm>
            <a:off x="1643063"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graphicFrame>
        <p:nvGraphicFramePr>
          <p:cNvPr id="5" name="表格 4"/>
          <p:cNvGraphicFramePr>
            <a:graphicFrameLocks noGrp="1"/>
          </p:cNvGraphicFramePr>
          <p:nvPr/>
        </p:nvGraphicFramePr>
        <p:xfrm>
          <a:off x="1214438" y="3108325"/>
          <a:ext cx="7572428" cy="1828800"/>
        </p:xfrm>
        <a:graphic>
          <a:graphicData uri="http://schemas.openxmlformats.org/drawingml/2006/table">
            <a:tbl>
              <a:tblPr/>
              <a:tblGrid>
                <a:gridCol w="1643075"/>
                <a:gridCol w="3071834"/>
                <a:gridCol w="2857519"/>
              </a:tblGrid>
              <a:tr h="0">
                <a:tc>
                  <a:txBody>
                    <a:bodyPr/>
                    <a:lstStyle/>
                    <a:p>
                      <a:pPr algn="ctr">
                        <a:spcAft>
                          <a:spcPts val="0"/>
                        </a:spcAft>
                      </a:pPr>
                      <a:r>
                        <a:rPr lang="zh-CN" sz="2400" kern="100" dirty="0">
                          <a:latin typeface="Calibri" panose="020F0502020204030204"/>
                          <a:ea typeface="宋体" panose="02010600030101010101" pitchFamily="2" charset="-122"/>
                          <a:cs typeface="Times New Roman" panose="02020603050405020304"/>
                        </a:rPr>
                        <a:t>品种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a:latin typeface="Calibri" panose="020F0502020204030204"/>
                          <a:ea typeface="宋体" panose="02010600030101010101" pitchFamily="2" charset="-122"/>
                          <a:cs typeface="Times New Roman" panose="02020603050405020304"/>
                        </a:rPr>
                        <a:t>单位耗能工质耗能</a:t>
                      </a:r>
                      <a:r>
                        <a:rPr lang="zh-CN" sz="2400" kern="100" dirty="0" smtClean="0">
                          <a:latin typeface="Calibri" panose="020F0502020204030204"/>
                          <a:ea typeface="宋体" panose="02010600030101010101" pitchFamily="2" charset="-122"/>
                          <a:cs typeface="Times New Roman" panose="02020603050405020304"/>
                        </a:rPr>
                        <a:t>量</a:t>
                      </a:r>
                      <a:endParaRPr lang="en-US" altLang="zh-CN" sz="2400" kern="100" dirty="0" smtClean="0">
                        <a:latin typeface="Calibri" panose="020F0502020204030204"/>
                        <a:ea typeface="宋体" panose="02010600030101010101" pitchFamily="2" charset="-122"/>
                        <a:cs typeface="Times New Roman" panose="02020603050405020304"/>
                      </a:endParaRPr>
                    </a:p>
                    <a:p>
                      <a:pPr algn="ctr">
                        <a:spcAft>
                          <a:spcPts val="0"/>
                        </a:spcAft>
                      </a:pPr>
                      <a:r>
                        <a:rPr lang="en-US" sz="2400" kern="100" dirty="0" smtClean="0">
                          <a:latin typeface="Calibri" panose="020F0502020204030204"/>
                          <a:ea typeface="宋体" panose="02010600030101010101" pitchFamily="2" charset="-122"/>
                          <a:cs typeface="Times New Roman" panose="02020603050405020304"/>
                        </a:rPr>
                        <a:t>(</a:t>
                      </a:r>
                      <a:r>
                        <a:rPr lang="en-US" sz="2400" kern="100" dirty="0">
                          <a:latin typeface="Calibri" panose="020F0502020204030204"/>
                          <a:ea typeface="宋体" panose="02010600030101010101" pitchFamily="2" charset="-122"/>
                          <a:cs typeface="Times New Roman" panose="02020603050405020304"/>
                        </a:rPr>
                        <a:t>MJ/t)</a:t>
                      </a:r>
                      <a:endParaRPr lang="zh-CN" sz="24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a:latin typeface="Calibri" panose="020F0502020204030204"/>
                          <a:ea typeface="宋体" panose="02010600030101010101" pitchFamily="2" charset="-122"/>
                          <a:cs typeface="Times New Roman" panose="02020603050405020304"/>
                        </a:rPr>
                        <a:t>折标准煤系数</a:t>
                      </a:r>
                      <a:r>
                        <a:rPr lang="en-US" sz="2400" kern="100">
                          <a:latin typeface="Calibri" panose="020F0502020204030204"/>
                          <a:ea typeface="宋体" panose="02010600030101010101" pitchFamily="2" charset="-122"/>
                          <a:cs typeface="Times New Roman" panose="02020603050405020304"/>
                        </a:rPr>
                        <a:t>(kgce/t)</a:t>
                      </a:r>
                      <a:endParaRPr lang="zh-CN" sz="24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zh-CN" sz="2400" kern="100">
                          <a:latin typeface="Calibri" panose="020F0502020204030204"/>
                          <a:ea typeface="宋体" panose="02010600030101010101" pitchFamily="2" charset="-122"/>
                          <a:cs typeface="Times New Roman" panose="02020603050405020304"/>
                        </a:rPr>
                        <a:t>新水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Calibri" panose="020F0502020204030204"/>
                          <a:ea typeface="宋体" panose="02010600030101010101" pitchFamily="2" charset="-122"/>
                          <a:cs typeface="Times New Roman" panose="02020603050405020304"/>
                        </a:rPr>
                        <a:t>2.51</a:t>
                      </a:r>
                      <a:endParaRPr lang="zh-CN" sz="24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latin typeface="Calibri" panose="020F0502020204030204"/>
                          <a:ea typeface="宋体" panose="02010600030101010101" pitchFamily="2" charset="-122"/>
                          <a:cs typeface="Times New Roman" panose="02020603050405020304"/>
                        </a:rPr>
                        <a:t>0.0857</a:t>
                      </a:r>
                      <a:endParaRPr lang="zh-CN" sz="24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zh-CN" sz="2400" kern="100" dirty="0">
                          <a:latin typeface="Calibri" panose="020F0502020204030204"/>
                          <a:ea typeface="宋体" panose="02010600030101010101" pitchFamily="2" charset="-122"/>
                          <a:cs typeface="Times New Roman" panose="02020603050405020304"/>
                        </a:rPr>
                        <a:t>软水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latin typeface="Calibri" panose="020F0502020204030204"/>
                          <a:ea typeface="宋体" panose="02010600030101010101" pitchFamily="2" charset="-122"/>
                          <a:cs typeface="Times New Roman" panose="02020603050405020304"/>
                        </a:rPr>
                        <a:t>14.23</a:t>
                      </a:r>
                      <a:endParaRPr lang="zh-CN" sz="24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a:latin typeface="Calibri" panose="020F0502020204030204"/>
                          <a:ea typeface="宋体" panose="02010600030101010101" pitchFamily="2" charset="-122"/>
                          <a:cs typeface="Times New Roman" panose="02020603050405020304"/>
                        </a:rPr>
                        <a:t>0.4857</a:t>
                      </a:r>
                      <a:endParaRPr lang="zh-CN" sz="24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zh-CN" sz="2400" kern="100" dirty="0">
                          <a:latin typeface="Calibri" panose="020F0502020204030204"/>
                          <a:ea typeface="宋体" panose="02010600030101010101" pitchFamily="2" charset="-122"/>
                          <a:cs typeface="Times New Roman" panose="02020603050405020304"/>
                        </a:rPr>
                        <a:t>压缩空气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Calibri" panose="020F0502020204030204"/>
                          <a:ea typeface="宋体" panose="02010600030101010101" pitchFamily="2" charset="-122"/>
                          <a:cs typeface="Times New Roman" panose="02020603050405020304"/>
                        </a:rPr>
                        <a:t>1.17</a:t>
                      </a:r>
                      <a:endParaRPr lang="zh-CN" sz="24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Calibri" panose="020F0502020204030204"/>
                          <a:ea typeface="宋体" panose="02010600030101010101" pitchFamily="2" charset="-122"/>
                          <a:cs typeface="Times New Roman" panose="02020603050405020304"/>
                        </a:rPr>
                        <a:t>0.040</a:t>
                      </a:r>
                      <a:endParaRPr lang="zh-CN" sz="240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602" name="Rectangle 1"/>
          <p:cNvSpPr>
            <a:spLocks noChangeArrowheads="1"/>
          </p:cNvSpPr>
          <p:nvPr/>
        </p:nvSpPr>
        <p:spPr bwMode="auto">
          <a:xfrm>
            <a:off x="2928938" y="2357438"/>
            <a:ext cx="3286125" cy="461962"/>
          </a:xfrm>
          <a:prstGeom prst="rect">
            <a:avLst/>
          </a:prstGeom>
          <a:noFill/>
          <a:ln w="9525">
            <a:noFill/>
            <a:miter lim="800000"/>
          </a:ln>
        </p:spPr>
        <p:txBody>
          <a:bodyPr anchor="ctr">
            <a:spAutoFit/>
          </a:bodyPr>
          <a:lstStyle/>
          <a:p>
            <a:pPr eaLnBrk="1" hangingPunct="1"/>
            <a:r>
              <a:rPr lang="zh-CN" sz="2400">
                <a:cs typeface="Times New Roman" panose="02020603050405020304" pitchFamily="18" charset="0"/>
              </a:rPr>
              <a:t>耗能工质能源等价值</a:t>
            </a:r>
            <a:endParaRPr lang="zh-CN">
              <a:latin typeface="Arial" panose="020B0604020202020204" pitchFamily="34" charset="0"/>
            </a:endParaRPr>
          </a:p>
        </p:txBody>
      </p:sp>
      <p:pic>
        <p:nvPicPr>
          <p:cNvPr id="2460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500063" y="1785938"/>
            <a:ext cx="8072437" cy="461962"/>
          </a:xfrm>
          <a:prstGeom prst="rect">
            <a:avLst/>
          </a:prstGeom>
          <a:noFill/>
          <a:ln w="9525">
            <a:solidFill>
              <a:srgbClr val="FF0000"/>
            </a:solidFill>
            <a:miter lim="800000"/>
          </a:ln>
        </p:spPr>
        <p:txBody>
          <a:bodyPr anchor="ctr">
            <a:spAutoFit/>
          </a:bodyPr>
          <a:lstStyle/>
          <a:p>
            <a:r>
              <a:rPr lang="zh-CN" altLang="en-US" sz="2400">
                <a:solidFill>
                  <a:srgbClr val="FF0000"/>
                </a:solidFill>
              </a:rPr>
              <a:t>平板玻璃产品综合能耗</a:t>
            </a:r>
          </a:p>
        </p:txBody>
      </p:sp>
      <p:sp>
        <p:nvSpPr>
          <p:cNvPr id="7" name="标题 1"/>
          <p:cNvSpPr txBox="1"/>
          <p:nvPr/>
        </p:nvSpPr>
        <p:spPr bwMode="auto">
          <a:xfrm>
            <a:off x="1500188"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sp>
        <p:nvSpPr>
          <p:cNvPr id="25604" name="Rectangle 7"/>
          <p:cNvSpPr>
            <a:spLocks noChangeArrowheads="1"/>
          </p:cNvSpPr>
          <p:nvPr/>
        </p:nvSpPr>
        <p:spPr bwMode="auto">
          <a:xfrm>
            <a:off x="0" y="0"/>
            <a:ext cx="9144000" cy="457200"/>
          </a:xfrm>
          <a:prstGeom prst="rect">
            <a:avLst/>
          </a:prstGeom>
          <a:noFill/>
          <a:ln w="9525">
            <a:noFill/>
            <a:miter lim="800000"/>
          </a:ln>
        </p:spPr>
        <p:txBody>
          <a:bodyPr wrap="none" anchor="ctr">
            <a:spAutoFit/>
          </a:bodyPr>
          <a:lstStyle/>
          <a:p>
            <a:endParaRPr lang="zh-CN" altLang="en-US"/>
          </a:p>
        </p:txBody>
      </p:sp>
      <p:sp>
        <p:nvSpPr>
          <p:cNvPr id="60427" name="Rectangle 11"/>
          <p:cNvSpPr>
            <a:spLocks noChangeArrowheads="1"/>
          </p:cNvSpPr>
          <p:nvPr/>
        </p:nvSpPr>
        <p:spPr bwMode="auto">
          <a:xfrm>
            <a:off x="500063" y="3857625"/>
            <a:ext cx="8286750" cy="2632075"/>
          </a:xfrm>
          <a:prstGeom prst="rect">
            <a:avLst/>
          </a:prstGeom>
          <a:noFill/>
          <a:ln w="9525">
            <a:noFill/>
            <a:miter lim="800000"/>
          </a:ln>
          <a:effectLst/>
        </p:spPr>
        <p:txBody>
          <a:bodyPr anchor="ctr">
            <a:spAutoFit/>
          </a:bodyPr>
          <a:lstStyle/>
          <a:p>
            <a:pPr indent="228600">
              <a:defRPr/>
            </a:pPr>
            <a:r>
              <a:rPr lang="zh-CN" altLang="en-US" sz="2000" dirty="0">
                <a:solidFill>
                  <a:srgbClr val="000000"/>
                </a:solidFill>
                <a:cs typeface="Times New Roman" panose="02020603050405020304" pitchFamily="18" charset="0"/>
              </a:rPr>
              <a:t>式中：</a:t>
            </a:r>
            <a:endParaRPr lang="zh-CN" altLang="en-US" sz="2000" dirty="0">
              <a:cs typeface="宋体" panose="02010600030101010101" pitchFamily="2" charset="-122"/>
            </a:endParaRPr>
          </a:p>
          <a:p>
            <a:pPr>
              <a:defRPr/>
            </a:pPr>
            <a:r>
              <a:rPr lang="en-US" altLang="zh-CN" sz="2000" dirty="0">
                <a:solidFill>
                  <a:srgbClr val="000000"/>
                </a:solidFill>
                <a:latin typeface="Arial" panose="020B0604020202020204" pitchFamily="34" charset="0"/>
                <a:cs typeface="Times New Roman" panose="02020603050405020304" pitchFamily="18" charset="0"/>
              </a:rPr>
              <a:t>——</a:t>
            </a:r>
            <a:r>
              <a:rPr lang="zh-CN" altLang="en-US" sz="2000" dirty="0">
                <a:solidFill>
                  <a:srgbClr val="000000"/>
                </a:solidFill>
                <a:latin typeface="Arial" panose="020B0604020202020204" pitchFamily="34" charset="0"/>
                <a:cs typeface="Times New Roman" panose="02020603050405020304" pitchFamily="18" charset="0"/>
              </a:rPr>
              <a:t>综合能耗，即统计期内用于平板玻璃生产所消耗的各种能源折算为标准煤，单位为吨（</a:t>
            </a:r>
            <a:r>
              <a:rPr lang="en-US" altLang="zh-CN" sz="2000" dirty="0">
                <a:solidFill>
                  <a:srgbClr val="000000"/>
                </a:solidFill>
                <a:latin typeface="Arial" panose="020B0604020202020204" pitchFamily="34" charset="0"/>
                <a:cs typeface="Times New Roman" panose="02020603050405020304" pitchFamily="18" charset="0"/>
              </a:rPr>
              <a:t>t</a:t>
            </a:r>
            <a:r>
              <a:rPr lang="zh-CN" altLang="en-US" sz="2000" dirty="0">
                <a:solidFill>
                  <a:srgbClr val="000000"/>
                </a:solidFill>
                <a:latin typeface="Arial" panose="020B0604020202020204" pitchFamily="34" charset="0"/>
                <a:cs typeface="Times New Roman" panose="02020603050405020304" pitchFamily="18" charset="0"/>
              </a:rPr>
              <a:t>）；</a:t>
            </a:r>
            <a:endParaRPr lang="en-US" altLang="zh-CN" sz="2000" dirty="0">
              <a:solidFill>
                <a:srgbClr val="000000"/>
              </a:solidFill>
              <a:latin typeface="Arial" panose="020B0604020202020204" pitchFamily="34" charset="0"/>
              <a:cs typeface="Times New Roman" panose="02020603050405020304" pitchFamily="18" charset="0"/>
            </a:endParaRPr>
          </a:p>
          <a:p>
            <a:pPr>
              <a:defRPr/>
            </a:pPr>
            <a:r>
              <a:rPr lang="en-US" altLang="zh-CN" sz="2000" dirty="0">
                <a:solidFill>
                  <a:srgbClr val="000000"/>
                </a:solidFill>
                <a:cs typeface="Times New Roman" panose="02020603050405020304" pitchFamily="18" charset="0"/>
              </a:rPr>
              <a:t>——</a:t>
            </a:r>
            <a:r>
              <a:rPr lang="zh-CN" altLang="en-US" sz="2000" dirty="0">
                <a:solidFill>
                  <a:srgbClr val="000000"/>
                </a:solidFill>
                <a:cs typeface="Times New Roman" panose="02020603050405020304" pitchFamily="18" charset="0"/>
              </a:rPr>
              <a:t>主燃料消耗，即统计期内用于平板玻璃生产时熔窑所消耗的各种燃料量折算为标准煤，单位为吨</a:t>
            </a:r>
            <a:r>
              <a:rPr lang="en-US" altLang="zh-CN" sz="2000" dirty="0">
                <a:solidFill>
                  <a:srgbClr val="000000"/>
                </a:solidFill>
                <a:cs typeface="Times New Roman" panose="02020603050405020304" pitchFamily="18" charset="0"/>
              </a:rPr>
              <a:t>(t)</a:t>
            </a:r>
            <a:endParaRPr lang="en-US" altLang="zh-CN" sz="2000" dirty="0">
              <a:solidFill>
                <a:srgbClr val="000000"/>
              </a:solidFill>
              <a:latin typeface="Times New Roman" panose="02020603050405020304" pitchFamily="18" charset="0"/>
              <a:cs typeface="Times New Roman" panose="02020603050405020304" pitchFamily="18" charset="0"/>
            </a:endParaRPr>
          </a:p>
          <a:p>
            <a:pPr>
              <a:defRPr/>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其它能源消耗</a:t>
            </a:r>
            <a:r>
              <a:rPr lang="zh-CN" altLang="en-US" sz="2000" dirty="0">
                <a:solidFill>
                  <a:srgbClr val="000000"/>
                </a:solidFill>
                <a:latin typeface="Times New Roman" panose="02020603050405020304" pitchFamily="18" charset="0"/>
                <a:cs typeface="Times New Roman" panose="02020603050405020304" pitchFamily="18" charset="0"/>
              </a:rPr>
              <a:t>，即统计期内用于平板玻璃生产所消耗的电力、辅助生产和厂内运输所耗燃</a:t>
            </a:r>
            <a:r>
              <a:rPr lang="zh-CN" altLang="en-US" sz="2000" dirty="0">
                <a:cs typeface="宋体" panose="02010600030101010101" pitchFamily="2" charset="-122"/>
              </a:rPr>
              <a:t> </a:t>
            </a:r>
          </a:p>
          <a:p>
            <a:pPr indent="228600">
              <a:defRPr/>
            </a:pPr>
            <a:endParaRPr lang="zh-CN" altLang="en-US" sz="700" dirty="0">
              <a:latin typeface="Arial" panose="020B0604020202020204" pitchFamily="34" charset="0"/>
              <a:cs typeface="宋体" panose="02010600030101010101" pitchFamily="2" charset="-122"/>
            </a:endParaRPr>
          </a:p>
          <a:p>
            <a:pPr indent="228600">
              <a:defRPr/>
            </a:pPr>
            <a:endParaRPr lang="zh-CN" altLang="en-US" dirty="0">
              <a:latin typeface="Arial" panose="020B0604020202020204" pitchFamily="34" charset="0"/>
              <a:cs typeface="宋体" panose="02010600030101010101" pitchFamily="2" charset="-122"/>
            </a:endParaRPr>
          </a:p>
        </p:txBody>
      </p:sp>
      <p:sp>
        <p:nvSpPr>
          <p:cNvPr id="25606" name="Rectangle 23"/>
          <p:cNvSpPr>
            <a:spLocks noChangeArrowheads="1"/>
          </p:cNvSpPr>
          <p:nvPr/>
        </p:nvSpPr>
        <p:spPr bwMode="auto">
          <a:xfrm>
            <a:off x="0" y="0"/>
            <a:ext cx="9144000" cy="457200"/>
          </a:xfrm>
          <a:prstGeom prst="rect">
            <a:avLst/>
          </a:prstGeom>
          <a:noFill/>
          <a:ln w="9525">
            <a:noFill/>
            <a:miter lim="800000"/>
          </a:ln>
        </p:spPr>
        <p:txBody>
          <a:bodyPr wrap="none" anchor="ctr">
            <a:spAutoFit/>
          </a:bodyPr>
          <a:lstStyle/>
          <a:p>
            <a:endParaRPr lang="zh-CN" altLang="en-US"/>
          </a:p>
        </p:txBody>
      </p:sp>
      <p:sp>
        <p:nvSpPr>
          <p:cNvPr id="25607" name="Rectangle 26"/>
          <p:cNvSpPr>
            <a:spLocks noChangeArrowheads="1"/>
          </p:cNvSpPr>
          <p:nvPr/>
        </p:nvSpPr>
        <p:spPr bwMode="auto">
          <a:xfrm>
            <a:off x="0" y="1657350"/>
            <a:ext cx="9144000" cy="0"/>
          </a:xfrm>
          <a:prstGeom prst="rect">
            <a:avLst/>
          </a:prstGeom>
          <a:noFill/>
          <a:ln w="9525">
            <a:noFill/>
            <a:miter lim="800000"/>
          </a:ln>
        </p:spPr>
        <p:txBody>
          <a:bodyPr wrap="none" anchor="ctr">
            <a:spAutoFit/>
          </a:bodyPr>
          <a:lstStyle/>
          <a:p>
            <a:pPr eaLnBrk="1" hangingPunct="1"/>
            <a:endParaRPr lang="zh-CN" altLang="zh-CN">
              <a:latin typeface="Arial" panose="020B0604020202020204" pitchFamily="34" charset="0"/>
            </a:endParaRPr>
          </a:p>
        </p:txBody>
      </p:sp>
      <p:pic>
        <p:nvPicPr>
          <p:cNvPr id="25608" name="Picture 2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50" y="4143375"/>
            <a:ext cx="323850" cy="400050"/>
          </a:xfrm>
          <a:prstGeom prst="rect">
            <a:avLst/>
          </a:prstGeom>
          <a:noFill/>
          <a:ln w="9525">
            <a:noFill/>
            <a:miter lim="800000"/>
            <a:headEnd/>
            <a:tailEnd/>
          </a:ln>
        </p:spPr>
      </p:pic>
      <p:pic>
        <p:nvPicPr>
          <p:cNvPr id="25609" name="Picture 2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50" y="4714875"/>
            <a:ext cx="276225" cy="400050"/>
          </a:xfrm>
          <a:prstGeom prst="rect">
            <a:avLst/>
          </a:prstGeom>
          <a:noFill/>
          <a:ln w="9525">
            <a:noFill/>
            <a:miter lim="800000"/>
            <a:headEnd/>
            <a:tailEnd/>
          </a:ln>
        </p:spPr>
      </p:pic>
      <p:pic>
        <p:nvPicPr>
          <p:cNvPr id="25610" name="Picture 2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50" y="5357813"/>
            <a:ext cx="304800" cy="400050"/>
          </a:xfrm>
          <a:prstGeom prst="rect">
            <a:avLst/>
          </a:prstGeom>
          <a:noFill/>
          <a:ln w="9525">
            <a:noFill/>
            <a:miter lim="800000"/>
            <a:headEnd/>
            <a:tailEnd/>
          </a:ln>
        </p:spPr>
      </p:pic>
      <p:pic>
        <p:nvPicPr>
          <p:cNvPr id="25611" name="Picture 27"/>
          <p:cNvPicPr>
            <a:picLocks noChangeAspect="1" noChangeArrowheads="1"/>
          </p:cNvPicPr>
          <p:nvPr/>
        </p:nvPicPr>
        <p:blipFill>
          <a:blip r:embed="rId5"/>
          <a:srcRect/>
          <a:stretch>
            <a:fillRect/>
          </a:stretch>
        </p:blipFill>
        <p:spPr bwMode="auto">
          <a:xfrm>
            <a:off x="3609975" y="2500313"/>
            <a:ext cx="3033713" cy="1214437"/>
          </a:xfrm>
          <a:prstGeom prst="rect">
            <a:avLst/>
          </a:prstGeom>
          <a:noFill/>
          <a:ln w="9525">
            <a:noFill/>
            <a:miter lim="800000"/>
            <a:headEnd/>
            <a:tailEnd/>
          </a:ln>
        </p:spPr>
      </p:pic>
      <p:pic>
        <p:nvPicPr>
          <p:cNvPr id="25612" name="图片 12"/>
          <p:cNvPicPr>
            <a:picLocks noChangeAspect="1"/>
          </p:cNvPicPr>
          <p:nvPr/>
        </p:nvPicPr>
        <p:blipFill>
          <a:blip r:embed="rId6"/>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副标题 2"/>
          <p:cNvSpPr txBox="1"/>
          <p:nvPr/>
        </p:nvSpPr>
        <p:spPr bwMode="auto">
          <a:xfrm>
            <a:off x="785813" y="1214438"/>
            <a:ext cx="8358187" cy="642937"/>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endParaRPr lang="zh-CN" altLang="en-US" sz="2800">
              <a:latin typeface="Arial" panose="020B0604020202020204" pitchFamily="34" charset="0"/>
            </a:endParaRPr>
          </a:p>
        </p:txBody>
      </p:sp>
      <p:sp>
        <p:nvSpPr>
          <p:cNvPr id="26627" name="Rectangle 1"/>
          <p:cNvSpPr>
            <a:spLocks noChangeArrowheads="1"/>
          </p:cNvSpPr>
          <p:nvPr/>
        </p:nvSpPr>
        <p:spPr bwMode="auto">
          <a:xfrm>
            <a:off x="500063" y="2143125"/>
            <a:ext cx="8072437" cy="461963"/>
          </a:xfrm>
          <a:prstGeom prst="rect">
            <a:avLst/>
          </a:prstGeom>
          <a:noFill/>
          <a:ln w="9525">
            <a:solidFill>
              <a:srgbClr val="FF0000"/>
            </a:solidFill>
            <a:miter lim="800000"/>
          </a:ln>
        </p:spPr>
        <p:txBody>
          <a:bodyPr anchor="ctr">
            <a:spAutoFit/>
          </a:bodyPr>
          <a:lstStyle/>
          <a:p>
            <a:r>
              <a:rPr lang="zh-CN" altLang="en-US" sz="2400">
                <a:solidFill>
                  <a:srgbClr val="FF0000"/>
                </a:solidFill>
              </a:rPr>
              <a:t>平板玻璃产品综合能耗</a:t>
            </a:r>
          </a:p>
        </p:txBody>
      </p:sp>
      <p:sp>
        <p:nvSpPr>
          <p:cNvPr id="26628" name="Rectangle 1"/>
          <p:cNvSpPr>
            <a:spLocks noChangeArrowheads="1"/>
          </p:cNvSpPr>
          <p:nvPr/>
        </p:nvSpPr>
        <p:spPr bwMode="auto">
          <a:xfrm>
            <a:off x="285750" y="2857500"/>
            <a:ext cx="8572500" cy="3416300"/>
          </a:xfrm>
          <a:prstGeom prst="rect">
            <a:avLst/>
          </a:prstGeom>
          <a:noFill/>
          <a:ln w="9525">
            <a:noFill/>
            <a:miter lim="800000"/>
          </a:ln>
        </p:spPr>
        <p:txBody>
          <a:bodyPr anchor="ctr">
            <a:spAutoFit/>
          </a:bodyPr>
          <a:lstStyle/>
          <a:p>
            <a:pPr indent="266700" eaLnBrk="1" hangingPunct="1"/>
            <a:r>
              <a:rPr lang="zh-CN" altLang="en-US" sz="2400">
                <a:latin typeface="黑体" panose="02010600030101010101" pitchFamily="49" charset="-122"/>
                <a:ea typeface="黑体" panose="02010600030101010101" pitchFamily="49" charset="-122"/>
                <a:cs typeface="Times New Roman" panose="02020603050405020304" pitchFamily="18" charset="0"/>
              </a:rPr>
              <a:t>综合能耗的统计范围</a:t>
            </a:r>
            <a:endParaRPr lang="en-US" altLang="zh-CN" sz="2400">
              <a:latin typeface="黑体" panose="02010600030101010101" pitchFamily="49" charset="-122"/>
              <a:ea typeface="黑体" panose="02010600030101010101" pitchFamily="49" charset="-122"/>
              <a:cs typeface="Times New Roman" panose="02020603050405020304" pitchFamily="18" charset="0"/>
            </a:endParaRPr>
          </a:p>
          <a:p>
            <a:pPr indent="266700" eaLnBrk="1" hangingPunct="1"/>
            <a:endParaRPr lang="zh-CN" altLang="en-US" sz="2400">
              <a:latin typeface="Arial" panose="020B0604020202020204" pitchFamily="34" charset="0"/>
              <a:cs typeface="Times New Roman" panose="02020603050405020304" pitchFamily="18" charset="0"/>
            </a:endParaRPr>
          </a:p>
          <a:p>
            <a:pPr indent="266700"/>
            <a:r>
              <a:rPr lang="zh-CN" altLang="en-US" sz="2400">
                <a:latin typeface="Times New Roman" panose="02020603050405020304" pitchFamily="18" charset="0"/>
                <a:cs typeface="Times New Roman" panose="02020603050405020304" pitchFamily="18" charset="0"/>
              </a:rPr>
              <a:t>综合能耗包括：动力、氮氢站、原料、熔化、成型、退火、切裁和成品包装等生产工序所消耗的能源，及为生产服务的厂内运输工具、机修、照明等辅助生产所消耗的能源；</a:t>
            </a:r>
            <a:endParaRPr lang="en-US" altLang="zh-CN" sz="2400">
              <a:latin typeface="Times New Roman" panose="02020603050405020304" pitchFamily="18" charset="0"/>
              <a:cs typeface="Times New Roman" panose="02020603050405020304" pitchFamily="18" charset="0"/>
            </a:endParaRPr>
          </a:p>
          <a:p>
            <a:pPr indent="266700"/>
            <a:endParaRPr lang="zh-CN" altLang="en-US" sz="2400">
              <a:latin typeface="Arial" panose="020B0604020202020204" pitchFamily="34" charset="0"/>
              <a:cs typeface="Times New Roman" panose="02020603050405020304" pitchFamily="18" charset="0"/>
            </a:endParaRPr>
          </a:p>
          <a:p>
            <a:pPr indent="266700"/>
            <a:r>
              <a:rPr lang="zh-CN" altLang="en-US" sz="2400">
                <a:latin typeface="Arial" panose="020B0604020202020204" pitchFamily="34" charset="0"/>
                <a:cs typeface="Times New Roman" panose="02020603050405020304" pitchFamily="18" charset="0"/>
              </a:rPr>
              <a:t>   不包括：冷修（放水至出玻璃期间）、采暖、食堂、宿舍、燃料保管、运输损失、基建等消耗的能源，</a:t>
            </a:r>
            <a:r>
              <a:rPr lang="zh-CN" altLang="en-US" sz="2400" b="1">
                <a:solidFill>
                  <a:srgbClr val="FF0000"/>
                </a:solidFill>
                <a:latin typeface="Arial" panose="020B0604020202020204" pitchFamily="34" charset="0"/>
                <a:cs typeface="Times New Roman" panose="02020603050405020304" pitchFamily="18" charset="0"/>
              </a:rPr>
              <a:t>及生产界区内回收利用和输出的能源量</a:t>
            </a:r>
            <a:r>
              <a:rPr lang="zh-CN" altLang="en-US" sz="2400">
                <a:latin typeface="Arial" panose="020B0604020202020204" pitchFamily="34" charset="0"/>
                <a:cs typeface="Times New Roman" panose="02020603050405020304" pitchFamily="18" charset="0"/>
              </a:rPr>
              <a:t>。</a:t>
            </a:r>
          </a:p>
        </p:txBody>
      </p:sp>
      <p:sp>
        <p:nvSpPr>
          <p:cNvPr id="7" name="标题 1"/>
          <p:cNvSpPr txBox="1"/>
          <p:nvPr/>
        </p:nvSpPr>
        <p:spPr bwMode="auto">
          <a:xfrm>
            <a:off x="1643063"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26630"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副标题 2"/>
          <p:cNvSpPr txBox="1"/>
          <p:nvPr/>
        </p:nvSpPr>
        <p:spPr bwMode="auto">
          <a:xfrm>
            <a:off x="571500" y="1071563"/>
            <a:ext cx="8358188" cy="642937"/>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endParaRPr lang="zh-CN" altLang="en-US" sz="2800">
              <a:latin typeface="Arial" panose="020B0604020202020204" pitchFamily="34" charset="0"/>
            </a:endParaRPr>
          </a:p>
        </p:txBody>
      </p:sp>
      <p:sp>
        <p:nvSpPr>
          <p:cNvPr id="27651" name="Rectangle 1"/>
          <p:cNvSpPr>
            <a:spLocks noChangeArrowheads="1"/>
          </p:cNvSpPr>
          <p:nvPr/>
        </p:nvSpPr>
        <p:spPr bwMode="auto">
          <a:xfrm>
            <a:off x="1071563" y="1857375"/>
            <a:ext cx="6715125" cy="461963"/>
          </a:xfrm>
          <a:prstGeom prst="rect">
            <a:avLst/>
          </a:prstGeom>
          <a:noFill/>
          <a:ln w="9525">
            <a:solidFill>
              <a:srgbClr val="FF0000"/>
            </a:solidFill>
            <a:miter lim="800000"/>
          </a:ln>
        </p:spPr>
        <p:txBody>
          <a:bodyPr anchor="ctr">
            <a:spAutoFit/>
          </a:bodyPr>
          <a:lstStyle/>
          <a:p>
            <a:r>
              <a:rPr lang="zh-CN" altLang="en-US" sz="2400">
                <a:solidFill>
                  <a:srgbClr val="FF0000"/>
                </a:solidFill>
              </a:rPr>
              <a:t>平板玻璃</a:t>
            </a:r>
            <a:r>
              <a:rPr lang="zh-CN" altLang="en-US" sz="2400" b="1">
                <a:solidFill>
                  <a:srgbClr val="002060"/>
                </a:solidFill>
              </a:rPr>
              <a:t>单位</a:t>
            </a:r>
            <a:r>
              <a:rPr lang="zh-CN" altLang="en-US" sz="2400">
                <a:solidFill>
                  <a:srgbClr val="FF0000"/>
                </a:solidFill>
              </a:rPr>
              <a:t>产品综合能耗</a:t>
            </a:r>
            <a:endParaRPr lang="zh-CN" altLang="en-US" sz="2400"/>
          </a:p>
        </p:txBody>
      </p:sp>
      <p:sp>
        <p:nvSpPr>
          <p:cNvPr id="8" name="标题 1"/>
          <p:cNvSpPr txBox="1"/>
          <p:nvPr/>
        </p:nvSpPr>
        <p:spPr bwMode="auto">
          <a:xfrm>
            <a:off x="1428750"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sp>
        <p:nvSpPr>
          <p:cNvPr id="27653" name="Rectangle 15"/>
          <p:cNvSpPr>
            <a:spLocks noChangeArrowheads="1"/>
          </p:cNvSpPr>
          <p:nvPr/>
        </p:nvSpPr>
        <p:spPr bwMode="auto">
          <a:xfrm>
            <a:off x="285750" y="5929313"/>
            <a:ext cx="7545388" cy="708025"/>
          </a:xfrm>
          <a:prstGeom prst="rect">
            <a:avLst/>
          </a:prstGeom>
          <a:noFill/>
          <a:ln w="9525">
            <a:noFill/>
            <a:miter lim="800000"/>
          </a:ln>
        </p:spPr>
        <p:txBody>
          <a:bodyPr wrap="none" anchor="ctr">
            <a:spAutoFit/>
          </a:bodyPr>
          <a:lstStyle/>
          <a:p>
            <a:pPr indent="333375" eaLnBrk="1" hangingPunct="1"/>
            <a:r>
              <a:rPr lang="zh-CN" sz="2000">
                <a:solidFill>
                  <a:srgbClr val="000000"/>
                </a:solidFill>
                <a:latin typeface="Arial" panose="020B0604020202020204" pitchFamily="34" charset="0"/>
                <a:cs typeface="Times New Roman" panose="02020603050405020304" pitchFamily="18" charset="0"/>
              </a:rPr>
              <a:t>折算成标准煤，单位为千克标准煤每重量箱（</a:t>
            </a:r>
            <a:r>
              <a:rPr lang="en-US" altLang="zh-CN" sz="2000">
                <a:solidFill>
                  <a:srgbClr val="000000"/>
                </a:solidFill>
                <a:latin typeface="Arial" panose="020B0604020202020204" pitchFamily="34" charset="0"/>
                <a:cs typeface="Times New Roman" panose="02020603050405020304" pitchFamily="18" charset="0"/>
              </a:rPr>
              <a:t>kgce/</a:t>
            </a:r>
            <a:r>
              <a:rPr lang="zh-CN" altLang="en-US" sz="2000">
                <a:solidFill>
                  <a:srgbClr val="000000"/>
                </a:solidFill>
                <a:latin typeface="Arial" panose="020B0604020202020204" pitchFamily="34" charset="0"/>
                <a:cs typeface="Times New Roman" panose="02020603050405020304" pitchFamily="18" charset="0"/>
              </a:rPr>
              <a:t>重量箱），</a:t>
            </a:r>
            <a:endParaRPr lang="en-US" altLang="zh-CN" sz="2000">
              <a:solidFill>
                <a:srgbClr val="000000"/>
              </a:solidFill>
              <a:latin typeface="Arial" panose="020B0604020202020204" pitchFamily="34" charset="0"/>
              <a:cs typeface="Times New Roman" panose="02020603050405020304" pitchFamily="18" charset="0"/>
            </a:endParaRPr>
          </a:p>
          <a:p>
            <a:pPr indent="333375" eaLnBrk="1" hangingPunct="1"/>
            <a:r>
              <a:rPr lang="zh-CN" altLang="en-US" sz="2000" b="1">
                <a:solidFill>
                  <a:srgbClr val="FF0000"/>
                </a:solidFill>
                <a:latin typeface="Arial" panose="020B0604020202020204" pitchFamily="34" charset="0"/>
                <a:cs typeface="Times New Roman" panose="02020603050405020304" pitchFamily="18" charset="0"/>
              </a:rPr>
              <a:t>取小数点后一位</a:t>
            </a:r>
            <a:r>
              <a:rPr lang="zh-CN" altLang="en-US" sz="2000">
                <a:solidFill>
                  <a:srgbClr val="000000"/>
                </a:solidFill>
                <a:latin typeface="Arial" panose="020B0604020202020204" pitchFamily="34" charset="0"/>
                <a:cs typeface="Times New Roman" panose="02020603050405020304" pitchFamily="18" charset="0"/>
              </a:rPr>
              <a:t>。</a:t>
            </a:r>
            <a:endParaRPr lang="zh-CN" altLang="en-US" sz="2000">
              <a:latin typeface="Arial" panose="020B0604020202020204" pitchFamily="34" charset="0"/>
            </a:endParaRPr>
          </a:p>
        </p:txBody>
      </p:sp>
      <p:pic>
        <p:nvPicPr>
          <p:cNvPr id="27654" name="Picture 16"/>
          <p:cNvPicPr>
            <a:picLocks noChangeAspect="1" noChangeArrowheads="1"/>
          </p:cNvPicPr>
          <p:nvPr/>
        </p:nvPicPr>
        <p:blipFill>
          <a:blip r:embed="rId2"/>
          <a:srcRect l="22951" t="6493" r="35246" b="65369"/>
          <a:stretch>
            <a:fillRect/>
          </a:stretch>
        </p:blipFill>
        <p:spPr bwMode="auto">
          <a:xfrm>
            <a:off x="2214563" y="2500313"/>
            <a:ext cx="4500562" cy="1428750"/>
          </a:xfrm>
          <a:prstGeom prst="rect">
            <a:avLst/>
          </a:prstGeom>
          <a:noFill/>
          <a:ln w="9525">
            <a:noFill/>
            <a:miter lim="800000"/>
            <a:headEnd/>
            <a:tailEnd/>
          </a:ln>
        </p:spPr>
      </p:pic>
      <p:sp>
        <p:nvSpPr>
          <p:cNvPr id="27655" name="Rectangle 5"/>
          <p:cNvSpPr>
            <a:spLocks noChangeArrowheads="1"/>
          </p:cNvSpPr>
          <p:nvPr/>
        </p:nvSpPr>
        <p:spPr bwMode="auto">
          <a:xfrm>
            <a:off x="0" y="0"/>
            <a:ext cx="9144000" cy="457200"/>
          </a:xfrm>
          <a:prstGeom prst="rect">
            <a:avLst/>
          </a:prstGeom>
          <a:noFill/>
          <a:ln w="9525">
            <a:noFill/>
            <a:miter lim="800000"/>
          </a:ln>
        </p:spPr>
        <p:txBody>
          <a:bodyPr wrap="none" anchor="ctr">
            <a:spAutoFit/>
          </a:bodyPr>
          <a:lstStyle/>
          <a:p>
            <a:endParaRPr lang="zh-CN" altLang="en-US"/>
          </a:p>
        </p:txBody>
      </p:sp>
      <p:sp>
        <p:nvSpPr>
          <p:cNvPr id="58374" name="Rectangle 6"/>
          <p:cNvSpPr>
            <a:spLocks noChangeArrowheads="1"/>
          </p:cNvSpPr>
          <p:nvPr/>
        </p:nvSpPr>
        <p:spPr bwMode="auto">
          <a:xfrm>
            <a:off x="500063" y="4214813"/>
            <a:ext cx="8358187" cy="1662112"/>
          </a:xfrm>
          <a:prstGeom prst="rect">
            <a:avLst/>
          </a:prstGeom>
          <a:noFill/>
          <a:ln w="9525">
            <a:noFill/>
            <a:miter lim="800000"/>
          </a:ln>
          <a:effectLst/>
        </p:spPr>
        <p:txBody>
          <a:bodyPr anchor="ctr">
            <a:spAutoFit/>
          </a:bodyPr>
          <a:lstStyle/>
          <a:p>
            <a:pPr indent="355600">
              <a:defRPr/>
            </a:pPr>
            <a:r>
              <a:rPr lang="en-US" altLang="zh-CN" sz="2000" dirty="0" err="1">
                <a:solidFill>
                  <a:srgbClr val="000000"/>
                </a:solidFill>
                <a:latin typeface="Times New Roman" panose="02020603050405020304"/>
                <a:cs typeface="Times New Roman" panose="02020603050405020304" pitchFamily="18" charset="0"/>
              </a:rPr>
              <a:t>e</a:t>
            </a:r>
            <a:r>
              <a:rPr lang="en-US" altLang="zh-CN" sz="2000" baseline="-25000" dirty="0" err="1">
                <a:solidFill>
                  <a:srgbClr val="000000"/>
                </a:solidFill>
                <a:latin typeface="Times New Roman" panose="02020603050405020304"/>
                <a:cs typeface="Times New Roman" panose="02020603050405020304" pitchFamily="18" charset="0"/>
              </a:rPr>
              <a:t>b</a:t>
            </a:r>
            <a:r>
              <a:rPr lang="zh-CN" altLang="zh-CN" sz="2000" dirty="0">
                <a:solidFill>
                  <a:srgbClr val="000000"/>
                </a:solidFill>
                <a:latin typeface="Times New Roman" panose="02020603050405020304"/>
                <a:cs typeface="Times New Roman" panose="02020603050405020304" pitchFamily="18" charset="0"/>
              </a:rPr>
              <a:t>——</a:t>
            </a:r>
            <a:r>
              <a:rPr lang="zh-CN" altLang="zh-CN" sz="2000" dirty="0">
                <a:solidFill>
                  <a:srgbClr val="000000"/>
                </a:solidFill>
                <a:latin typeface="Arial" panose="020B0604020202020204" pitchFamily="34" charset="0"/>
                <a:cs typeface="Times New Roman" panose="02020603050405020304" pitchFamily="18" charset="0"/>
              </a:rPr>
              <a:t> </a:t>
            </a:r>
            <a:r>
              <a:rPr lang="zh-CN" sz="2000" dirty="0">
                <a:solidFill>
                  <a:srgbClr val="000000"/>
                </a:solidFill>
                <a:latin typeface="Arial" panose="020B0604020202020204" pitchFamily="34" charset="0"/>
                <a:cs typeface="Times New Roman" panose="02020603050405020304" pitchFamily="18" charset="0"/>
              </a:rPr>
              <a:t>平板玻璃单位产品综合能耗，单位为千克标准煤每重量箱</a:t>
            </a:r>
            <a:endParaRPr lang="en-US" altLang="zh-CN" sz="2000" dirty="0">
              <a:solidFill>
                <a:srgbClr val="000000"/>
              </a:solidFill>
              <a:latin typeface="宋体" panose="02010600030101010101" pitchFamily="2" charset="-122"/>
              <a:cs typeface="Times New Roman" panose="02020603050405020304" pitchFamily="18" charset="0"/>
            </a:endParaRPr>
          </a:p>
          <a:p>
            <a:pPr indent="355600">
              <a:defRPr/>
            </a:pPr>
            <a:r>
              <a:rPr lang="en-US" altLang="zh-CN" sz="2000" dirty="0" err="1">
                <a:solidFill>
                  <a:srgbClr val="000000"/>
                </a:solidFill>
                <a:cs typeface="Times New Roman" panose="02020603050405020304" pitchFamily="18" charset="0"/>
              </a:rPr>
              <a:t>p</a:t>
            </a:r>
            <a:r>
              <a:rPr lang="en-US" altLang="zh-CN" sz="2000" baseline="-25000" dirty="0" err="1">
                <a:solidFill>
                  <a:srgbClr val="000000"/>
                </a:solidFill>
                <a:cs typeface="Times New Roman" panose="02020603050405020304" pitchFamily="18" charset="0"/>
              </a:rPr>
              <a:t>b</a:t>
            </a:r>
            <a:r>
              <a:rPr lang="en-US" altLang="zh-CN" sz="2000" dirty="0">
                <a:solidFill>
                  <a:srgbClr val="000000"/>
                </a:solidFill>
                <a:cs typeface="Times New Roman" panose="02020603050405020304" pitchFamily="18" charset="0"/>
              </a:rPr>
              <a:t>_——</a:t>
            </a:r>
            <a:r>
              <a:rPr lang="zh-CN" altLang="en-US" sz="2000" dirty="0">
                <a:solidFill>
                  <a:srgbClr val="000000"/>
                </a:solidFill>
                <a:cs typeface="Times New Roman" panose="02020603050405020304" pitchFamily="18" charset="0"/>
              </a:rPr>
              <a:t>统计期内平板玻璃合格产品总产量，单位为重量箱</a:t>
            </a:r>
            <a:r>
              <a:rPr lang="zh-CN" altLang="en-US" sz="2000" dirty="0">
                <a:solidFill>
                  <a:srgbClr val="000000"/>
                </a:solidFill>
                <a:latin typeface="Arial" panose="020B0604020202020204" pitchFamily="34" charset="0"/>
                <a:cs typeface="Times New Roman" panose="02020603050405020304" pitchFamily="18" charset="0"/>
              </a:rPr>
              <a:t>箱）</a:t>
            </a:r>
            <a:endParaRPr lang="en-US" altLang="zh-CN" sz="2000" dirty="0">
              <a:solidFill>
                <a:srgbClr val="000000"/>
              </a:solidFill>
              <a:latin typeface="Arial" panose="020B0604020202020204" pitchFamily="34" charset="0"/>
              <a:cs typeface="Times New Roman" panose="02020603050405020304" pitchFamily="18" charset="0"/>
            </a:endParaRPr>
          </a:p>
          <a:p>
            <a:pPr indent="355600">
              <a:defRPr/>
            </a:pPr>
            <a:r>
              <a:rPr lang="en-US" altLang="zh-CN" sz="2000" dirty="0">
                <a:solidFill>
                  <a:srgbClr val="000000"/>
                </a:solidFill>
                <a:cs typeface="Times New Roman" panose="02020603050405020304" pitchFamily="18" charset="0"/>
              </a:rPr>
              <a:t>C</a:t>
            </a:r>
            <a:r>
              <a:rPr lang="en-US" altLang="zh-CN" sz="2000" baseline="-25000" dirty="0">
                <a:solidFill>
                  <a:srgbClr val="000000"/>
                </a:solidFill>
                <a:cs typeface="Times New Roman" panose="02020603050405020304" pitchFamily="18" charset="0"/>
              </a:rPr>
              <a:t>1</a:t>
            </a:r>
            <a:r>
              <a:rPr lang="en-US" altLang="zh-CN" sz="2000" dirty="0">
                <a:solidFill>
                  <a:srgbClr val="000000"/>
                </a:solidFill>
                <a:cs typeface="Times New Roman" panose="02020603050405020304" pitchFamily="18" charset="0"/>
              </a:rPr>
              <a:t>——</a:t>
            </a:r>
            <a:r>
              <a:rPr lang="zh-CN" altLang="en-US" sz="2000" dirty="0">
                <a:solidFill>
                  <a:srgbClr val="000000"/>
                </a:solidFill>
                <a:cs typeface="Times New Roman" panose="02020603050405020304" pitchFamily="18" charset="0"/>
              </a:rPr>
              <a:t>窑龄系数</a:t>
            </a:r>
            <a:endParaRPr lang="en-US" altLang="zh-CN" sz="2000" dirty="0">
              <a:solidFill>
                <a:srgbClr val="000000"/>
              </a:solidFill>
              <a:cs typeface="Times New Roman" panose="02020603050405020304" pitchFamily="18" charset="0"/>
            </a:endParaRPr>
          </a:p>
          <a:p>
            <a:pPr indent="355600">
              <a:defRPr/>
            </a:pPr>
            <a:r>
              <a:rPr lang="en-US" altLang="zh-CN" sz="2000" dirty="0">
                <a:solidFill>
                  <a:srgbClr val="000000"/>
                </a:solidFill>
                <a:cs typeface="Times New Roman" panose="02020603050405020304" pitchFamily="18" charset="0"/>
              </a:rPr>
              <a:t>C</a:t>
            </a:r>
            <a:r>
              <a:rPr lang="en-US" altLang="zh-CN" sz="2000" baseline="-25000" dirty="0">
                <a:solidFill>
                  <a:srgbClr val="000000"/>
                </a:solidFill>
                <a:cs typeface="Times New Roman" panose="02020603050405020304" pitchFamily="18" charset="0"/>
              </a:rPr>
              <a:t>2</a:t>
            </a:r>
            <a:r>
              <a:rPr lang="en-US" altLang="zh-CN" sz="2000" dirty="0">
                <a:solidFill>
                  <a:srgbClr val="000000"/>
                </a:solidFill>
                <a:cs typeface="Times New Roman" panose="02020603050405020304" pitchFamily="18" charset="0"/>
              </a:rPr>
              <a:t>——</a:t>
            </a:r>
            <a:r>
              <a:rPr lang="zh-CN" altLang="en-US" sz="2000" dirty="0">
                <a:solidFill>
                  <a:srgbClr val="000000"/>
                </a:solidFill>
                <a:cs typeface="Times New Roman" panose="02020603050405020304" pitchFamily="18" charset="0"/>
              </a:rPr>
              <a:t>燃料等效应系数</a:t>
            </a:r>
            <a:endParaRPr lang="zh-CN" altLang="en-US" sz="2000" dirty="0">
              <a:cs typeface="宋体" panose="02010600030101010101" pitchFamily="2" charset="-122"/>
            </a:endParaRPr>
          </a:p>
          <a:p>
            <a:pPr indent="355600">
              <a:defRPr/>
            </a:pPr>
            <a:endParaRPr lang="zh-CN" altLang="en-US" sz="500" dirty="0">
              <a:cs typeface="宋体" panose="02010600030101010101" pitchFamily="2" charset="-122"/>
            </a:endParaRPr>
          </a:p>
          <a:p>
            <a:pPr indent="355600">
              <a:defRPr/>
            </a:pPr>
            <a:endParaRPr lang="zh-CN" altLang="en-US" sz="700" dirty="0">
              <a:latin typeface="Arial" panose="020B0604020202020204" pitchFamily="34" charset="0"/>
              <a:cs typeface="宋体" panose="02010600030101010101" pitchFamily="2" charset="-122"/>
            </a:endParaRPr>
          </a:p>
          <a:p>
            <a:pPr indent="228600">
              <a:defRPr/>
            </a:pPr>
            <a:r>
              <a:rPr lang="zh-CN" altLang="en-US" sz="1000" dirty="0">
                <a:solidFill>
                  <a:srgbClr val="000000"/>
                </a:solidFill>
                <a:latin typeface="Arial" panose="020B0604020202020204" pitchFamily="34" charset="0"/>
                <a:cs typeface="Times New Roman" panose="02020603050405020304" pitchFamily="18" charset="0"/>
              </a:rPr>
              <a:t> </a:t>
            </a:r>
            <a:endParaRPr lang="zh-CN" altLang="en-US" dirty="0">
              <a:latin typeface="Arial" panose="020B0604020202020204" pitchFamily="34" charset="0"/>
              <a:cs typeface="宋体" panose="02010600030101010101" pitchFamily="2" charset="-122"/>
            </a:endParaRPr>
          </a:p>
        </p:txBody>
      </p:sp>
      <p:pic>
        <p:nvPicPr>
          <p:cNvPr id="27657"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副标题 2"/>
          <p:cNvSpPr txBox="1"/>
          <p:nvPr/>
        </p:nvSpPr>
        <p:spPr bwMode="auto">
          <a:xfrm>
            <a:off x="500063" y="1428750"/>
            <a:ext cx="8358187" cy="642938"/>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endParaRPr lang="zh-CN" altLang="en-US" sz="2800">
              <a:latin typeface="Arial" panose="020B0604020202020204" pitchFamily="34" charset="0"/>
            </a:endParaRPr>
          </a:p>
        </p:txBody>
      </p:sp>
      <p:sp>
        <p:nvSpPr>
          <p:cNvPr id="28675" name="矩形 6"/>
          <p:cNvSpPr>
            <a:spLocks noChangeArrowheads="1"/>
          </p:cNvSpPr>
          <p:nvPr/>
        </p:nvSpPr>
        <p:spPr bwMode="auto">
          <a:xfrm>
            <a:off x="3714750" y="2214563"/>
            <a:ext cx="1262063" cy="523875"/>
          </a:xfrm>
          <a:prstGeom prst="rect">
            <a:avLst/>
          </a:prstGeom>
          <a:noFill/>
          <a:ln w="9525">
            <a:noFill/>
            <a:miter lim="800000"/>
          </a:ln>
        </p:spPr>
        <p:txBody>
          <a:bodyPr wrap="none">
            <a:spAutoFit/>
          </a:bodyPr>
          <a:lstStyle/>
          <a:p>
            <a:r>
              <a:rPr lang="zh-CN" altLang="en-US" sz="2800">
                <a:solidFill>
                  <a:srgbClr val="FF0000"/>
                </a:solidFill>
              </a:rPr>
              <a:t>重量箱</a:t>
            </a:r>
            <a:endParaRPr lang="en-US" altLang="zh-CN" sz="2800">
              <a:solidFill>
                <a:srgbClr val="FF0000"/>
              </a:solidFill>
            </a:endParaRPr>
          </a:p>
        </p:txBody>
      </p:sp>
      <p:sp>
        <p:nvSpPr>
          <p:cNvPr id="8" name="标题 1"/>
          <p:cNvSpPr txBox="1"/>
          <p:nvPr/>
        </p:nvSpPr>
        <p:spPr bwMode="auto">
          <a:xfrm>
            <a:off x="1500188"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sp>
        <p:nvSpPr>
          <p:cNvPr id="28677" name="矩形 5"/>
          <p:cNvSpPr>
            <a:spLocks noChangeArrowheads="1"/>
          </p:cNvSpPr>
          <p:nvPr/>
        </p:nvSpPr>
        <p:spPr bwMode="auto">
          <a:xfrm>
            <a:off x="1071563" y="3214688"/>
            <a:ext cx="7000875" cy="1682750"/>
          </a:xfrm>
          <a:prstGeom prst="rect">
            <a:avLst/>
          </a:prstGeom>
          <a:noFill/>
          <a:ln w="9525">
            <a:noFill/>
            <a:miter lim="800000"/>
          </a:ln>
        </p:spPr>
        <p:txBody>
          <a:bodyPr>
            <a:spAutoFit/>
          </a:bodyPr>
          <a:lstStyle/>
          <a:p>
            <a:pPr>
              <a:lnSpc>
                <a:spcPct val="150000"/>
              </a:lnSpc>
            </a:pPr>
            <a:r>
              <a:rPr lang="zh-CN" altLang="en-US" sz="2400"/>
              <a:t>平板玻璃的计量单位。</a:t>
            </a:r>
            <a:r>
              <a:rPr lang="en-US" altLang="zh-CN" sz="2400"/>
              <a:t>50kg</a:t>
            </a:r>
            <a:r>
              <a:rPr lang="zh-CN" altLang="en-US" sz="2400"/>
              <a:t>为一重量箱。 通常以密度为</a:t>
            </a:r>
            <a:r>
              <a:rPr lang="en-US" altLang="zh-CN" sz="2400"/>
              <a:t>2.5g/cm</a:t>
            </a:r>
            <a:r>
              <a:rPr lang="en-US" altLang="zh-CN" sz="2400" baseline="30000"/>
              <a:t>3</a:t>
            </a:r>
            <a:r>
              <a:rPr lang="zh-CN" altLang="en-US" sz="2400"/>
              <a:t>、厚度为</a:t>
            </a:r>
            <a:r>
              <a:rPr lang="en-US" altLang="zh-CN" sz="2400"/>
              <a:t>2mm</a:t>
            </a:r>
            <a:r>
              <a:rPr lang="zh-CN" altLang="en-US" sz="2400"/>
              <a:t>的平板玻璃</a:t>
            </a:r>
            <a:r>
              <a:rPr lang="en-US" altLang="zh-CN" sz="2400"/>
              <a:t>10m</a:t>
            </a:r>
            <a:r>
              <a:rPr lang="en-US" altLang="zh-CN" sz="2400" baseline="30000"/>
              <a:t>2</a:t>
            </a:r>
            <a:r>
              <a:rPr lang="zh-CN" altLang="en-US" sz="2400"/>
              <a:t>为一重量箱。</a:t>
            </a:r>
          </a:p>
        </p:txBody>
      </p:sp>
      <p:pic>
        <p:nvPicPr>
          <p:cNvPr id="28678"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副标题 2"/>
          <p:cNvSpPr txBox="1"/>
          <p:nvPr/>
        </p:nvSpPr>
        <p:spPr bwMode="auto">
          <a:xfrm>
            <a:off x="500063" y="1500188"/>
            <a:ext cx="8358187" cy="642937"/>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endParaRPr lang="zh-CN" altLang="en-US" sz="2800">
              <a:latin typeface="Arial" panose="020B0604020202020204" pitchFamily="34" charset="0"/>
            </a:endParaRPr>
          </a:p>
        </p:txBody>
      </p:sp>
      <p:sp>
        <p:nvSpPr>
          <p:cNvPr id="29699" name="矩形 9"/>
          <p:cNvSpPr>
            <a:spLocks noChangeArrowheads="1"/>
          </p:cNvSpPr>
          <p:nvPr/>
        </p:nvSpPr>
        <p:spPr bwMode="auto">
          <a:xfrm>
            <a:off x="3286125" y="2214563"/>
            <a:ext cx="2032000" cy="461962"/>
          </a:xfrm>
          <a:prstGeom prst="rect">
            <a:avLst/>
          </a:prstGeom>
          <a:noFill/>
          <a:ln w="9525">
            <a:noFill/>
            <a:miter lim="800000"/>
          </a:ln>
        </p:spPr>
        <p:txBody>
          <a:bodyPr wrap="none">
            <a:spAutoFit/>
          </a:bodyPr>
          <a:lstStyle/>
          <a:p>
            <a:r>
              <a:rPr lang="zh-CN" altLang="en-US" sz="2400">
                <a:solidFill>
                  <a:srgbClr val="FF0000"/>
                </a:solidFill>
              </a:rPr>
              <a:t>燃料等效系数</a:t>
            </a:r>
            <a:endParaRPr lang="en-US" altLang="zh-CN" sz="2400">
              <a:solidFill>
                <a:srgbClr val="FF0000"/>
              </a:solidFill>
            </a:endParaRPr>
          </a:p>
        </p:txBody>
      </p:sp>
      <p:sp>
        <p:nvSpPr>
          <p:cNvPr id="7" name="标题 1"/>
          <p:cNvSpPr txBox="1"/>
          <p:nvPr/>
        </p:nvSpPr>
        <p:spPr bwMode="auto">
          <a:xfrm>
            <a:off x="1643063"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graphicFrame>
        <p:nvGraphicFramePr>
          <p:cNvPr id="6" name="表格 5"/>
          <p:cNvGraphicFramePr>
            <a:graphicFrameLocks noGrp="1"/>
          </p:cNvGraphicFramePr>
          <p:nvPr/>
        </p:nvGraphicFramePr>
        <p:xfrm>
          <a:off x="1714500" y="3714750"/>
          <a:ext cx="6215106" cy="2357454"/>
        </p:xfrm>
        <a:graphic>
          <a:graphicData uri="http://schemas.openxmlformats.org/drawingml/2006/table">
            <a:tbl>
              <a:tblPr/>
              <a:tblGrid>
                <a:gridCol w="2882368"/>
                <a:gridCol w="3332738"/>
              </a:tblGrid>
              <a:tr h="423794">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cs typeface="Times New Roman" panose="02020603050405020304"/>
                        </a:rPr>
                        <a:t>燃</a:t>
                      </a:r>
                      <a:r>
                        <a:rPr lang="en-US" sz="2400" kern="100" spc="100" dirty="0">
                          <a:solidFill>
                            <a:srgbClr val="000000"/>
                          </a:solidFill>
                          <a:latin typeface="Times New Roman" panose="02020603050405020304"/>
                          <a:ea typeface="宋体" panose="02010600030101010101" pitchFamily="2" charset="-122"/>
                          <a:cs typeface="Times New Roman" panose="02020603050405020304"/>
                        </a:rPr>
                        <a:t>    </a:t>
                      </a:r>
                      <a:r>
                        <a:rPr lang="zh-CN" sz="2400" kern="100" spc="100" dirty="0">
                          <a:solidFill>
                            <a:srgbClr val="000000"/>
                          </a:solidFill>
                          <a:latin typeface="Times New Roman" panose="02020603050405020304"/>
                          <a:ea typeface="宋体" panose="02010600030101010101" pitchFamily="2" charset="-122"/>
                          <a:cs typeface="Times New Roman" panose="02020603050405020304"/>
                        </a:rPr>
                        <a:t>料</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CN" sz="2400" kern="100" spc="100">
                          <a:solidFill>
                            <a:srgbClr val="000000"/>
                          </a:solidFill>
                          <a:latin typeface="Times New Roman" panose="02020603050405020304"/>
                          <a:ea typeface="宋体" panose="02010600030101010101" pitchFamily="2" charset="-122"/>
                          <a:cs typeface="Times New Roman" panose="02020603050405020304"/>
                        </a:rPr>
                        <a:t>等 效 应 系 数</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32">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cs typeface="Times New Roman" panose="02020603050405020304"/>
                        </a:rPr>
                        <a:t>燃料油</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a:solidFill>
                            <a:srgbClr val="000000"/>
                          </a:solidFill>
                          <a:latin typeface="宋体" panose="02010600030101010101" pitchFamily="2" charset="-122"/>
                          <a:ea typeface="宋体" panose="02010600030101010101" pitchFamily="2" charset="-122"/>
                          <a:cs typeface="Times New Roman" panose="02020603050405020304"/>
                        </a:rPr>
                        <a:t>1.00</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32">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cs typeface="Times New Roman" panose="02020603050405020304"/>
                        </a:rPr>
                        <a:t>天然气</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a:solidFill>
                            <a:srgbClr val="000000"/>
                          </a:solidFill>
                          <a:latin typeface="宋体" panose="02010600030101010101" pitchFamily="2" charset="-122"/>
                          <a:ea typeface="宋体" panose="02010600030101010101" pitchFamily="2" charset="-122"/>
                          <a:cs typeface="Times New Roman" panose="02020603050405020304"/>
                        </a:rPr>
                        <a:t>1.08</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32">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cs typeface="Times New Roman" panose="02020603050405020304"/>
                        </a:rPr>
                        <a:t>焦炉煤气</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cs typeface="Times New Roman" panose="02020603050405020304"/>
                        </a:rPr>
                        <a:t>1.13</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32">
                <a:tc>
                  <a:txBody>
                    <a:bodyPr/>
                    <a:lstStyle/>
                    <a:p>
                      <a:pPr algn="ctr">
                        <a:lnSpc>
                          <a:spcPts val="2400"/>
                        </a:lnSpc>
                        <a:spcAft>
                          <a:spcPts val="0"/>
                        </a:spcAft>
                      </a:pPr>
                      <a:r>
                        <a:rPr lang="zh-CN" sz="2400" kern="100" spc="100">
                          <a:solidFill>
                            <a:srgbClr val="000000"/>
                          </a:solidFill>
                          <a:latin typeface="Times New Roman" panose="02020603050405020304"/>
                          <a:ea typeface="宋体" panose="02010600030101010101" pitchFamily="2" charset="-122"/>
                          <a:cs typeface="Times New Roman" panose="02020603050405020304"/>
                        </a:rPr>
                        <a:t>发生炉煤气（热）</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cs typeface="Times New Roman" panose="02020603050405020304"/>
                        </a:rPr>
                        <a:t>1.20</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32">
                <a:tc>
                  <a:txBody>
                    <a:bodyPr/>
                    <a:lstStyle/>
                    <a:p>
                      <a:pPr algn="ctr">
                        <a:lnSpc>
                          <a:spcPts val="2400"/>
                        </a:lnSpc>
                        <a:spcAft>
                          <a:spcPts val="0"/>
                        </a:spcAft>
                      </a:pPr>
                      <a:r>
                        <a:rPr lang="zh-CN" sz="2400" kern="100" spc="100">
                          <a:solidFill>
                            <a:srgbClr val="000000"/>
                          </a:solidFill>
                          <a:latin typeface="Times New Roman" panose="02020603050405020304"/>
                          <a:ea typeface="宋体" panose="02010600030101010101" pitchFamily="2" charset="-122"/>
                          <a:cs typeface="Times New Roman" panose="02020603050405020304"/>
                        </a:rPr>
                        <a:t>石油焦</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cs typeface="Times New Roman" panose="02020603050405020304"/>
                        </a:rPr>
                        <a:t>1.00</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24" name="Rectangle 1"/>
          <p:cNvSpPr>
            <a:spLocks noChangeArrowheads="1"/>
          </p:cNvSpPr>
          <p:nvPr/>
        </p:nvSpPr>
        <p:spPr bwMode="auto">
          <a:xfrm>
            <a:off x="500063" y="2928938"/>
            <a:ext cx="8072437" cy="461962"/>
          </a:xfrm>
          <a:prstGeom prst="rect">
            <a:avLst/>
          </a:prstGeom>
          <a:noFill/>
          <a:ln w="9525">
            <a:noFill/>
            <a:miter lim="800000"/>
          </a:ln>
        </p:spPr>
        <p:txBody>
          <a:bodyPr anchor="ctr">
            <a:spAutoFit/>
          </a:bodyPr>
          <a:lstStyle/>
          <a:p>
            <a:pPr indent="266700" eaLnBrk="1" hangingPunct="1"/>
            <a:r>
              <a:rPr lang="zh-CN" sz="2400">
                <a:solidFill>
                  <a:srgbClr val="000000"/>
                </a:solidFill>
                <a:latin typeface="Arial" panose="020B0604020202020204" pitchFamily="34" charset="0"/>
                <a:cs typeface="Times New Roman" panose="02020603050405020304" pitchFamily="18" charset="0"/>
              </a:rPr>
              <a:t>反映燃料的热能利用效率，以燃料油为基准的燃料等系数</a:t>
            </a:r>
            <a:endParaRPr lang="zh-CN" altLang="en-US" sz="2400">
              <a:latin typeface="Arial" panose="020B0604020202020204" pitchFamily="34" charset="0"/>
            </a:endParaRPr>
          </a:p>
        </p:txBody>
      </p:sp>
      <p:pic>
        <p:nvPicPr>
          <p:cNvPr id="29725"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副标题 2"/>
          <p:cNvSpPr txBox="1"/>
          <p:nvPr/>
        </p:nvSpPr>
        <p:spPr bwMode="auto">
          <a:xfrm>
            <a:off x="357188" y="1714500"/>
            <a:ext cx="8358187" cy="642938"/>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endParaRPr lang="zh-CN" altLang="en-US" sz="2800">
              <a:latin typeface="Arial" panose="020B0604020202020204" pitchFamily="34" charset="0"/>
            </a:endParaRPr>
          </a:p>
        </p:txBody>
      </p:sp>
      <p:sp>
        <p:nvSpPr>
          <p:cNvPr id="30723" name="矩形 8"/>
          <p:cNvSpPr>
            <a:spLocks noChangeArrowheads="1"/>
          </p:cNvSpPr>
          <p:nvPr/>
        </p:nvSpPr>
        <p:spPr bwMode="auto">
          <a:xfrm>
            <a:off x="3786188" y="2500313"/>
            <a:ext cx="1620837" cy="523875"/>
          </a:xfrm>
          <a:prstGeom prst="rect">
            <a:avLst/>
          </a:prstGeom>
          <a:noFill/>
          <a:ln w="9525">
            <a:noFill/>
            <a:miter lim="800000"/>
          </a:ln>
        </p:spPr>
        <p:txBody>
          <a:bodyPr wrap="none">
            <a:spAutoFit/>
          </a:bodyPr>
          <a:lstStyle/>
          <a:p>
            <a:r>
              <a:rPr lang="zh-CN" altLang="en-US" sz="2800">
                <a:solidFill>
                  <a:srgbClr val="FF0000"/>
                </a:solidFill>
              </a:rPr>
              <a:t>窑龄系数</a:t>
            </a:r>
            <a:endParaRPr lang="en-US" altLang="zh-CN" sz="2800">
              <a:solidFill>
                <a:srgbClr val="FF0000"/>
              </a:solidFill>
            </a:endParaRPr>
          </a:p>
        </p:txBody>
      </p:sp>
      <p:sp>
        <p:nvSpPr>
          <p:cNvPr id="7" name="标题 1"/>
          <p:cNvSpPr txBox="1"/>
          <p:nvPr/>
        </p:nvSpPr>
        <p:spPr bwMode="auto">
          <a:xfrm>
            <a:off x="1285875"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graphicFrame>
        <p:nvGraphicFramePr>
          <p:cNvPr id="6" name="表格 5"/>
          <p:cNvGraphicFramePr>
            <a:graphicFrameLocks noGrp="1"/>
          </p:cNvGraphicFramePr>
          <p:nvPr/>
        </p:nvGraphicFramePr>
        <p:xfrm>
          <a:off x="285750" y="3500438"/>
          <a:ext cx="8286808" cy="1938660"/>
        </p:xfrm>
        <a:graphic>
          <a:graphicData uri="http://schemas.openxmlformats.org/drawingml/2006/table">
            <a:tbl>
              <a:tblPr/>
              <a:tblGrid>
                <a:gridCol w="5429288"/>
                <a:gridCol w="2857520"/>
              </a:tblGrid>
              <a:tr h="490698">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cs typeface="Times New Roman" panose="02020603050405020304"/>
                        </a:rPr>
                        <a:t>窑期划分</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CN" sz="2400" kern="100">
                          <a:solidFill>
                            <a:srgbClr val="000000"/>
                          </a:solidFill>
                          <a:latin typeface="Times New Roman" panose="02020603050405020304"/>
                          <a:ea typeface="宋体" panose="02010600030101010101" pitchFamily="2" charset="-122"/>
                          <a:cs typeface="Times New Roman" panose="02020603050405020304"/>
                        </a:rPr>
                        <a:t>窑龄系数</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54">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cs typeface="Times New Roman" panose="02020603050405020304"/>
                        </a:rPr>
                        <a:t>设计窑龄的前</a:t>
                      </a:r>
                      <a:r>
                        <a:rPr lang="en-US" sz="2400" kern="100" spc="100" dirty="0">
                          <a:solidFill>
                            <a:srgbClr val="000000"/>
                          </a:solidFill>
                          <a:latin typeface="Times New Roman" panose="02020603050405020304"/>
                          <a:ea typeface="宋体" panose="02010600030101010101" pitchFamily="2" charset="-122"/>
                          <a:cs typeface="Times New Roman" panose="02020603050405020304"/>
                        </a:rPr>
                        <a:t>1/3/(</a:t>
                      </a:r>
                      <a:r>
                        <a:rPr lang="zh-CN" sz="2400" kern="100" spc="100" dirty="0">
                          <a:solidFill>
                            <a:srgbClr val="000000"/>
                          </a:solidFill>
                          <a:latin typeface="Times New Roman" panose="02020603050405020304"/>
                          <a:ea typeface="宋体" panose="02010600030101010101" pitchFamily="2" charset="-122"/>
                          <a:cs typeface="Times New Roman" panose="02020603050405020304"/>
                        </a:rPr>
                        <a:t>年</a:t>
                      </a:r>
                      <a:r>
                        <a:rPr lang="en-US" sz="2400" kern="100" spc="100" dirty="0">
                          <a:solidFill>
                            <a:srgbClr val="000000"/>
                          </a:solidFill>
                          <a:latin typeface="Times New Roman" panose="02020603050405020304"/>
                          <a:ea typeface="宋体" panose="02010600030101010101" pitchFamily="2" charset="-122"/>
                          <a:cs typeface="Times New Roman" panose="02020603050405020304"/>
                        </a:rPr>
                        <a:t>)</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a:solidFill>
                            <a:srgbClr val="000000"/>
                          </a:solidFill>
                          <a:latin typeface="宋体" panose="02010600030101010101" pitchFamily="2" charset="-122"/>
                          <a:ea typeface="宋体" panose="02010600030101010101" pitchFamily="2" charset="-122"/>
                          <a:cs typeface="Times New Roman" panose="02020603050405020304"/>
                        </a:rPr>
                        <a:t>1.00</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54">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cs typeface="Times New Roman" panose="02020603050405020304"/>
                        </a:rPr>
                        <a:t>设计窑龄的</a:t>
                      </a:r>
                      <a:r>
                        <a:rPr lang="en-US" sz="2400" kern="100" spc="100" dirty="0">
                          <a:solidFill>
                            <a:srgbClr val="000000"/>
                          </a:solidFill>
                          <a:latin typeface="Times New Roman" panose="02020603050405020304"/>
                          <a:ea typeface="宋体" panose="02010600030101010101" pitchFamily="2" charset="-122"/>
                          <a:cs typeface="Times New Roman" panose="02020603050405020304"/>
                        </a:rPr>
                        <a:t>1/3</a:t>
                      </a:r>
                      <a:r>
                        <a:rPr lang="zh-CN" sz="2400" kern="100" spc="100" dirty="0">
                          <a:solidFill>
                            <a:srgbClr val="000000"/>
                          </a:solidFill>
                          <a:latin typeface="Times New Roman" panose="02020603050405020304"/>
                          <a:ea typeface="宋体" panose="02010600030101010101" pitchFamily="2" charset="-122"/>
                          <a:cs typeface="Times New Roman" panose="02020603050405020304"/>
                        </a:rPr>
                        <a:t>（年）后</a:t>
                      </a:r>
                      <a:r>
                        <a:rPr lang="en-US" sz="2400" kern="100" spc="100" dirty="0">
                          <a:solidFill>
                            <a:srgbClr val="000000"/>
                          </a:solidFill>
                          <a:latin typeface="Times New Roman" panose="02020603050405020304"/>
                          <a:ea typeface="宋体" panose="02010600030101010101" pitchFamily="2" charset="-122"/>
                          <a:cs typeface="Times New Roman" panose="02020603050405020304"/>
                        </a:rPr>
                        <a:t>- 2/3</a:t>
                      </a:r>
                      <a:r>
                        <a:rPr lang="zh-CN" sz="2400" kern="100" spc="100" dirty="0">
                          <a:solidFill>
                            <a:srgbClr val="000000"/>
                          </a:solidFill>
                          <a:latin typeface="Times New Roman" panose="02020603050405020304"/>
                          <a:ea typeface="宋体" panose="02010600030101010101" pitchFamily="2" charset="-122"/>
                          <a:cs typeface="Times New Roman" panose="02020603050405020304"/>
                        </a:rPr>
                        <a:t>（年）前</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a:solidFill>
                            <a:srgbClr val="000000"/>
                          </a:solidFill>
                          <a:latin typeface="宋体" panose="02010600030101010101" pitchFamily="2" charset="-122"/>
                          <a:ea typeface="宋体" panose="02010600030101010101" pitchFamily="2" charset="-122"/>
                          <a:cs typeface="Times New Roman" panose="02020603050405020304"/>
                        </a:rPr>
                        <a:t>1.05</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54">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cs typeface="Times New Roman" panose="02020603050405020304"/>
                        </a:rPr>
                        <a:t>设计窑龄的</a:t>
                      </a:r>
                      <a:r>
                        <a:rPr lang="en-US" sz="2400" kern="100" spc="100" dirty="0">
                          <a:solidFill>
                            <a:srgbClr val="000000"/>
                          </a:solidFill>
                          <a:latin typeface="Times New Roman" panose="02020603050405020304"/>
                          <a:ea typeface="宋体" panose="02010600030101010101" pitchFamily="2" charset="-122"/>
                          <a:cs typeface="Times New Roman" panose="02020603050405020304"/>
                        </a:rPr>
                        <a:t>2/3</a:t>
                      </a:r>
                      <a:r>
                        <a:rPr lang="zh-CN" sz="2400" kern="100" spc="100" dirty="0">
                          <a:solidFill>
                            <a:srgbClr val="000000"/>
                          </a:solidFill>
                          <a:latin typeface="Times New Roman" panose="02020603050405020304"/>
                          <a:ea typeface="宋体" panose="02010600030101010101" pitchFamily="2" charset="-122"/>
                          <a:cs typeface="Times New Roman" panose="02020603050405020304"/>
                        </a:rPr>
                        <a:t>以后（年）</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cs typeface="Times New Roman" panose="02020603050405020304"/>
                        </a:rPr>
                        <a:t>1.12</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4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副标题 2"/>
          <p:cNvSpPr txBox="1"/>
          <p:nvPr/>
        </p:nvSpPr>
        <p:spPr bwMode="auto">
          <a:xfrm>
            <a:off x="785813" y="1357313"/>
            <a:ext cx="8358187" cy="642937"/>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endParaRPr lang="zh-CN" altLang="en-US" sz="2800">
              <a:latin typeface="Arial" panose="020B0604020202020204" pitchFamily="34" charset="0"/>
            </a:endParaRPr>
          </a:p>
        </p:txBody>
      </p:sp>
      <p:graphicFrame>
        <p:nvGraphicFramePr>
          <p:cNvPr id="6" name="表格 5"/>
          <p:cNvGraphicFramePr>
            <a:graphicFrameLocks noGrp="1"/>
          </p:cNvGraphicFramePr>
          <p:nvPr/>
        </p:nvGraphicFramePr>
        <p:xfrm>
          <a:off x="214313" y="3214688"/>
          <a:ext cx="8643998" cy="3124213"/>
        </p:xfrm>
        <a:graphic>
          <a:graphicData uri="http://schemas.openxmlformats.org/drawingml/2006/table">
            <a:tbl>
              <a:tblPr/>
              <a:tblGrid>
                <a:gridCol w="1659654"/>
                <a:gridCol w="3931780"/>
                <a:gridCol w="3052564"/>
              </a:tblGrid>
              <a:tr h="476253">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分类</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单位产品综合能耗限定值</a:t>
                      </a:r>
                      <a:r>
                        <a:rPr lang="en-US" sz="2400" kern="100" spc="100" dirty="0">
                          <a:solidFill>
                            <a:srgbClr val="000000"/>
                          </a:solidFill>
                          <a:latin typeface="Times New Roman" panose="02020603050405020304"/>
                          <a:ea typeface="宋体" panose="02010600030101010101" pitchFamily="2" charset="-122"/>
                        </a:rPr>
                        <a:t>/(</a:t>
                      </a:r>
                      <a:r>
                        <a:rPr lang="en-US" sz="2400" kern="100" spc="100" dirty="0" err="1">
                          <a:solidFill>
                            <a:srgbClr val="000000"/>
                          </a:solidFill>
                          <a:latin typeface="Times New Roman" panose="02020603050405020304"/>
                          <a:ea typeface="宋体" panose="02010600030101010101" pitchFamily="2" charset="-122"/>
                        </a:rPr>
                        <a:t>kgce</a:t>
                      </a:r>
                      <a:r>
                        <a:rPr lang="en-US" sz="2400" kern="100" spc="100" dirty="0">
                          <a:solidFill>
                            <a:srgbClr val="000000"/>
                          </a:solidFill>
                          <a:latin typeface="Times New Roman" panose="02020603050405020304"/>
                          <a:ea typeface="宋体" panose="02010600030101010101" pitchFamily="2" charset="-122"/>
                        </a:rPr>
                        <a:t>/</a:t>
                      </a:r>
                      <a:r>
                        <a:rPr lang="zh-CN" sz="2400" kern="100" spc="100" dirty="0">
                          <a:solidFill>
                            <a:srgbClr val="000000"/>
                          </a:solidFill>
                          <a:latin typeface="Times New Roman" panose="02020603050405020304"/>
                          <a:ea typeface="宋体" panose="02010600030101010101" pitchFamily="2" charset="-122"/>
                        </a:rPr>
                        <a:t>重量箱</a:t>
                      </a:r>
                      <a:r>
                        <a:rPr lang="en-US" sz="2400" kern="100" spc="100" dirty="0">
                          <a:solidFill>
                            <a:srgbClr val="000000"/>
                          </a:solidFill>
                          <a:latin typeface="Times New Roman" panose="02020603050405020304"/>
                          <a:ea typeface="宋体" panose="02010600030101010101" pitchFamily="2" charset="-122"/>
                        </a:rPr>
                        <a:t>)</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熔窑热耗限定值</a:t>
                      </a:r>
                      <a:r>
                        <a:rPr lang="en-US" sz="2400" kern="100" spc="100" dirty="0">
                          <a:solidFill>
                            <a:srgbClr val="000000"/>
                          </a:solidFill>
                          <a:latin typeface="Times New Roman" panose="02020603050405020304"/>
                          <a:ea typeface="宋体" panose="02010600030101010101" pitchFamily="2" charset="-122"/>
                        </a:rPr>
                        <a:t>/(kJ/kg)</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253">
                <a:tc>
                  <a:txBody>
                    <a:bodyPr/>
                    <a:lstStyle/>
                    <a:p>
                      <a:pPr algn="l">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Times New Roman" panose="02020603050405020304"/>
                          <a:ea typeface="宋体" panose="02010600030101010101" pitchFamily="2" charset="-122"/>
                        </a:rPr>
                        <a:t>500t/d</a:t>
                      </a:r>
                      <a:endParaRPr lang="zh-CN" sz="2400" kern="100" dirty="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≤14.0</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≤6700</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2507">
                <a:tc>
                  <a:txBody>
                    <a:bodyPr/>
                    <a:lstStyle/>
                    <a:p>
                      <a:pPr algn="l">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Times New Roman" panose="02020603050405020304"/>
                          <a:ea typeface="宋体" panose="02010600030101010101" pitchFamily="2" charset="-122"/>
                        </a:rPr>
                        <a:t>500t/d</a:t>
                      </a:r>
                      <a:r>
                        <a:rPr lang="zh-CN" sz="2400" kern="100" spc="100" dirty="0">
                          <a:solidFill>
                            <a:srgbClr val="000000"/>
                          </a:solidFill>
                          <a:latin typeface="Times New Roman" panose="02020603050405020304"/>
                          <a:ea typeface="宋体" panose="02010600030101010101" pitchFamily="2" charset="-122"/>
                        </a:rPr>
                        <a:t>、</a:t>
                      </a:r>
                      <a:endParaRPr lang="zh-CN" sz="2400" kern="100" dirty="0">
                        <a:latin typeface="Times New Roman" panose="02020603050405020304"/>
                        <a:ea typeface="宋体" panose="02010600030101010101" pitchFamily="2" charset="-122"/>
                      </a:endParaRPr>
                    </a:p>
                    <a:p>
                      <a:pPr algn="l">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Times New Roman" panose="02020603050405020304"/>
                          <a:ea typeface="宋体" panose="02010600030101010101" pitchFamily="2" charset="-122"/>
                        </a:rPr>
                        <a:t>800 t/d</a:t>
                      </a:r>
                      <a:endParaRPr lang="zh-CN" sz="2400" kern="100" dirty="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≤13.5</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≤6400</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253">
                <a:tc>
                  <a:txBody>
                    <a:bodyPr/>
                    <a:lstStyle/>
                    <a:p>
                      <a:pPr algn="l">
                        <a:lnSpc>
                          <a:spcPts val="2400"/>
                        </a:lnSpc>
                        <a:spcAft>
                          <a:spcPts val="0"/>
                        </a:spcAft>
                      </a:pPr>
                      <a:r>
                        <a:rPr lang="zh-CN" sz="2400" kern="100" spc="100">
                          <a:solidFill>
                            <a:srgbClr val="000000"/>
                          </a:solidFill>
                          <a:latin typeface="Times New Roman" panose="02020603050405020304"/>
                          <a:ea typeface="宋体" panose="02010600030101010101" pitchFamily="2" charset="-122"/>
                        </a:rPr>
                        <a:t>＞</a:t>
                      </a:r>
                      <a:r>
                        <a:rPr lang="en-US" sz="2400" kern="100" spc="100">
                          <a:solidFill>
                            <a:srgbClr val="000000"/>
                          </a:solidFill>
                          <a:latin typeface="Times New Roman" panose="02020603050405020304"/>
                          <a:ea typeface="宋体" panose="02010600030101010101" pitchFamily="2" charset="-122"/>
                        </a:rPr>
                        <a:t>800t/d</a:t>
                      </a:r>
                      <a:endParaRPr lang="zh-CN" sz="2400" kern="10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≤12.0</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≤5650</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253">
                <a:tc gridSpan="3">
                  <a:txBody>
                    <a:bodyPr/>
                    <a:lstStyle/>
                    <a:p>
                      <a:pPr algn="just">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注：表中</a:t>
                      </a:r>
                      <a:r>
                        <a:rPr lang="en-US" sz="2400" kern="100" spc="100" dirty="0">
                          <a:solidFill>
                            <a:srgbClr val="000000"/>
                          </a:solidFill>
                          <a:latin typeface="Times New Roman" panose="02020603050405020304"/>
                          <a:ea typeface="宋体" panose="02010600030101010101" pitchFamily="2" charset="-122"/>
                        </a:rPr>
                        <a:t>500t/d</a:t>
                      </a:r>
                      <a:r>
                        <a:rPr lang="zh-CN"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Times New Roman" panose="02020603050405020304"/>
                          <a:ea typeface="宋体" panose="02010600030101010101" pitchFamily="2" charset="-122"/>
                        </a:rPr>
                        <a:t>800t/d</a:t>
                      </a:r>
                      <a:r>
                        <a:rPr lang="zh-CN" sz="2400" kern="100" spc="100" dirty="0">
                          <a:solidFill>
                            <a:srgbClr val="000000"/>
                          </a:solidFill>
                          <a:latin typeface="Times New Roman" panose="02020603050405020304"/>
                          <a:ea typeface="宋体" panose="02010600030101010101" pitchFamily="2" charset="-122"/>
                        </a:rPr>
                        <a:t>指熔窑设计日熔化玻璃液量（不包括全氧燃烧的玻璃熔窑）</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bl>
          </a:graphicData>
        </a:graphic>
      </p:graphicFrame>
      <p:sp>
        <p:nvSpPr>
          <p:cNvPr id="31771" name="Rectangle 1"/>
          <p:cNvSpPr>
            <a:spLocks noChangeArrowheads="1"/>
          </p:cNvSpPr>
          <p:nvPr/>
        </p:nvSpPr>
        <p:spPr bwMode="auto">
          <a:xfrm>
            <a:off x="642938" y="2500313"/>
            <a:ext cx="8286750" cy="800100"/>
          </a:xfrm>
          <a:prstGeom prst="rect">
            <a:avLst/>
          </a:prstGeom>
          <a:noFill/>
          <a:ln w="9525">
            <a:noFill/>
            <a:miter lim="800000"/>
          </a:ln>
        </p:spPr>
        <p:txBody>
          <a:bodyPr anchor="ctr">
            <a:spAutoFit/>
          </a:bodyPr>
          <a:lstStyle/>
          <a:p>
            <a:pPr indent="127000" eaLnBrk="1" hangingPunct="1"/>
            <a:r>
              <a:rPr lang="zh-CN" sz="2800">
                <a:solidFill>
                  <a:srgbClr val="000000"/>
                </a:solidFill>
                <a:latin typeface="宋体" panose="02010600030101010101" pitchFamily="2" charset="-122"/>
                <a:cs typeface="Times New Roman" panose="02020603050405020304" pitchFamily="18" charset="0"/>
              </a:rPr>
              <a:t>表</a:t>
            </a:r>
            <a:r>
              <a:rPr lang="en-US" altLang="zh-CN" sz="2800">
                <a:solidFill>
                  <a:srgbClr val="FF0000"/>
                </a:solidFill>
                <a:latin typeface="宋体" panose="02010600030101010101" pitchFamily="2" charset="-122"/>
                <a:cs typeface="Times New Roman" panose="02020603050405020304" pitchFamily="18" charset="0"/>
              </a:rPr>
              <a:t>1 </a:t>
            </a:r>
            <a:r>
              <a:rPr lang="zh-CN" altLang="en-US" sz="2800">
                <a:solidFill>
                  <a:srgbClr val="FF0000"/>
                </a:solidFill>
                <a:latin typeface="宋体" panose="02010600030101010101" pitchFamily="2" charset="-122"/>
                <a:cs typeface="Times New Roman" panose="02020603050405020304" pitchFamily="18" charset="0"/>
              </a:rPr>
              <a:t>现有</a:t>
            </a:r>
            <a:r>
              <a:rPr lang="zh-CN" altLang="en-US" sz="2800">
                <a:solidFill>
                  <a:srgbClr val="000000"/>
                </a:solidFill>
                <a:latin typeface="Times New Roman" panose="02020603050405020304" pitchFamily="18" charset="0"/>
                <a:cs typeface="Times New Roman" panose="02020603050405020304" pitchFamily="18" charset="0"/>
              </a:rPr>
              <a:t>平板玻璃生产企业</a:t>
            </a:r>
            <a:r>
              <a:rPr lang="zh-CN" altLang="en-US" sz="2800">
                <a:solidFill>
                  <a:srgbClr val="000000"/>
                </a:solidFill>
                <a:latin typeface="宋体" panose="02010600030101010101" pitchFamily="2" charset="-122"/>
                <a:cs typeface="Times New Roman" panose="02020603050405020304" pitchFamily="18" charset="0"/>
              </a:rPr>
              <a:t>单位产品能耗</a:t>
            </a:r>
            <a:r>
              <a:rPr lang="zh-CN" altLang="en-US" sz="2800">
                <a:solidFill>
                  <a:srgbClr val="000000"/>
                </a:solidFill>
                <a:latin typeface="Times New Roman" panose="02020603050405020304" pitchFamily="18" charset="0"/>
                <a:cs typeface="Times New Roman" panose="02020603050405020304" pitchFamily="18" charset="0"/>
              </a:rPr>
              <a:t>限定值</a:t>
            </a:r>
            <a:endParaRPr lang="zh-CN" altLang="en-US" sz="2800">
              <a:latin typeface="Arial" panose="020B0604020202020204" pitchFamily="34" charset="0"/>
            </a:endParaRPr>
          </a:p>
          <a:p>
            <a:pPr indent="127000"/>
            <a:endParaRPr lang="zh-CN" altLang="en-US">
              <a:latin typeface="Arial" panose="020B0604020202020204" pitchFamily="34" charset="0"/>
            </a:endParaRPr>
          </a:p>
        </p:txBody>
      </p:sp>
      <p:sp>
        <p:nvSpPr>
          <p:cNvPr id="8" name="标题 1"/>
          <p:cNvSpPr txBox="1"/>
          <p:nvPr/>
        </p:nvSpPr>
        <p:spPr bwMode="auto">
          <a:xfrm>
            <a:off x="1500188"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3177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副标题 2"/>
          <p:cNvSpPr txBox="1"/>
          <p:nvPr/>
        </p:nvSpPr>
        <p:spPr bwMode="auto">
          <a:xfrm>
            <a:off x="500063" y="1500188"/>
            <a:ext cx="8358187" cy="642937"/>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endParaRPr lang="zh-CN" altLang="en-US" sz="2800">
              <a:latin typeface="Arial" panose="020B0604020202020204" pitchFamily="34" charset="0"/>
            </a:endParaRPr>
          </a:p>
        </p:txBody>
      </p:sp>
      <p:graphicFrame>
        <p:nvGraphicFramePr>
          <p:cNvPr id="7" name="表格 6"/>
          <p:cNvGraphicFramePr>
            <a:graphicFrameLocks noGrp="1"/>
          </p:cNvGraphicFramePr>
          <p:nvPr/>
        </p:nvGraphicFramePr>
        <p:xfrm>
          <a:off x="357188" y="3357563"/>
          <a:ext cx="8572561" cy="2133600"/>
        </p:xfrm>
        <a:graphic>
          <a:graphicData uri="http://schemas.openxmlformats.org/drawingml/2006/table">
            <a:tbl>
              <a:tblPr/>
              <a:tblGrid>
                <a:gridCol w="1571636"/>
                <a:gridCol w="3973589"/>
                <a:gridCol w="3027336"/>
              </a:tblGrid>
              <a:tr h="303378">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分类</a:t>
                      </a:r>
                      <a:endParaRPr lang="zh-CN" sz="2400" kern="100" dirty="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CN" sz="2400" kern="100" spc="100">
                          <a:solidFill>
                            <a:srgbClr val="000000"/>
                          </a:solidFill>
                          <a:latin typeface="Times New Roman" panose="02020603050405020304"/>
                          <a:ea typeface="宋体" panose="02010600030101010101" pitchFamily="2" charset="-122"/>
                        </a:rPr>
                        <a:t>单位产品综合能耗准入值</a:t>
                      </a:r>
                      <a:r>
                        <a:rPr lang="en-US" sz="2400" kern="100" spc="100">
                          <a:solidFill>
                            <a:srgbClr val="000000"/>
                          </a:solidFill>
                          <a:latin typeface="Times New Roman" panose="02020603050405020304"/>
                          <a:ea typeface="宋体" panose="02010600030101010101" pitchFamily="2" charset="-122"/>
                        </a:rPr>
                        <a:t>/(kgce/</a:t>
                      </a:r>
                      <a:r>
                        <a:rPr lang="zh-CN" sz="2400" kern="100" spc="100">
                          <a:solidFill>
                            <a:srgbClr val="000000"/>
                          </a:solidFill>
                          <a:latin typeface="Times New Roman" panose="02020603050405020304"/>
                          <a:ea typeface="宋体" panose="02010600030101010101" pitchFamily="2" charset="-122"/>
                        </a:rPr>
                        <a:t>重量箱</a:t>
                      </a:r>
                      <a:r>
                        <a:rPr lang="en-US" sz="2400" kern="100" spc="100">
                          <a:solidFill>
                            <a:srgbClr val="000000"/>
                          </a:solidFill>
                          <a:latin typeface="Times New Roman" panose="02020603050405020304"/>
                          <a:ea typeface="宋体" panose="02010600030101010101" pitchFamily="2" charset="-122"/>
                        </a:rPr>
                        <a:t>)</a:t>
                      </a:r>
                      <a:endParaRPr lang="zh-CN" sz="2400" kern="10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zh-CN" sz="2400" kern="100" spc="100">
                          <a:solidFill>
                            <a:srgbClr val="000000"/>
                          </a:solidFill>
                          <a:latin typeface="Times New Roman" panose="02020603050405020304"/>
                          <a:ea typeface="宋体" panose="02010600030101010101" pitchFamily="2" charset="-122"/>
                        </a:rPr>
                        <a:t>熔窑热耗准入值</a:t>
                      </a:r>
                      <a:r>
                        <a:rPr lang="en-US" sz="2400" kern="100" spc="100">
                          <a:solidFill>
                            <a:srgbClr val="000000"/>
                          </a:solidFill>
                          <a:latin typeface="Times New Roman" panose="02020603050405020304"/>
                          <a:ea typeface="宋体" panose="02010600030101010101" pitchFamily="2" charset="-122"/>
                        </a:rPr>
                        <a:t>/(kJ/kg)</a:t>
                      </a:r>
                      <a:endParaRPr lang="zh-CN" sz="2400" kern="10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756">
                <a:tc>
                  <a:txBody>
                    <a:bodyPr/>
                    <a:lstStyle/>
                    <a:p>
                      <a:pPr algn="l">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Times New Roman" panose="02020603050405020304"/>
                          <a:ea typeface="宋体" panose="02010600030101010101" pitchFamily="2" charset="-122"/>
                        </a:rPr>
                        <a:t>500t/d</a:t>
                      </a:r>
                      <a:endParaRPr lang="zh-CN" sz="2400" kern="100" dirty="0">
                        <a:latin typeface="Times New Roman" panose="02020603050405020304"/>
                        <a:ea typeface="宋体" panose="02010600030101010101" pitchFamily="2" charset="-122"/>
                      </a:endParaRPr>
                    </a:p>
                    <a:p>
                      <a:pPr algn="l">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Times New Roman" panose="02020603050405020304"/>
                          <a:ea typeface="宋体" panose="02010600030101010101" pitchFamily="2" charset="-122"/>
                        </a:rPr>
                        <a:t>800 t/d</a:t>
                      </a:r>
                      <a:endParaRPr lang="zh-CN" sz="2400" kern="100" dirty="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≤12.5 </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≤5700</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378">
                <a:tc>
                  <a:txBody>
                    <a:bodyPr/>
                    <a:lstStyle/>
                    <a:p>
                      <a:pPr algn="l">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Times New Roman" panose="02020603050405020304"/>
                          <a:ea typeface="宋体" panose="02010600030101010101" pitchFamily="2" charset="-122"/>
                        </a:rPr>
                        <a:t>800t/d</a:t>
                      </a:r>
                      <a:endParaRPr lang="zh-CN" sz="2400" kern="100" dirty="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≤11.0</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≤5000</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378">
                <a:tc gridSpan="3">
                  <a:txBody>
                    <a:bodyPr/>
                    <a:lstStyle/>
                    <a:p>
                      <a:pPr algn="just">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注：表中</a:t>
                      </a:r>
                      <a:r>
                        <a:rPr lang="en-US" sz="2400" kern="100" spc="100" dirty="0">
                          <a:solidFill>
                            <a:srgbClr val="000000"/>
                          </a:solidFill>
                          <a:latin typeface="Times New Roman" panose="02020603050405020304"/>
                          <a:ea typeface="宋体" panose="02010600030101010101" pitchFamily="2" charset="-122"/>
                        </a:rPr>
                        <a:t>500t/d</a:t>
                      </a:r>
                      <a:r>
                        <a:rPr lang="zh-CN" sz="2400" kern="100" spc="100" dirty="0">
                          <a:solidFill>
                            <a:srgbClr val="000000"/>
                          </a:solidFill>
                          <a:latin typeface="Times New Roman" panose="02020603050405020304"/>
                          <a:ea typeface="宋体" panose="02010600030101010101" pitchFamily="2" charset="-122"/>
                        </a:rPr>
                        <a:t>指熔窑设计日熔化玻璃液量（不包括全氧燃烧的玻璃熔窑）</a:t>
                      </a:r>
                      <a:endParaRPr lang="zh-CN" sz="2400" kern="100" dirty="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bl>
          </a:graphicData>
        </a:graphic>
      </p:graphicFrame>
      <p:sp>
        <p:nvSpPr>
          <p:cNvPr id="32791" name="Rectangle 1"/>
          <p:cNvSpPr>
            <a:spLocks noChangeArrowheads="1"/>
          </p:cNvSpPr>
          <p:nvPr/>
        </p:nvSpPr>
        <p:spPr bwMode="auto">
          <a:xfrm>
            <a:off x="1357313" y="2714625"/>
            <a:ext cx="6648450" cy="461963"/>
          </a:xfrm>
          <a:prstGeom prst="rect">
            <a:avLst/>
          </a:prstGeom>
          <a:noFill/>
          <a:ln w="9525">
            <a:noFill/>
            <a:miter lim="800000"/>
          </a:ln>
        </p:spPr>
        <p:txBody>
          <a:bodyPr wrap="none" anchor="ctr">
            <a:spAutoFit/>
          </a:bodyPr>
          <a:lstStyle/>
          <a:p>
            <a:pPr algn="ctr" eaLnBrk="1" hangingPunct="1"/>
            <a:r>
              <a:rPr lang="zh-CN" sz="2400">
                <a:solidFill>
                  <a:srgbClr val="000000"/>
                </a:solidFill>
                <a:latin typeface="宋体" panose="02010600030101010101" pitchFamily="2" charset="-122"/>
                <a:cs typeface="Times New Roman" panose="02020603050405020304" pitchFamily="18" charset="0"/>
              </a:rPr>
              <a:t>表</a:t>
            </a:r>
            <a:r>
              <a:rPr lang="en-US" altLang="zh-CN" sz="2400">
                <a:solidFill>
                  <a:srgbClr val="000000"/>
                </a:solidFill>
                <a:latin typeface="宋体" panose="02010600030101010101" pitchFamily="2" charset="-122"/>
                <a:cs typeface="Times New Roman" panose="02020603050405020304" pitchFamily="18" charset="0"/>
              </a:rPr>
              <a:t>2 </a:t>
            </a:r>
            <a:r>
              <a:rPr lang="zh-CN" altLang="en-US" sz="2400">
                <a:solidFill>
                  <a:srgbClr val="000000"/>
                </a:solidFill>
                <a:latin typeface="宋体" panose="02010600030101010101" pitchFamily="2" charset="-122"/>
                <a:cs typeface="Times New Roman" panose="02020603050405020304" pitchFamily="18" charset="0"/>
              </a:rPr>
              <a:t>新建</a:t>
            </a:r>
            <a:r>
              <a:rPr lang="zh-CN" altLang="en-US" sz="2400">
                <a:solidFill>
                  <a:srgbClr val="000000"/>
                </a:solidFill>
                <a:latin typeface="Times New Roman" panose="02020603050405020304" pitchFamily="18" charset="0"/>
                <a:cs typeface="Times New Roman" panose="02020603050405020304" pitchFamily="18" charset="0"/>
              </a:rPr>
              <a:t>平板玻璃</a:t>
            </a:r>
            <a:r>
              <a:rPr lang="zh-CN" altLang="en-US" sz="2400">
                <a:solidFill>
                  <a:srgbClr val="000000"/>
                </a:solidFill>
                <a:latin typeface="宋体" panose="02010600030101010101" pitchFamily="2" charset="-122"/>
                <a:cs typeface="Times New Roman" panose="02020603050405020304" pitchFamily="18" charset="0"/>
              </a:rPr>
              <a:t>生产企业单位产品能耗</a:t>
            </a:r>
            <a:r>
              <a:rPr lang="zh-CN" altLang="en-US" sz="2400">
                <a:solidFill>
                  <a:srgbClr val="000000"/>
                </a:solidFill>
                <a:latin typeface="Times New Roman" panose="02020603050405020304" pitchFamily="18" charset="0"/>
                <a:cs typeface="Times New Roman" panose="02020603050405020304" pitchFamily="18" charset="0"/>
              </a:rPr>
              <a:t>准</a:t>
            </a:r>
            <a:r>
              <a:rPr lang="zh-CN" altLang="en-US" sz="2400">
                <a:solidFill>
                  <a:srgbClr val="000000"/>
                </a:solidFill>
                <a:latin typeface="宋体" panose="02010600030101010101" pitchFamily="2" charset="-122"/>
                <a:cs typeface="Times New Roman" panose="02020603050405020304" pitchFamily="18" charset="0"/>
              </a:rPr>
              <a:t>入值</a:t>
            </a:r>
            <a:endParaRPr lang="zh-CN" altLang="en-US" sz="2400">
              <a:latin typeface="Arial" panose="020B0604020202020204" pitchFamily="34" charset="0"/>
            </a:endParaRPr>
          </a:p>
        </p:txBody>
      </p:sp>
      <p:sp>
        <p:nvSpPr>
          <p:cNvPr id="8" name="标题 1"/>
          <p:cNvSpPr txBox="1"/>
          <p:nvPr/>
        </p:nvSpPr>
        <p:spPr bwMode="auto">
          <a:xfrm>
            <a:off x="1357313"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3279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副标题 2"/>
          <p:cNvSpPr txBox="1"/>
          <p:nvPr/>
        </p:nvSpPr>
        <p:spPr bwMode="auto">
          <a:xfrm>
            <a:off x="500063" y="1357313"/>
            <a:ext cx="8358187" cy="642937"/>
          </a:xfrm>
          <a:prstGeom prst="rect">
            <a:avLst/>
          </a:prstGeom>
          <a:noFill/>
          <a:ln w="9525">
            <a:noFill/>
            <a:miter lim="800000"/>
          </a:ln>
        </p:spPr>
        <p:txBody>
          <a:bodyPr/>
          <a:lstStyle/>
          <a:p>
            <a:r>
              <a:rPr lang="en-US" altLang="zh-CN" sz="2800"/>
              <a:t>GB 21340-2013《</a:t>
            </a:r>
            <a:r>
              <a:rPr lang="zh-CN" altLang="en-US" sz="2800"/>
              <a:t>平板玻璃单位产品能源消耗限额</a:t>
            </a:r>
            <a:r>
              <a:rPr lang="en-US" altLang="zh-CN" sz="2800"/>
              <a:t>》</a:t>
            </a:r>
            <a:endParaRPr lang="zh-CN" altLang="en-US" sz="2800">
              <a:latin typeface="Arial" panose="020B0604020202020204" pitchFamily="34" charset="0"/>
            </a:endParaRPr>
          </a:p>
        </p:txBody>
      </p:sp>
      <p:graphicFrame>
        <p:nvGraphicFramePr>
          <p:cNvPr id="5" name="表格 4"/>
          <p:cNvGraphicFramePr>
            <a:graphicFrameLocks noGrp="1"/>
          </p:cNvGraphicFramePr>
          <p:nvPr/>
        </p:nvGraphicFramePr>
        <p:xfrm>
          <a:off x="214313" y="3143250"/>
          <a:ext cx="8572561" cy="2133600"/>
        </p:xfrm>
        <a:graphic>
          <a:graphicData uri="http://schemas.openxmlformats.org/drawingml/2006/table">
            <a:tbl>
              <a:tblPr/>
              <a:tblGrid>
                <a:gridCol w="1643074"/>
                <a:gridCol w="3902151"/>
                <a:gridCol w="3027336"/>
              </a:tblGrid>
              <a:tr h="303378">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分类</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单位产品综合能耗先进值</a:t>
                      </a:r>
                      <a:r>
                        <a:rPr lang="en-US"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宋体" panose="02010600030101010101" pitchFamily="2" charset="-122"/>
                          <a:ea typeface="宋体" panose="02010600030101010101" pitchFamily="2" charset="-122"/>
                        </a:rPr>
                        <a:t>(</a:t>
                      </a:r>
                      <a:r>
                        <a:rPr lang="en-US" sz="2400" kern="100" spc="100" dirty="0" err="1">
                          <a:solidFill>
                            <a:srgbClr val="000000"/>
                          </a:solidFill>
                          <a:latin typeface="宋体" panose="02010600030101010101" pitchFamily="2" charset="-122"/>
                          <a:ea typeface="宋体" panose="02010600030101010101" pitchFamily="2" charset="-122"/>
                        </a:rPr>
                        <a:t>kgce</a:t>
                      </a:r>
                      <a:r>
                        <a:rPr lang="en-US" sz="2400" kern="100" spc="100" dirty="0">
                          <a:solidFill>
                            <a:srgbClr val="000000"/>
                          </a:solidFill>
                          <a:latin typeface="宋体" panose="02010600030101010101" pitchFamily="2" charset="-122"/>
                          <a:ea typeface="宋体" panose="02010600030101010101" pitchFamily="2" charset="-122"/>
                        </a:rPr>
                        <a:t>/</a:t>
                      </a:r>
                      <a:r>
                        <a:rPr lang="zh-CN" sz="2400" kern="100" spc="100" dirty="0">
                          <a:solidFill>
                            <a:srgbClr val="000000"/>
                          </a:solidFill>
                          <a:latin typeface="Times New Roman" panose="02020603050405020304"/>
                          <a:ea typeface="宋体" panose="02010600030101010101" pitchFamily="2" charset="-122"/>
                        </a:rPr>
                        <a:t>重量箱</a:t>
                      </a:r>
                      <a:r>
                        <a:rPr lang="en-US" sz="2400" kern="100" spc="100" dirty="0">
                          <a:solidFill>
                            <a:srgbClr val="000000"/>
                          </a:solidFill>
                          <a:latin typeface="Times New Roman" panose="02020603050405020304"/>
                          <a:ea typeface="宋体" panose="02010600030101010101" pitchFamily="2" charset="-122"/>
                        </a:rPr>
                        <a:t>)</a:t>
                      </a:r>
                      <a:endParaRPr lang="zh-CN" sz="2400" kern="100" dirty="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CN" sz="2400" kern="100" spc="100">
                          <a:solidFill>
                            <a:srgbClr val="000000"/>
                          </a:solidFill>
                          <a:latin typeface="Times New Roman" panose="02020603050405020304"/>
                          <a:ea typeface="宋体" panose="02010600030101010101" pitchFamily="2" charset="-122"/>
                        </a:rPr>
                        <a:t>熔窑热耗先进值</a:t>
                      </a:r>
                      <a:r>
                        <a:rPr lang="en-US" sz="2400" kern="100" spc="100">
                          <a:solidFill>
                            <a:srgbClr val="000000"/>
                          </a:solidFill>
                          <a:latin typeface="Times New Roman" panose="02020603050405020304"/>
                          <a:ea typeface="宋体" panose="02010600030101010101" pitchFamily="2" charset="-122"/>
                        </a:rPr>
                        <a:t>/(kJ/kg)</a:t>
                      </a:r>
                      <a:endParaRPr lang="zh-CN" sz="2400" kern="10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756">
                <a:tc>
                  <a:txBody>
                    <a:bodyPr/>
                    <a:lstStyle/>
                    <a:p>
                      <a:pPr algn="l">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Times New Roman" panose="02020603050405020304"/>
                          <a:ea typeface="宋体" panose="02010600030101010101" pitchFamily="2" charset="-122"/>
                        </a:rPr>
                        <a:t>500t/d</a:t>
                      </a:r>
                      <a:r>
                        <a:rPr lang="zh-CN"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Times New Roman" panose="02020603050405020304"/>
                          <a:ea typeface="宋体" panose="02010600030101010101" pitchFamily="2" charset="-122"/>
                        </a:rPr>
                        <a:t>800 t/d</a:t>
                      </a:r>
                      <a:endParaRPr lang="zh-CN" sz="2400" kern="100" dirty="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≤12.5</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a:solidFill>
                            <a:srgbClr val="000000"/>
                          </a:solidFill>
                          <a:latin typeface="宋体" panose="02010600030101010101" pitchFamily="2" charset="-122"/>
                          <a:ea typeface="宋体" panose="02010600030101010101" pitchFamily="2" charset="-122"/>
                        </a:rPr>
                        <a:t>≤5700</a:t>
                      </a:r>
                      <a:endParaRPr lang="zh-CN" sz="2400" kern="10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378">
                <a:tc>
                  <a:txBody>
                    <a:bodyPr/>
                    <a:lstStyle/>
                    <a:p>
                      <a:pPr algn="l">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Times New Roman" panose="02020603050405020304"/>
                          <a:ea typeface="宋体" panose="02010600030101010101" pitchFamily="2" charset="-122"/>
                        </a:rPr>
                        <a:t>800t/d</a:t>
                      </a:r>
                      <a:endParaRPr lang="zh-CN" sz="2400" kern="100" dirty="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≤11.0</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2400" kern="100" spc="100" dirty="0">
                          <a:solidFill>
                            <a:srgbClr val="000000"/>
                          </a:solidFill>
                          <a:latin typeface="宋体" panose="02010600030101010101" pitchFamily="2" charset="-122"/>
                          <a:ea typeface="宋体" panose="02010600030101010101" pitchFamily="2" charset="-122"/>
                        </a:rPr>
                        <a:t>≤5000</a:t>
                      </a:r>
                      <a:endParaRPr lang="zh-CN" sz="2400" kern="100" dirty="0">
                        <a:latin typeface="Times New Roman" panose="02020603050405020304"/>
                        <a:ea typeface="宋体" panose="02010600030101010101" pitchFamily="2" charset="-122"/>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378">
                <a:tc gridSpan="3">
                  <a:txBody>
                    <a:bodyPr/>
                    <a:lstStyle/>
                    <a:p>
                      <a:pPr algn="just">
                        <a:lnSpc>
                          <a:spcPts val="2400"/>
                        </a:lnSpc>
                        <a:spcAft>
                          <a:spcPts val="0"/>
                        </a:spcAft>
                      </a:pPr>
                      <a:r>
                        <a:rPr lang="zh-CN" sz="2400" kern="100" spc="100" dirty="0">
                          <a:solidFill>
                            <a:srgbClr val="000000"/>
                          </a:solidFill>
                          <a:latin typeface="Times New Roman" panose="02020603050405020304"/>
                          <a:ea typeface="宋体" panose="02010600030101010101" pitchFamily="2" charset="-122"/>
                        </a:rPr>
                        <a:t>注：表中</a:t>
                      </a:r>
                      <a:r>
                        <a:rPr lang="en-US" sz="2400" kern="100" spc="100" dirty="0">
                          <a:solidFill>
                            <a:srgbClr val="000000"/>
                          </a:solidFill>
                          <a:latin typeface="Times New Roman" panose="02020603050405020304"/>
                          <a:ea typeface="宋体" panose="02010600030101010101" pitchFamily="2" charset="-122"/>
                        </a:rPr>
                        <a:t>500t/d</a:t>
                      </a:r>
                      <a:r>
                        <a:rPr lang="zh-CN" sz="2400" kern="100" spc="100" dirty="0">
                          <a:solidFill>
                            <a:srgbClr val="000000"/>
                          </a:solidFill>
                          <a:latin typeface="Times New Roman" panose="02020603050405020304"/>
                          <a:ea typeface="宋体" panose="02010600030101010101" pitchFamily="2" charset="-122"/>
                        </a:rPr>
                        <a:t>、</a:t>
                      </a:r>
                      <a:r>
                        <a:rPr lang="en-US" sz="2400" kern="100" spc="100" dirty="0">
                          <a:solidFill>
                            <a:srgbClr val="000000"/>
                          </a:solidFill>
                          <a:latin typeface="Times New Roman" panose="02020603050405020304"/>
                          <a:ea typeface="宋体" panose="02010600030101010101" pitchFamily="2" charset="-122"/>
                        </a:rPr>
                        <a:t>800 t/d</a:t>
                      </a:r>
                      <a:r>
                        <a:rPr lang="zh-CN" sz="2400" kern="100" spc="100" dirty="0">
                          <a:solidFill>
                            <a:srgbClr val="000000"/>
                          </a:solidFill>
                          <a:latin typeface="Times New Roman" panose="02020603050405020304"/>
                          <a:ea typeface="宋体" panose="02010600030101010101" pitchFamily="2" charset="-122"/>
                        </a:rPr>
                        <a:t>指熔窑设计日熔化玻璃液量（不包括全氧燃烧的玻璃熔窑）</a:t>
                      </a:r>
                      <a:endParaRPr lang="zh-CN" sz="2400" kern="100" dirty="0">
                        <a:latin typeface="Times New Roman" panose="02020603050405020304"/>
                        <a:ea typeface="宋体" panose="02010600030101010101" pitchFamily="2" charset="-122"/>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bl>
          </a:graphicData>
        </a:graphic>
      </p:graphicFrame>
      <p:sp>
        <p:nvSpPr>
          <p:cNvPr id="33815" name="Rectangle 1"/>
          <p:cNvSpPr>
            <a:spLocks noChangeArrowheads="1"/>
          </p:cNvSpPr>
          <p:nvPr/>
        </p:nvSpPr>
        <p:spPr bwMode="auto">
          <a:xfrm>
            <a:off x="571500" y="2500313"/>
            <a:ext cx="7643813" cy="523875"/>
          </a:xfrm>
          <a:prstGeom prst="rect">
            <a:avLst/>
          </a:prstGeom>
          <a:noFill/>
          <a:ln w="9525">
            <a:noFill/>
            <a:miter lim="800000"/>
          </a:ln>
        </p:spPr>
        <p:txBody>
          <a:bodyPr anchor="ctr">
            <a:spAutoFit/>
          </a:bodyPr>
          <a:lstStyle/>
          <a:p>
            <a:pPr indent="1866900" eaLnBrk="1" hangingPunct="1"/>
            <a:r>
              <a:rPr lang="zh-CN" sz="2800">
                <a:solidFill>
                  <a:srgbClr val="000000"/>
                </a:solidFill>
                <a:latin typeface="宋体" panose="02010600030101010101" pitchFamily="2" charset="-122"/>
                <a:cs typeface="Times New Roman" panose="02020603050405020304" pitchFamily="18" charset="0"/>
              </a:rPr>
              <a:t>表</a:t>
            </a:r>
            <a:r>
              <a:rPr lang="en-US" altLang="zh-CN" sz="2800">
                <a:solidFill>
                  <a:srgbClr val="000000"/>
                </a:solidFill>
                <a:latin typeface="宋体" panose="02010600030101010101" pitchFamily="2" charset="-122"/>
                <a:cs typeface="Times New Roman" panose="02020603050405020304" pitchFamily="18" charset="0"/>
              </a:rPr>
              <a:t>3 </a:t>
            </a:r>
            <a:r>
              <a:rPr lang="zh-CN" altLang="en-US" sz="2800">
                <a:solidFill>
                  <a:srgbClr val="000000"/>
                </a:solidFill>
                <a:latin typeface="宋体" panose="02010600030101010101" pitchFamily="2" charset="-122"/>
                <a:cs typeface="Times New Roman" panose="02020603050405020304" pitchFamily="18" charset="0"/>
              </a:rPr>
              <a:t>平板玻璃单位产品能耗先进值  </a:t>
            </a:r>
            <a:r>
              <a:rPr lang="zh-CN" altLang="en-US" sz="2800">
                <a:solidFill>
                  <a:srgbClr val="000000"/>
                </a:solidFill>
                <a:latin typeface="黑体" panose="02010600030101010101" pitchFamily="49" charset="-122"/>
                <a:ea typeface="黑体" panose="02010600030101010101" pitchFamily="49" charset="-122"/>
                <a:cs typeface="Times New Roman" panose="02020603050405020304" pitchFamily="18" charset="0"/>
              </a:rPr>
              <a:t>          </a:t>
            </a:r>
            <a:endParaRPr lang="zh-CN" altLang="en-US" sz="2800">
              <a:latin typeface="Arial" panose="020B0604020202020204" pitchFamily="34" charset="0"/>
            </a:endParaRPr>
          </a:p>
        </p:txBody>
      </p:sp>
      <p:sp>
        <p:nvSpPr>
          <p:cNvPr id="7" name="标题 1"/>
          <p:cNvSpPr txBox="1"/>
          <p:nvPr/>
        </p:nvSpPr>
        <p:spPr bwMode="auto">
          <a:xfrm>
            <a:off x="1428750"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33817"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ctrTitle"/>
          </p:nvPr>
        </p:nvSpPr>
        <p:spPr>
          <a:xfrm>
            <a:off x="2786063" y="142875"/>
            <a:ext cx="4071937" cy="714375"/>
          </a:xfrm>
        </p:spPr>
        <p:txBody>
          <a:bodyPr/>
          <a:lstStyle/>
          <a:p>
            <a:pPr eaLnBrk="1" hangingPunct="1">
              <a:lnSpc>
                <a:spcPct val="150000"/>
              </a:lnSpc>
            </a:pPr>
            <a:r>
              <a:rPr lang="zh-CN" altLang="en-US" sz="3200" b="1" smtClean="0"/>
              <a:t>一、监察目的</a:t>
            </a:r>
            <a:endParaRPr lang="zh-CN" altLang="zh-CN" sz="3200" b="1" smtClean="0">
              <a:solidFill>
                <a:srgbClr val="C00000"/>
              </a:solidFill>
            </a:endParaRPr>
          </a:p>
        </p:txBody>
      </p:sp>
      <p:sp>
        <p:nvSpPr>
          <p:cNvPr id="7171" name="副标题 2"/>
          <p:cNvSpPr>
            <a:spLocks noGrp="1"/>
          </p:cNvSpPr>
          <p:nvPr>
            <p:ph type="subTitle" idx="1"/>
          </p:nvPr>
        </p:nvSpPr>
        <p:spPr>
          <a:xfrm>
            <a:off x="1214438" y="2000250"/>
            <a:ext cx="7000875" cy="3214688"/>
          </a:xfrm>
        </p:spPr>
        <p:txBody>
          <a:bodyPr/>
          <a:lstStyle/>
          <a:p>
            <a:pPr eaLnBrk="1" hangingPunct="1"/>
            <a:r>
              <a:rPr lang="zh-CN" altLang="en-US" sz="2800" smtClean="0">
                <a:solidFill>
                  <a:schemeClr val="tx1"/>
                </a:solidFill>
                <a:latin typeface="Arial" panose="020B0604020202020204" pitchFamily="34" charset="0"/>
              </a:rPr>
              <a:t>贯彻执行工业和信息化部节能监察工作部署</a:t>
            </a:r>
            <a:endParaRPr lang="en-US" altLang="zh-CN" sz="2800" smtClean="0">
              <a:solidFill>
                <a:schemeClr val="tx1"/>
              </a:solidFill>
              <a:latin typeface="Arial" panose="020B0604020202020204" pitchFamily="34" charset="0"/>
            </a:endParaRPr>
          </a:p>
          <a:p>
            <a:pPr eaLnBrk="1" hangingPunct="1"/>
            <a:endParaRPr lang="en-US" altLang="zh-CN" sz="2800" smtClean="0">
              <a:solidFill>
                <a:schemeClr val="tx1"/>
              </a:solidFill>
              <a:latin typeface="Arial" panose="020B0604020202020204" pitchFamily="34" charset="0"/>
            </a:endParaRPr>
          </a:p>
          <a:p>
            <a:pPr eaLnBrk="1" hangingPunct="1"/>
            <a:endParaRPr lang="en-US" altLang="zh-CN" sz="2800" smtClean="0">
              <a:solidFill>
                <a:schemeClr val="tx1"/>
              </a:solidFill>
              <a:latin typeface="Arial" panose="020B0604020202020204" pitchFamily="34" charset="0"/>
            </a:endParaRPr>
          </a:p>
          <a:p>
            <a:pPr eaLnBrk="1" hangingPunct="1"/>
            <a:r>
              <a:rPr lang="en-US" altLang="zh-CN" sz="2800" smtClean="0">
                <a:solidFill>
                  <a:schemeClr val="tx1"/>
                </a:solidFill>
                <a:latin typeface="Arial" panose="020B0604020202020204" pitchFamily="34" charset="0"/>
              </a:rPr>
              <a:t>《</a:t>
            </a:r>
            <a:r>
              <a:rPr lang="en-US" altLang="en-US" sz="2800" smtClean="0">
                <a:solidFill>
                  <a:schemeClr val="tx1"/>
                </a:solidFill>
                <a:latin typeface="Arial" panose="020B0604020202020204" pitchFamily="34" charset="0"/>
                <a:ea typeface="宋体" panose="02010600030101010101" pitchFamily="2" charset="-122"/>
              </a:rPr>
              <a:t>2017</a:t>
            </a:r>
            <a:r>
              <a:rPr lang="zh-CN" altLang="en-US" sz="2800" smtClean="0">
                <a:solidFill>
                  <a:schemeClr val="tx1"/>
                </a:solidFill>
                <a:latin typeface="Arial" panose="020B0604020202020204" pitchFamily="34" charset="0"/>
              </a:rPr>
              <a:t>年工业节能监察重点工作计划</a:t>
            </a:r>
            <a:r>
              <a:rPr lang="en-US" altLang="zh-CN" sz="2800" smtClean="0">
                <a:solidFill>
                  <a:schemeClr val="tx1"/>
                </a:solidFill>
                <a:latin typeface="Arial" panose="020B0604020202020204" pitchFamily="34" charset="0"/>
              </a:rPr>
              <a:t>》</a:t>
            </a:r>
          </a:p>
          <a:p>
            <a:pPr eaLnBrk="1" hangingPunct="1"/>
            <a:r>
              <a:rPr lang="zh-CN" altLang="en-US" sz="2800" smtClean="0">
                <a:solidFill>
                  <a:schemeClr val="tx1"/>
                </a:solidFill>
                <a:latin typeface="Arial" panose="020B0604020202020204" pitchFamily="34" charset="0"/>
              </a:rPr>
              <a:t>（工信部节函</a:t>
            </a:r>
            <a:r>
              <a:rPr lang="en-US" altLang="zh-CN" sz="2800" smtClean="0">
                <a:solidFill>
                  <a:schemeClr val="tx1"/>
                </a:solidFill>
                <a:latin typeface="Arial" panose="020B0604020202020204" pitchFamily="34" charset="0"/>
              </a:rPr>
              <a:t>〔</a:t>
            </a:r>
            <a:r>
              <a:rPr lang="en-US" altLang="en-US" sz="2800" smtClean="0">
                <a:solidFill>
                  <a:schemeClr val="tx1"/>
                </a:solidFill>
                <a:latin typeface="Arial" panose="020B0604020202020204" pitchFamily="34" charset="0"/>
                <a:ea typeface="宋体" panose="02010600030101010101" pitchFamily="2" charset="-122"/>
              </a:rPr>
              <a:t>2017</a:t>
            </a:r>
            <a:r>
              <a:rPr lang="en-US" altLang="zh-CN" sz="2800" smtClean="0">
                <a:solidFill>
                  <a:schemeClr val="tx1"/>
                </a:solidFill>
                <a:latin typeface="Arial" panose="020B0604020202020204" pitchFamily="34" charset="0"/>
              </a:rPr>
              <a:t>〕</a:t>
            </a:r>
            <a:r>
              <a:rPr lang="en-US" altLang="en-US" sz="2800" smtClean="0">
                <a:solidFill>
                  <a:schemeClr val="tx1"/>
                </a:solidFill>
                <a:latin typeface="Arial" panose="020B0604020202020204" pitchFamily="34" charset="0"/>
                <a:ea typeface="宋体" panose="02010600030101010101" pitchFamily="2" charset="-122"/>
              </a:rPr>
              <a:t>95</a:t>
            </a:r>
            <a:r>
              <a:rPr lang="zh-CN" altLang="en-US" sz="2800" smtClean="0">
                <a:solidFill>
                  <a:schemeClr val="tx1"/>
                </a:solidFill>
                <a:latin typeface="Arial" panose="020B0604020202020204" pitchFamily="34" charset="0"/>
              </a:rPr>
              <a:t>号）</a:t>
            </a:r>
          </a:p>
        </p:txBody>
      </p:sp>
      <p:pic>
        <p:nvPicPr>
          <p:cNvPr id="717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副标题 2"/>
          <p:cNvSpPr txBox="1"/>
          <p:nvPr/>
        </p:nvSpPr>
        <p:spPr bwMode="auto">
          <a:xfrm>
            <a:off x="571500" y="1357313"/>
            <a:ext cx="8358188" cy="1357312"/>
          </a:xfrm>
          <a:prstGeom prst="rect">
            <a:avLst/>
          </a:prstGeom>
          <a:noFill/>
          <a:ln w="9525">
            <a:noFill/>
            <a:miter lim="800000"/>
          </a:ln>
        </p:spPr>
        <p:txBody>
          <a:bodyPr/>
          <a:lstStyle/>
          <a:p>
            <a:r>
              <a:rPr lang="en-US" altLang="zh-CN" sz="2800"/>
              <a:t>GB 30252-2013</a:t>
            </a:r>
          </a:p>
          <a:p>
            <a:r>
              <a:rPr lang="en-US" altLang="zh-CN" sz="2800"/>
              <a:t>《</a:t>
            </a:r>
            <a:r>
              <a:rPr lang="zh-CN" altLang="en-US" sz="2800"/>
              <a:t>光伏压延玻璃单位产品能源消耗限额</a:t>
            </a:r>
            <a:r>
              <a:rPr lang="en-US" altLang="zh-CN" sz="2800"/>
              <a:t>》</a:t>
            </a:r>
            <a:endParaRPr lang="zh-CN" altLang="en-US" sz="2800">
              <a:latin typeface="Arial" panose="020B0604020202020204" pitchFamily="34" charset="0"/>
            </a:endParaRPr>
          </a:p>
        </p:txBody>
      </p:sp>
      <p:sp>
        <p:nvSpPr>
          <p:cNvPr id="34819" name="Rectangle 1"/>
          <p:cNvSpPr>
            <a:spLocks noChangeArrowheads="1"/>
          </p:cNvSpPr>
          <p:nvPr/>
        </p:nvSpPr>
        <p:spPr bwMode="auto">
          <a:xfrm>
            <a:off x="785813" y="3500438"/>
            <a:ext cx="7262812" cy="1128712"/>
          </a:xfrm>
          <a:prstGeom prst="rect">
            <a:avLst/>
          </a:prstGeom>
          <a:noFill/>
          <a:ln w="9525">
            <a:solidFill>
              <a:srgbClr val="FF0000"/>
            </a:solidFill>
            <a:miter lim="800000"/>
          </a:ln>
        </p:spPr>
        <p:txBody>
          <a:bodyPr wrap="none" anchor="ctr">
            <a:spAutoFit/>
          </a:bodyPr>
          <a:lstStyle/>
          <a:p>
            <a:pPr>
              <a:lnSpc>
                <a:spcPct val="150000"/>
              </a:lnSpc>
            </a:pPr>
            <a:r>
              <a:rPr lang="zh-CN" altLang="en-US" sz="2400"/>
              <a:t>光伏压延玻璃</a:t>
            </a:r>
            <a:r>
              <a:rPr lang="zh-CN" altLang="en-US" sz="2400" b="1"/>
              <a:t> </a:t>
            </a:r>
            <a:r>
              <a:rPr lang="en-US" altLang="zh-CN" sz="2400"/>
              <a:t>ultra-white patterned glass</a:t>
            </a:r>
            <a:endParaRPr lang="zh-CN" altLang="en-US" sz="2400"/>
          </a:p>
          <a:p>
            <a:pPr>
              <a:lnSpc>
                <a:spcPct val="150000"/>
              </a:lnSpc>
            </a:pPr>
            <a:r>
              <a:rPr lang="zh-CN" altLang="en-US" sz="2400"/>
              <a:t>用于太阳能多晶硅电池组件覆盖板的超白压延玻璃。</a:t>
            </a:r>
          </a:p>
        </p:txBody>
      </p:sp>
      <p:sp>
        <p:nvSpPr>
          <p:cNvPr id="6" name="标题 1"/>
          <p:cNvSpPr txBox="1"/>
          <p:nvPr/>
        </p:nvSpPr>
        <p:spPr bwMode="auto">
          <a:xfrm>
            <a:off x="1643063"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34821"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副标题 2"/>
          <p:cNvSpPr txBox="1"/>
          <p:nvPr/>
        </p:nvSpPr>
        <p:spPr bwMode="auto">
          <a:xfrm>
            <a:off x="571500" y="1357313"/>
            <a:ext cx="8358188" cy="1357312"/>
          </a:xfrm>
          <a:prstGeom prst="rect">
            <a:avLst/>
          </a:prstGeom>
          <a:noFill/>
          <a:ln w="9525">
            <a:noFill/>
            <a:miter lim="800000"/>
          </a:ln>
        </p:spPr>
        <p:txBody>
          <a:bodyPr/>
          <a:lstStyle/>
          <a:p>
            <a:r>
              <a:rPr lang="en-US" altLang="zh-CN" sz="2800"/>
              <a:t>GB 30252-2013</a:t>
            </a:r>
          </a:p>
          <a:p>
            <a:r>
              <a:rPr lang="en-US" altLang="zh-CN" sz="2800"/>
              <a:t>《</a:t>
            </a:r>
            <a:r>
              <a:rPr lang="zh-CN" altLang="en-US" sz="2800"/>
              <a:t>光伏压延玻璃单位产品能源消耗限额</a:t>
            </a:r>
            <a:r>
              <a:rPr lang="en-US" altLang="zh-CN" sz="2800"/>
              <a:t>》</a:t>
            </a:r>
            <a:endParaRPr lang="zh-CN" altLang="en-US" sz="2800">
              <a:latin typeface="Arial" panose="020B0604020202020204" pitchFamily="34" charset="0"/>
            </a:endParaRPr>
          </a:p>
        </p:txBody>
      </p:sp>
      <p:sp>
        <p:nvSpPr>
          <p:cNvPr id="35843" name="Rectangle 1"/>
          <p:cNvSpPr>
            <a:spLocks noChangeArrowheads="1"/>
          </p:cNvSpPr>
          <p:nvPr/>
        </p:nvSpPr>
        <p:spPr bwMode="auto">
          <a:xfrm>
            <a:off x="642938" y="2643188"/>
            <a:ext cx="6956425" cy="830262"/>
          </a:xfrm>
          <a:prstGeom prst="rect">
            <a:avLst/>
          </a:prstGeom>
          <a:noFill/>
          <a:ln w="9525">
            <a:solidFill>
              <a:srgbClr val="FF0000"/>
            </a:solidFill>
            <a:miter lim="800000"/>
          </a:ln>
        </p:spPr>
        <p:txBody>
          <a:bodyPr wrap="none" anchor="ctr">
            <a:spAutoFit/>
          </a:bodyPr>
          <a:lstStyle/>
          <a:p>
            <a:r>
              <a:rPr lang="zh-CN" altLang="en-US" sz="2400"/>
              <a:t>其综合能耗、单位产品综合能耗的计算、统计范围</a:t>
            </a:r>
            <a:endParaRPr lang="en-US" altLang="zh-CN" sz="2400"/>
          </a:p>
          <a:p>
            <a:r>
              <a:rPr lang="zh-CN" altLang="en-US" sz="2400"/>
              <a:t>同 </a:t>
            </a:r>
            <a:r>
              <a:rPr lang="en-US" altLang="zh-CN" sz="2400"/>
              <a:t>GB 21340</a:t>
            </a:r>
            <a:endParaRPr lang="zh-CN" altLang="en-US" sz="2400"/>
          </a:p>
        </p:txBody>
      </p:sp>
      <p:sp>
        <p:nvSpPr>
          <p:cNvPr id="35844" name="矩形 4"/>
          <p:cNvSpPr>
            <a:spLocks noChangeArrowheads="1"/>
          </p:cNvSpPr>
          <p:nvPr/>
        </p:nvSpPr>
        <p:spPr bwMode="auto">
          <a:xfrm>
            <a:off x="928688" y="4143375"/>
            <a:ext cx="5792787" cy="1570038"/>
          </a:xfrm>
          <a:prstGeom prst="rect">
            <a:avLst/>
          </a:prstGeom>
          <a:noFill/>
          <a:ln w="9525">
            <a:noFill/>
            <a:miter lim="800000"/>
          </a:ln>
        </p:spPr>
        <p:txBody>
          <a:bodyPr wrap="none">
            <a:spAutoFit/>
          </a:bodyPr>
          <a:lstStyle/>
          <a:p>
            <a:r>
              <a:rPr lang="zh-CN" altLang="en-US" sz="2400"/>
              <a:t>区别：</a:t>
            </a:r>
            <a:endParaRPr lang="en-US" altLang="zh-CN" sz="2400"/>
          </a:p>
          <a:p>
            <a:r>
              <a:rPr lang="en-US" altLang="zh-CN" sz="2400"/>
              <a:t>1</a:t>
            </a:r>
            <a:r>
              <a:rPr lang="zh-CN" altLang="en-US" sz="2400"/>
              <a:t>、 无熔窑热耗要求</a:t>
            </a:r>
            <a:endParaRPr lang="en-US" altLang="zh-CN" sz="2400"/>
          </a:p>
          <a:p>
            <a:r>
              <a:rPr lang="en-US" altLang="zh-CN" sz="2400"/>
              <a:t>2</a:t>
            </a:r>
            <a:r>
              <a:rPr lang="zh-CN" altLang="en-US" sz="2400"/>
              <a:t>、产品计量单位为吨，能耗单位为</a:t>
            </a:r>
            <a:r>
              <a:rPr lang="en-US" altLang="zh-CN" sz="2400"/>
              <a:t>kgce/t</a:t>
            </a:r>
          </a:p>
          <a:p>
            <a:endParaRPr lang="zh-CN" altLang="en-US" sz="2400"/>
          </a:p>
        </p:txBody>
      </p:sp>
      <p:sp>
        <p:nvSpPr>
          <p:cNvPr id="7" name="标题 1"/>
          <p:cNvSpPr txBox="1"/>
          <p:nvPr/>
        </p:nvSpPr>
        <p:spPr bwMode="auto">
          <a:xfrm>
            <a:off x="1571625"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3584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副标题 2"/>
          <p:cNvSpPr txBox="1"/>
          <p:nvPr/>
        </p:nvSpPr>
        <p:spPr bwMode="auto">
          <a:xfrm>
            <a:off x="0" y="1071563"/>
            <a:ext cx="8929688" cy="642937"/>
          </a:xfrm>
          <a:prstGeom prst="rect">
            <a:avLst/>
          </a:prstGeom>
          <a:noFill/>
          <a:ln w="9525">
            <a:noFill/>
            <a:miter lim="800000"/>
          </a:ln>
        </p:spPr>
        <p:txBody>
          <a:bodyPr/>
          <a:lstStyle/>
          <a:p>
            <a:r>
              <a:rPr lang="en-US" altLang="zh-CN" sz="2800"/>
              <a:t>GB 30252-2013《</a:t>
            </a:r>
            <a:r>
              <a:rPr lang="zh-CN" altLang="en-US" sz="2800"/>
              <a:t>光伏压延玻璃单位产品能源消耗限额</a:t>
            </a:r>
            <a:r>
              <a:rPr lang="en-US" altLang="zh-CN" sz="2800"/>
              <a:t>》</a:t>
            </a:r>
            <a:endParaRPr lang="zh-CN" altLang="en-US" sz="2800">
              <a:latin typeface="Arial" panose="020B0604020202020204" pitchFamily="34" charset="0"/>
            </a:endParaRPr>
          </a:p>
        </p:txBody>
      </p:sp>
      <p:sp>
        <p:nvSpPr>
          <p:cNvPr id="36867" name="矩形 5"/>
          <p:cNvSpPr>
            <a:spLocks noChangeArrowheads="1"/>
          </p:cNvSpPr>
          <p:nvPr/>
        </p:nvSpPr>
        <p:spPr bwMode="auto">
          <a:xfrm>
            <a:off x="3929063" y="1643063"/>
            <a:ext cx="1416050" cy="461962"/>
          </a:xfrm>
          <a:prstGeom prst="rect">
            <a:avLst/>
          </a:prstGeom>
          <a:noFill/>
          <a:ln w="9525">
            <a:solidFill>
              <a:srgbClr val="FF0000"/>
            </a:solidFill>
            <a:miter lim="800000"/>
          </a:ln>
        </p:spPr>
        <p:txBody>
          <a:bodyPr wrap="none">
            <a:spAutoFit/>
          </a:bodyPr>
          <a:lstStyle/>
          <a:p>
            <a:r>
              <a:rPr lang="zh-CN" altLang="en-US" sz="2400">
                <a:solidFill>
                  <a:srgbClr val="000000"/>
                </a:solidFill>
              </a:rPr>
              <a:t>统计范围</a:t>
            </a:r>
            <a:endParaRPr lang="zh-CN" altLang="en-US" sz="2400"/>
          </a:p>
        </p:txBody>
      </p:sp>
      <p:sp>
        <p:nvSpPr>
          <p:cNvPr id="36868" name="Rectangle 1"/>
          <p:cNvSpPr>
            <a:spLocks noChangeArrowheads="1"/>
          </p:cNvSpPr>
          <p:nvPr/>
        </p:nvSpPr>
        <p:spPr bwMode="auto">
          <a:xfrm>
            <a:off x="0" y="2214563"/>
            <a:ext cx="9144000" cy="4154487"/>
          </a:xfrm>
          <a:prstGeom prst="rect">
            <a:avLst/>
          </a:prstGeom>
          <a:noFill/>
          <a:ln w="9525">
            <a:noFill/>
            <a:miter lim="800000"/>
          </a:ln>
        </p:spPr>
        <p:txBody>
          <a:bodyPr anchor="ctr">
            <a:spAutoFit/>
          </a:bodyPr>
          <a:lstStyle/>
          <a:p>
            <a:pPr indent="266700" defTabSz="-635">
              <a:tabLst>
                <a:tab pos="2667000" algn="ctr"/>
                <a:tab pos="5903595" algn="r"/>
              </a:tabLst>
            </a:pPr>
            <a:r>
              <a:rPr lang="en-US" altLang="zh-CN" sz="2400">
                <a:latin typeface="Arial" panose="020B0604020202020204" pitchFamily="34" charset="0"/>
                <a:cs typeface="Times New Roman" panose="02020603050405020304" pitchFamily="18" charset="0"/>
              </a:rPr>
              <a:t>1</a:t>
            </a:r>
            <a:r>
              <a:rPr lang="zh-CN" altLang="en-US" sz="2400">
                <a:latin typeface="Arial" panose="020B0604020202020204" pitchFamily="34" charset="0"/>
                <a:cs typeface="Times New Roman" panose="02020603050405020304" pitchFamily="18" charset="0"/>
              </a:rPr>
              <a:t>、包括生产和辅助生产能耗，不包括</a:t>
            </a:r>
            <a:r>
              <a:rPr lang="zh-CN" altLang="en-US" sz="2400">
                <a:solidFill>
                  <a:srgbClr val="FF0000"/>
                </a:solidFill>
                <a:latin typeface="Arial" panose="020B0604020202020204" pitchFamily="34" charset="0"/>
                <a:cs typeface="Times New Roman" panose="02020603050405020304" pitchFamily="18" charset="0"/>
              </a:rPr>
              <a:t>生活用能耗</a:t>
            </a:r>
            <a:r>
              <a:rPr lang="zh-CN" altLang="en-US" sz="2400">
                <a:latin typeface="Arial" panose="020B0604020202020204" pitchFamily="34" charset="0"/>
                <a:cs typeface="Times New Roman" panose="02020603050405020304" pitchFamily="18" charset="0"/>
              </a:rPr>
              <a:t>。生产能耗包括原料、熔化、成型、退火、切裁和成品包装等所消耗的燃料、耗能工质和电力。辅助生产能耗包括机修、动力等部门所消耗的能源，以及为生产服务的厂内运输工具、照明等所消耗的能源。</a:t>
            </a:r>
            <a:endParaRPr lang="zh-CN" altLang="en-US" sz="2400">
              <a:latin typeface="Arial" panose="020B0604020202020204" pitchFamily="34" charset="0"/>
            </a:endParaRPr>
          </a:p>
          <a:p>
            <a:pPr indent="266700" defTabSz="-635">
              <a:tabLst>
                <a:tab pos="2667000" algn="ctr"/>
                <a:tab pos="5903595" algn="r"/>
              </a:tabLst>
            </a:pPr>
            <a:r>
              <a:rPr lang="zh-CN" altLang="en-US" sz="2400">
                <a:latin typeface="Arial" panose="020B0604020202020204" pitchFamily="34" charset="0"/>
                <a:cs typeface="Times New Roman" panose="02020603050405020304" pitchFamily="18" charset="0"/>
              </a:rPr>
              <a:t>不包括冷修从放玻璃水到开始生产出光伏压延玻璃期间所消耗的能源，不包括冬季采暖、燃料保管、运输过程损失的以及用于生活等如基建、食堂、宿舍等消耗的能源以及</a:t>
            </a:r>
            <a:r>
              <a:rPr lang="zh-CN" altLang="en-US" sz="2400">
                <a:solidFill>
                  <a:srgbClr val="FF0000"/>
                </a:solidFill>
                <a:latin typeface="Arial" panose="020B0604020202020204" pitchFamily="34" charset="0"/>
                <a:cs typeface="Times New Roman" panose="02020603050405020304" pitchFamily="18" charset="0"/>
              </a:rPr>
              <a:t>生产界区内回收利用的和向外输出的所有能源量。</a:t>
            </a:r>
            <a:endParaRPr lang="en-US" altLang="zh-CN" sz="2400">
              <a:solidFill>
                <a:srgbClr val="FF0000"/>
              </a:solidFill>
              <a:latin typeface="Arial" panose="020B0604020202020204" pitchFamily="34" charset="0"/>
              <a:cs typeface="Times New Roman" panose="02020603050405020304" pitchFamily="18" charset="0"/>
            </a:endParaRPr>
          </a:p>
          <a:p>
            <a:pPr indent="266700" defTabSz="-635">
              <a:tabLst>
                <a:tab pos="2667000" algn="ctr"/>
                <a:tab pos="5903595" algn="r"/>
              </a:tabLst>
            </a:pPr>
            <a:endParaRPr lang="en-US" altLang="zh-CN" sz="2400">
              <a:cs typeface="Times New Roman" panose="02020603050405020304" pitchFamily="18" charset="0"/>
            </a:endParaRPr>
          </a:p>
          <a:p>
            <a:pPr indent="266700" defTabSz="-635">
              <a:tabLst>
                <a:tab pos="2667000" algn="ctr"/>
                <a:tab pos="5903595" algn="r"/>
              </a:tabLst>
            </a:pPr>
            <a:r>
              <a:rPr lang="en-US" altLang="zh-CN" sz="2400">
                <a:latin typeface="黑体" panose="02010600030101010101" pitchFamily="49" charset="-122"/>
                <a:ea typeface="黑体" panose="02010600030101010101" pitchFamily="49" charset="-122"/>
                <a:cs typeface="Times New Roman" panose="02020603050405020304" pitchFamily="18" charset="0"/>
              </a:rPr>
              <a:t>2</a:t>
            </a:r>
            <a:r>
              <a:rPr lang="zh-CN" altLang="en-US" sz="2400">
                <a:latin typeface="黑体" panose="02010600030101010101" pitchFamily="49" charset="-122"/>
                <a:ea typeface="黑体" panose="02010600030101010101" pitchFamily="49" charset="-122"/>
                <a:cs typeface="Times New Roman" panose="02020603050405020304" pitchFamily="18" charset="0"/>
              </a:rPr>
              <a:t>、</a:t>
            </a:r>
            <a:r>
              <a:rPr lang="zh-CN" altLang="en-US" sz="2400">
                <a:cs typeface="Times New Roman" panose="02020603050405020304" pitchFamily="18" charset="0"/>
              </a:rPr>
              <a:t>多座熔窑的单位产品综合能耗分别计算，公用比例分摊</a:t>
            </a:r>
            <a:endParaRPr lang="zh-CN" altLang="en-US" sz="2400">
              <a:latin typeface="Arial" panose="020B0604020202020204" pitchFamily="34" charset="0"/>
            </a:endParaRPr>
          </a:p>
          <a:p>
            <a:pPr indent="266700" defTabSz="-635">
              <a:tabLst>
                <a:tab pos="2667000" algn="ctr"/>
                <a:tab pos="5903595" algn="r"/>
              </a:tabLst>
            </a:pPr>
            <a:r>
              <a:rPr lang="en-US" altLang="zh-CN" sz="2400">
                <a:latin typeface="黑体" panose="02010600030101010101" pitchFamily="49" charset="-122"/>
                <a:ea typeface="黑体" panose="02010600030101010101" pitchFamily="49" charset="-122"/>
              </a:rPr>
              <a:t>3</a:t>
            </a:r>
            <a:r>
              <a:rPr lang="zh-CN" altLang="en-US" sz="2400">
                <a:latin typeface="黑体" panose="02010600030101010101" pitchFamily="49" charset="-122"/>
                <a:ea typeface="黑体" panose="02010600030101010101" pitchFamily="49" charset="-122"/>
              </a:rPr>
              <a:t>、</a:t>
            </a:r>
            <a:r>
              <a:rPr lang="zh-CN" altLang="en-US" sz="2400">
                <a:cs typeface="Times New Roman" panose="02020603050405020304" pitchFamily="18" charset="0"/>
              </a:rPr>
              <a:t>企业多种产品的能耗，能源须分开计量</a:t>
            </a:r>
            <a:endParaRPr lang="zh-CN" altLang="en-US" sz="2400">
              <a:latin typeface="Arial" panose="020B0604020202020204" pitchFamily="34" charset="0"/>
            </a:endParaRPr>
          </a:p>
        </p:txBody>
      </p:sp>
      <p:sp>
        <p:nvSpPr>
          <p:cNvPr id="8" name="标题 1"/>
          <p:cNvSpPr txBox="1"/>
          <p:nvPr/>
        </p:nvSpPr>
        <p:spPr bwMode="auto">
          <a:xfrm>
            <a:off x="1714500"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36870"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副标题 2"/>
          <p:cNvSpPr txBox="1"/>
          <p:nvPr/>
        </p:nvSpPr>
        <p:spPr bwMode="auto">
          <a:xfrm>
            <a:off x="571500" y="1357313"/>
            <a:ext cx="8358188" cy="1357312"/>
          </a:xfrm>
          <a:prstGeom prst="rect">
            <a:avLst/>
          </a:prstGeom>
          <a:noFill/>
          <a:ln w="9525">
            <a:noFill/>
            <a:miter lim="800000"/>
          </a:ln>
        </p:spPr>
        <p:txBody>
          <a:bodyPr/>
          <a:lstStyle/>
          <a:p>
            <a:r>
              <a:rPr lang="en-US" altLang="zh-CN" sz="2800"/>
              <a:t>GB 30252-2013</a:t>
            </a:r>
          </a:p>
          <a:p>
            <a:r>
              <a:rPr lang="en-US" altLang="zh-CN" sz="2800"/>
              <a:t>《</a:t>
            </a:r>
            <a:r>
              <a:rPr lang="zh-CN" altLang="en-US" sz="2800"/>
              <a:t>光伏压延玻璃单位产品能源消耗限额</a:t>
            </a:r>
            <a:r>
              <a:rPr lang="en-US" altLang="zh-CN" sz="2800"/>
              <a:t>》</a:t>
            </a:r>
            <a:endParaRPr lang="zh-CN" altLang="en-US" sz="2800">
              <a:latin typeface="Arial" panose="020B0604020202020204" pitchFamily="34" charset="0"/>
            </a:endParaRPr>
          </a:p>
        </p:txBody>
      </p:sp>
      <p:graphicFrame>
        <p:nvGraphicFramePr>
          <p:cNvPr id="6" name="表格 5"/>
          <p:cNvGraphicFramePr>
            <a:graphicFrameLocks noGrp="1"/>
          </p:cNvGraphicFramePr>
          <p:nvPr/>
        </p:nvGraphicFramePr>
        <p:xfrm>
          <a:off x="428625" y="3857625"/>
          <a:ext cx="7858180" cy="2071701"/>
        </p:xfrm>
        <a:graphic>
          <a:graphicData uri="http://schemas.openxmlformats.org/drawingml/2006/table">
            <a:tbl>
              <a:tblPr/>
              <a:tblGrid>
                <a:gridCol w="1746262"/>
                <a:gridCol w="6111918"/>
              </a:tblGrid>
              <a:tr h="414340">
                <a:tc>
                  <a:txBody>
                    <a:bodyPr/>
                    <a:lstStyle/>
                    <a:p>
                      <a:pPr algn="ctr">
                        <a:spcAft>
                          <a:spcPts val="0"/>
                        </a:spcAft>
                      </a:pPr>
                      <a:r>
                        <a:rPr lang="zh-CN" sz="2400" kern="100" dirty="0">
                          <a:latin typeface="Times New Roman" panose="02020603050405020304"/>
                          <a:ea typeface="宋体" panose="02010600030101010101" pitchFamily="2" charset="-122"/>
                        </a:rPr>
                        <a:t>分类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a:latin typeface="Times New Roman" panose="02020603050405020304"/>
                          <a:ea typeface="宋体" panose="02010600030101010101" pitchFamily="2" charset="-122"/>
                        </a:rPr>
                        <a:t>单位产品综合能耗限额限定值</a:t>
                      </a:r>
                      <a:r>
                        <a:rPr lang="en-US" sz="2400" kern="100">
                          <a:latin typeface="Times New Roman" panose="02020603050405020304"/>
                          <a:ea typeface="宋体" panose="02010600030101010101" pitchFamily="2" charset="-122"/>
                        </a:rPr>
                        <a:t>/</a:t>
                      </a:r>
                      <a:r>
                        <a:rPr lang="zh-CN" sz="2400" kern="100">
                          <a:latin typeface="Times New Roman" panose="02020603050405020304"/>
                          <a:ea typeface="宋体" panose="02010600030101010101" pitchFamily="2" charset="-122"/>
                        </a:rPr>
                        <a:t>（</a:t>
                      </a:r>
                      <a:r>
                        <a:rPr lang="en-US" sz="2400" kern="100">
                          <a:latin typeface="Times New Roman" panose="02020603050405020304"/>
                          <a:ea typeface="宋体" panose="02010600030101010101" pitchFamily="2" charset="-122"/>
                        </a:rPr>
                        <a:t>kgce/t</a:t>
                      </a:r>
                      <a:r>
                        <a:rPr lang="zh-CN" sz="2400" kern="100">
                          <a:latin typeface="Times New Roman" panose="02020603050405020304"/>
                          <a:ea typeface="宋体" panose="02010600030101010101" pitchFamily="2" charset="-122"/>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340">
                <a:tc>
                  <a:txBody>
                    <a:bodyPr/>
                    <a:lstStyle/>
                    <a:p>
                      <a:pPr algn="ctr">
                        <a:spcAft>
                          <a:spcPts val="0"/>
                        </a:spcAft>
                      </a:pP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300t/d</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400</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340">
                <a:tc>
                  <a:txBody>
                    <a:bodyPr/>
                    <a:lstStyle/>
                    <a:p>
                      <a:pPr algn="ctr">
                        <a:spcAft>
                          <a:spcPts val="0"/>
                        </a:spcAft>
                      </a:pPr>
                      <a:r>
                        <a:rPr lang="zh-CN" sz="2400" kern="100">
                          <a:latin typeface="Times New Roman" panose="02020603050405020304"/>
                          <a:ea typeface="宋体" panose="02010600030101010101" pitchFamily="2" charset="-122"/>
                        </a:rPr>
                        <a:t>＞</a:t>
                      </a:r>
                      <a:r>
                        <a:rPr lang="en-US" sz="2400" kern="100">
                          <a:latin typeface="Times New Roman" panose="02020603050405020304"/>
                          <a:ea typeface="宋体" panose="02010600030101010101" pitchFamily="2" charset="-122"/>
                        </a:rPr>
                        <a:t>300t/d</a:t>
                      </a:r>
                      <a:endParaRPr lang="zh-CN" sz="24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370</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681">
                <a:tc gridSpan="2">
                  <a:txBody>
                    <a:bodyPr/>
                    <a:lstStyle/>
                    <a:p>
                      <a:pPr algn="ctr">
                        <a:spcAft>
                          <a:spcPts val="0"/>
                        </a:spcAft>
                      </a:pPr>
                      <a:r>
                        <a:rPr lang="zh-CN" sz="2400" kern="100" spc="100" dirty="0">
                          <a:solidFill>
                            <a:srgbClr val="000000"/>
                          </a:solidFill>
                          <a:latin typeface="Times New Roman" panose="02020603050405020304"/>
                          <a:ea typeface="宋体" panose="02010600030101010101" pitchFamily="2" charset="-122"/>
                        </a:rPr>
                        <a:t>注：表中</a:t>
                      </a: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300t/d</a:t>
                      </a:r>
                      <a:r>
                        <a:rPr lang="zh-CN" sz="2400" kern="100" spc="100" dirty="0">
                          <a:solidFill>
                            <a:srgbClr val="000000"/>
                          </a:solidFill>
                          <a:latin typeface="Times New Roman" panose="02020603050405020304"/>
                          <a:ea typeface="宋体" panose="02010600030101010101" pitchFamily="2" charset="-122"/>
                        </a:rPr>
                        <a:t>、</a:t>
                      </a: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300t/d</a:t>
                      </a:r>
                      <a:r>
                        <a:rPr lang="zh-CN" sz="2400" kern="100" spc="100" dirty="0">
                          <a:solidFill>
                            <a:srgbClr val="000000"/>
                          </a:solidFill>
                          <a:latin typeface="Times New Roman" panose="02020603050405020304"/>
                          <a:ea typeface="宋体" panose="02010600030101010101" pitchFamily="2" charset="-122"/>
                        </a:rPr>
                        <a:t>指熔窑设计日熔化玻璃液量（不包括全氧燃烧的玻璃熔窑）</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bl>
          </a:graphicData>
        </a:graphic>
      </p:graphicFrame>
      <p:sp>
        <p:nvSpPr>
          <p:cNvPr id="37907" name="Rectangle 1"/>
          <p:cNvSpPr>
            <a:spLocks noChangeArrowheads="1"/>
          </p:cNvSpPr>
          <p:nvPr/>
        </p:nvSpPr>
        <p:spPr bwMode="auto">
          <a:xfrm>
            <a:off x="857250" y="3071813"/>
            <a:ext cx="7416800" cy="461962"/>
          </a:xfrm>
          <a:prstGeom prst="rect">
            <a:avLst/>
          </a:prstGeom>
          <a:noFill/>
          <a:ln w="9525">
            <a:noFill/>
            <a:miter lim="800000"/>
          </a:ln>
        </p:spPr>
        <p:txBody>
          <a:bodyPr wrap="none" anchor="ctr">
            <a:spAutoFit/>
          </a:bodyPr>
          <a:lstStyle/>
          <a:p>
            <a:pPr algn="ctr" defTabSz="-635" eaLnBrk="1" hangingPunct="1">
              <a:tabLst>
                <a:tab pos="228600" algn="l"/>
              </a:tabLst>
            </a:pPr>
            <a:r>
              <a:rPr lang="zh-CN" sz="2400">
                <a:latin typeface="黑体" panose="02010600030101010101" pitchFamily="49" charset="-122"/>
                <a:ea typeface="黑体" panose="02010600030101010101" pitchFamily="49" charset="-122"/>
                <a:cs typeface="Times New Roman" panose="02020603050405020304" pitchFamily="18" charset="0"/>
              </a:rPr>
              <a:t>现有光伏压延玻璃生产企业单位产品综合能耗限定值</a:t>
            </a:r>
            <a:endParaRPr lang="zh-CN" sz="2400">
              <a:latin typeface="Arial" panose="020B0604020202020204" pitchFamily="34" charset="0"/>
              <a:cs typeface="Times New Roman" panose="02020603050405020304" pitchFamily="18" charset="0"/>
            </a:endParaRPr>
          </a:p>
        </p:txBody>
      </p:sp>
      <p:sp>
        <p:nvSpPr>
          <p:cNvPr id="8" name="标题 1"/>
          <p:cNvSpPr txBox="1"/>
          <p:nvPr/>
        </p:nvSpPr>
        <p:spPr bwMode="auto">
          <a:xfrm>
            <a:off x="1357313"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3790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副标题 2"/>
          <p:cNvSpPr txBox="1"/>
          <p:nvPr/>
        </p:nvSpPr>
        <p:spPr bwMode="auto">
          <a:xfrm>
            <a:off x="571500" y="1357313"/>
            <a:ext cx="8358188" cy="1357312"/>
          </a:xfrm>
          <a:prstGeom prst="rect">
            <a:avLst/>
          </a:prstGeom>
          <a:noFill/>
          <a:ln w="9525">
            <a:noFill/>
            <a:miter lim="800000"/>
          </a:ln>
        </p:spPr>
        <p:txBody>
          <a:bodyPr/>
          <a:lstStyle/>
          <a:p>
            <a:r>
              <a:rPr lang="en-US" altLang="zh-CN" sz="2800"/>
              <a:t>GB 30252-2013</a:t>
            </a:r>
          </a:p>
          <a:p>
            <a:r>
              <a:rPr lang="en-US" altLang="zh-CN" sz="2800"/>
              <a:t>《</a:t>
            </a:r>
            <a:r>
              <a:rPr lang="zh-CN" altLang="en-US" sz="2800"/>
              <a:t>光伏压延玻璃单位产品能源消耗限额</a:t>
            </a:r>
            <a:r>
              <a:rPr lang="en-US" altLang="zh-CN" sz="2800"/>
              <a:t>》</a:t>
            </a:r>
            <a:endParaRPr lang="zh-CN" altLang="en-US" sz="2800">
              <a:latin typeface="Arial" panose="020B0604020202020204" pitchFamily="34" charset="0"/>
            </a:endParaRPr>
          </a:p>
        </p:txBody>
      </p:sp>
      <p:graphicFrame>
        <p:nvGraphicFramePr>
          <p:cNvPr id="7" name="表格 6"/>
          <p:cNvGraphicFramePr>
            <a:graphicFrameLocks noGrp="1"/>
          </p:cNvGraphicFramePr>
          <p:nvPr/>
        </p:nvGraphicFramePr>
        <p:xfrm>
          <a:off x="642938" y="3786188"/>
          <a:ext cx="8143932" cy="1828800"/>
        </p:xfrm>
        <a:graphic>
          <a:graphicData uri="http://schemas.openxmlformats.org/drawingml/2006/table">
            <a:tbl>
              <a:tblPr/>
              <a:tblGrid>
                <a:gridCol w="1809763"/>
                <a:gridCol w="6334169"/>
              </a:tblGrid>
              <a:tr h="0">
                <a:tc>
                  <a:txBody>
                    <a:bodyPr/>
                    <a:lstStyle/>
                    <a:p>
                      <a:pPr algn="ctr">
                        <a:spcAft>
                          <a:spcPts val="0"/>
                        </a:spcAft>
                      </a:pPr>
                      <a:r>
                        <a:rPr lang="zh-CN" sz="2400" kern="100" dirty="0">
                          <a:latin typeface="Times New Roman" panose="02020603050405020304"/>
                          <a:ea typeface="宋体" panose="02010600030101010101" pitchFamily="2" charset="-122"/>
                        </a:rPr>
                        <a:t>分类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a:latin typeface="Times New Roman" panose="02020603050405020304"/>
                          <a:ea typeface="宋体" panose="02010600030101010101" pitchFamily="2" charset="-122"/>
                        </a:rPr>
                        <a:t>单位产品综合能耗准入值</a:t>
                      </a:r>
                      <a:r>
                        <a:rPr lang="en-US" sz="2400" kern="100">
                          <a:latin typeface="Times New Roman" panose="02020603050405020304"/>
                          <a:ea typeface="宋体" panose="02010600030101010101" pitchFamily="2" charset="-122"/>
                        </a:rPr>
                        <a:t>/</a:t>
                      </a:r>
                      <a:r>
                        <a:rPr lang="zh-CN" sz="2400" kern="100">
                          <a:latin typeface="Times New Roman" panose="02020603050405020304"/>
                          <a:ea typeface="宋体" panose="02010600030101010101" pitchFamily="2" charset="-122"/>
                        </a:rPr>
                        <a:t>（</a:t>
                      </a:r>
                      <a:r>
                        <a:rPr lang="en-US" sz="2400" kern="100">
                          <a:latin typeface="Times New Roman" panose="02020603050405020304"/>
                          <a:ea typeface="宋体" panose="02010600030101010101" pitchFamily="2" charset="-122"/>
                        </a:rPr>
                        <a:t>kgce/t</a:t>
                      </a:r>
                      <a:r>
                        <a:rPr lang="zh-CN" sz="2400" kern="100">
                          <a:latin typeface="Times New Roman" panose="02020603050405020304"/>
                          <a:ea typeface="宋体" panose="02010600030101010101" pitchFamily="2" charset="-122"/>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300t/d</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a:latin typeface="Times New Roman" panose="02020603050405020304"/>
                          <a:ea typeface="宋体" panose="02010600030101010101" pitchFamily="2" charset="-122"/>
                        </a:rPr>
                        <a:t>≤</a:t>
                      </a:r>
                      <a:r>
                        <a:rPr lang="en-US" sz="2400" kern="100">
                          <a:latin typeface="Times New Roman" panose="02020603050405020304"/>
                          <a:ea typeface="宋体" panose="02010600030101010101" pitchFamily="2" charset="-122"/>
                        </a:rPr>
                        <a:t>300</a:t>
                      </a:r>
                      <a:endParaRPr lang="zh-CN" sz="24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300t/d</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260</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spcAft>
                          <a:spcPts val="0"/>
                        </a:spcAft>
                      </a:pPr>
                      <a:r>
                        <a:rPr lang="zh-CN" sz="2400" kern="100" spc="100" dirty="0">
                          <a:solidFill>
                            <a:srgbClr val="000000"/>
                          </a:solidFill>
                          <a:latin typeface="Times New Roman" panose="02020603050405020304"/>
                          <a:ea typeface="宋体" panose="02010600030101010101" pitchFamily="2" charset="-122"/>
                        </a:rPr>
                        <a:t>注：表中</a:t>
                      </a: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300t/d</a:t>
                      </a:r>
                      <a:r>
                        <a:rPr lang="zh-CN" sz="2400" kern="100" spc="100" dirty="0">
                          <a:solidFill>
                            <a:srgbClr val="000000"/>
                          </a:solidFill>
                          <a:latin typeface="Times New Roman" panose="02020603050405020304"/>
                          <a:ea typeface="宋体" panose="02010600030101010101" pitchFamily="2" charset="-122"/>
                        </a:rPr>
                        <a:t>、</a:t>
                      </a: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300t/d</a:t>
                      </a:r>
                      <a:r>
                        <a:rPr lang="zh-CN" sz="2400" kern="100" spc="100" dirty="0">
                          <a:solidFill>
                            <a:srgbClr val="000000"/>
                          </a:solidFill>
                          <a:latin typeface="Times New Roman" panose="02020603050405020304"/>
                          <a:ea typeface="宋体" panose="02010600030101010101" pitchFamily="2" charset="-122"/>
                        </a:rPr>
                        <a:t>指熔窑设计日熔化玻璃液量（不包括全氧燃烧的玻璃熔窑）</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bl>
          </a:graphicData>
        </a:graphic>
      </p:graphicFrame>
      <p:sp>
        <p:nvSpPr>
          <p:cNvPr id="38931" name="Rectangle 1"/>
          <p:cNvSpPr>
            <a:spLocks noChangeArrowheads="1"/>
          </p:cNvSpPr>
          <p:nvPr/>
        </p:nvSpPr>
        <p:spPr bwMode="auto">
          <a:xfrm>
            <a:off x="1214438" y="3000375"/>
            <a:ext cx="7262812" cy="461963"/>
          </a:xfrm>
          <a:prstGeom prst="rect">
            <a:avLst/>
          </a:prstGeom>
          <a:noFill/>
          <a:ln w="9525">
            <a:noFill/>
            <a:miter lim="800000"/>
          </a:ln>
        </p:spPr>
        <p:txBody>
          <a:bodyPr wrap="none" anchor="ctr">
            <a:spAutoFit/>
          </a:bodyPr>
          <a:lstStyle/>
          <a:p>
            <a:pPr algn="ctr" defTabSz="-635" eaLnBrk="1" hangingPunct="1">
              <a:tabLst>
                <a:tab pos="133350" algn="l"/>
                <a:tab pos="228600" algn="l"/>
              </a:tabLst>
            </a:pPr>
            <a:r>
              <a:rPr lang="zh-CN" sz="2400">
                <a:latin typeface="黑体" panose="02010600030101010101" pitchFamily="49" charset="-122"/>
                <a:ea typeface="黑体" panose="02010600030101010101" pitchFamily="49" charset="-122"/>
                <a:cs typeface="Times New Roman" panose="02020603050405020304" pitchFamily="18" charset="0"/>
              </a:rPr>
              <a:t>新建光伏压延玻璃生产企业单位产品综合能耗准入值</a:t>
            </a:r>
            <a:endParaRPr lang="zh-CN" sz="2400">
              <a:latin typeface="Arial" panose="020B0604020202020204" pitchFamily="34" charset="0"/>
              <a:cs typeface="Times New Roman" panose="02020603050405020304" pitchFamily="18" charset="0"/>
            </a:endParaRPr>
          </a:p>
        </p:txBody>
      </p:sp>
      <p:sp>
        <p:nvSpPr>
          <p:cNvPr id="8" name="标题 1"/>
          <p:cNvSpPr txBox="1"/>
          <p:nvPr/>
        </p:nvSpPr>
        <p:spPr bwMode="auto">
          <a:xfrm>
            <a:off x="1428750"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3893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副标题 2"/>
          <p:cNvSpPr txBox="1"/>
          <p:nvPr/>
        </p:nvSpPr>
        <p:spPr bwMode="auto">
          <a:xfrm>
            <a:off x="571500" y="1357313"/>
            <a:ext cx="8358188" cy="1357312"/>
          </a:xfrm>
          <a:prstGeom prst="rect">
            <a:avLst/>
          </a:prstGeom>
          <a:noFill/>
          <a:ln w="9525">
            <a:noFill/>
            <a:miter lim="800000"/>
          </a:ln>
        </p:spPr>
        <p:txBody>
          <a:bodyPr/>
          <a:lstStyle/>
          <a:p>
            <a:r>
              <a:rPr lang="en-US" altLang="zh-CN" sz="2800"/>
              <a:t>GB 30252-2013</a:t>
            </a:r>
          </a:p>
          <a:p>
            <a:r>
              <a:rPr lang="en-US" altLang="zh-CN" sz="2800"/>
              <a:t>《</a:t>
            </a:r>
            <a:r>
              <a:rPr lang="zh-CN" altLang="en-US" sz="2800"/>
              <a:t>光伏压延玻璃单位产品能源消耗限额</a:t>
            </a:r>
            <a:r>
              <a:rPr lang="en-US" altLang="zh-CN" sz="2800"/>
              <a:t>》</a:t>
            </a:r>
            <a:endParaRPr lang="zh-CN" altLang="en-US" sz="2800">
              <a:latin typeface="Arial" panose="020B0604020202020204" pitchFamily="34" charset="0"/>
            </a:endParaRPr>
          </a:p>
        </p:txBody>
      </p:sp>
      <p:graphicFrame>
        <p:nvGraphicFramePr>
          <p:cNvPr id="5" name="表格 4"/>
          <p:cNvGraphicFramePr>
            <a:graphicFrameLocks noGrp="1"/>
          </p:cNvGraphicFramePr>
          <p:nvPr/>
        </p:nvGraphicFramePr>
        <p:xfrm>
          <a:off x="571500" y="3643313"/>
          <a:ext cx="7858180" cy="1828800"/>
        </p:xfrm>
        <a:graphic>
          <a:graphicData uri="http://schemas.openxmlformats.org/drawingml/2006/table">
            <a:tbl>
              <a:tblPr/>
              <a:tblGrid>
                <a:gridCol w="1746262"/>
                <a:gridCol w="6111918"/>
              </a:tblGrid>
              <a:tr h="0">
                <a:tc>
                  <a:txBody>
                    <a:bodyPr/>
                    <a:lstStyle/>
                    <a:p>
                      <a:pPr algn="ctr">
                        <a:spcAft>
                          <a:spcPts val="0"/>
                        </a:spcAft>
                      </a:pPr>
                      <a:r>
                        <a:rPr lang="zh-CN" sz="2400" kern="100" dirty="0">
                          <a:latin typeface="Times New Roman" panose="02020603050405020304"/>
                          <a:ea typeface="宋体" panose="02010600030101010101" pitchFamily="2" charset="-122"/>
                        </a:rPr>
                        <a:t>分类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a:latin typeface="Times New Roman" panose="02020603050405020304"/>
                          <a:ea typeface="宋体" panose="02010600030101010101" pitchFamily="2" charset="-122"/>
                        </a:rPr>
                        <a:t>单位产品综合能耗先进值</a:t>
                      </a:r>
                      <a:r>
                        <a:rPr lang="en-US" sz="2400" kern="100">
                          <a:latin typeface="Times New Roman" panose="02020603050405020304"/>
                          <a:ea typeface="宋体" panose="02010600030101010101" pitchFamily="2" charset="-122"/>
                        </a:rPr>
                        <a:t>/</a:t>
                      </a:r>
                      <a:r>
                        <a:rPr lang="zh-CN" sz="2400" kern="100">
                          <a:latin typeface="Times New Roman" panose="02020603050405020304"/>
                          <a:ea typeface="宋体" panose="02010600030101010101" pitchFamily="2" charset="-122"/>
                        </a:rPr>
                        <a:t>（</a:t>
                      </a:r>
                      <a:r>
                        <a:rPr lang="en-US" sz="2400" kern="100">
                          <a:latin typeface="Times New Roman" panose="02020603050405020304"/>
                          <a:ea typeface="宋体" panose="02010600030101010101" pitchFamily="2" charset="-122"/>
                        </a:rPr>
                        <a:t>kgce/t</a:t>
                      </a:r>
                      <a:r>
                        <a:rPr lang="zh-CN" sz="2400" kern="100">
                          <a:latin typeface="Times New Roman" panose="02020603050405020304"/>
                          <a:ea typeface="宋体" panose="02010600030101010101" pitchFamily="2" charset="-122"/>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300t/d</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300</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zh-CN" sz="2400" kern="100">
                          <a:latin typeface="Times New Roman" panose="02020603050405020304"/>
                          <a:ea typeface="宋体" panose="02010600030101010101" pitchFamily="2" charset="-122"/>
                        </a:rPr>
                        <a:t>＞</a:t>
                      </a:r>
                      <a:r>
                        <a:rPr lang="en-US" sz="2400" kern="100">
                          <a:latin typeface="Times New Roman" panose="02020603050405020304"/>
                          <a:ea typeface="宋体" panose="02010600030101010101" pitchFamily="2" charset="-122"/>
                        </a:rPr>
                        <a:t>300t/d</a:t>
                      </a:r>
                      <a:endParaRPr lang="zh-CN" sz="2400"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260</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spcAft>
                          <a:spcPts val="0"/>
                        </a:spcAft>
                      </a:pPr>
                      <a:r>
                        <a:rPr lang="zh-CN" sz="2400" kern="100" spc="100" dirty="0">
                          <a:solidFill>
                            <a:srgbClr val="000000"/>
                          </a:solidFill>
                          <a:latin typeface="Times New Roman" panose="02020603050405020304"/>
                          <a:ea typeface="宋体" panose="02010600030101010101" pitchFamily="2" charset="-122"/>
                        </a:rPr>
                        <a:t>注：表中</a:t>
                      </a: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300t/d</a:t>
                      </a:r>
                      <a:r>
                        <a:rPr lang="zh-CN" sz="2400" kern="100" spc="100" dirty="0">
                          <a:solidFill>
                            <a:srgbClr val="000000"/>
                          </a:solidFill>
                          <a:latin typeface="Times New Roman" panose="02020603050405020304"/>
                          <a:ea typeface="宋体" panose="02010600030101010101" pitchFamily="2" charset="-122"/>
                        </a:rPr>
                        <a:t>、</a:t>
                      </a:r>
                      <a:r>
                        <a:rPr lang="zh-CN" sz="2400" kern="100" dirty="0">
                          <a:latin typeface="Times New Roman" panose="02020603050405020304"/>
                          <a:ea typeface="宋体" panose="02010600030101010101" pitchFamily="2" charset="-122"/>
                        </a:rPr>
                        <a:t>＞</a:t>
                      </a:r>
                      <a:r>
                        <a:rPr lang="en-US" sz="2400" kern="100" dirty="0">
                          <a:latin typeface="Times New Roman" panose="02020603050405020304"/>
                          <a:ea typeface="宋体" panose="02010600030101010101" pitchFamily="2" charset="-122"/>
                        </a:rPr>
                        <a:t>300t/d</a:t>
                      </a:r>
                      <a:r>
                        <a:rPr lang="zh-CN" sz="2400" kern="100" spc="100" dirty="0">
                          <a:solidFill>
                            <a:srgbClr val="000000"/>
                          </a:solidFill>
                          <a:latin typeface="Times New Roman" panose="02020603050405020304"/>
                          <a:ea typeface="宋体" panose="02010600030101010101" pitchFamily="2" charset="-122"/>
                        </a:rPr>
                        <a:t>指熔窑设计日熔化玻璃液量（不包括全氧燃烧的玻璃熔窑）</a:t>
                      </a:r>
                      <a:endParaRPr lang="zh-CN" sz="24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bl>
          </a:graphicData>
        </a:graphic>
      </p:graphicFrame>
      <p:sp>
        <p:nvSpPr>
          <p:cNvPr id="39955" name="Rectangle 1"/>
          <p:cNvSpPr>
            <a:spLocks noChangeArrowheads="1"/>
          </p:cNvSpPr>
          <p:nvPr/>
        </p:nvSpPr>
        <p:spPr bwMode="auto">
          <a:xfrm>
            <a:off x="1143000" y="3143250"/>
            <a:ext cx="6629400" cy="461963"/>
          </a:xfrm>
          <a:prstGeom prst="rect">
            <a:avLst/>
          </a:prstGeom>
          <a:noFill/>
          <a:ln w="9525">
            <a:noFill/>
            <a:miter lim="800000"/>
          </a:ln>
        </p:spPr>
        <p:txBody>
          <a:bodyPr wrap="none" anchor="ctr">
            <a:spAutoFit/>
          </a:bodyPr>
          <a:lstStyle/>
          <a:p>
            <a:pPr indent="1200150" algn="just" defTabSz="-635" eaLnBrk="1" hangingPunct="1">
              <a:tabLst>
                <a:tab pos="228600" algn="l"/>
              </a:tabLst>
            </a:pPr>
            <a:r>
              <a:rPr lang="zh-CN" sz="2400">
                <a:latin typeface="黑体" panose="02010600030101010101" pitchFamily="49" charset="-122"/>
                <a:ea typeface="黑体" panose="02010600030101010101" pitchFamily="49" charset="-122"/>
                <a:cs typeface="Times New Roman" panose="02020603050405020304" pitchFamily="18" charset="0"/>
              </a:rPr>
              <a:t>光伏压延玻璃单位产品综合能耗先进值</a:t>
            </a:r>
            <a:endParaRPr lang="zh-CN" sz="2400">
              <a:latin typeface="Arial" panose="020B0604020202020204" pitchFamily="34" charset="0"/>
              <a:cs typeface="Times New Roman" panose="02020603050405020304" pitchFamily="18" charset="0"/>
            </a:endParaRPr>
          </a:p>
        </p:txBody>
      </p:sp>
      <p:sp>
        <p:nvSpPr>
          <p:cNvPr id="7" name="标题 1"/>
          <p:cNvSpPr txBox="1"/>
          <p:nvPr/>
        </p:nvSpPr>
        <p:spPr bwMode="auto">
          <a:xfrm>
            <a:off x="1428750" y="285750"/>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五、执行标准、能耗计算</a:t>
            </a:r>
            <a:endParaRPr lang="zh-CN" altLang="zh-CN" sz="3200" b="1" dirty="0">
              <a:solidFill>
                <a:srgbClr val="C00000"/>
              </a:solidFill>
              <a:latin typeface="+mj-lt"/>
              <a:ea typeface="+mj-ea"/>
              <a:cs typeface="+mj-cs"/>
            </a:endParaRPr>
          </a:p>
        </p:txBody>
      </p:sp>
      <p:pic>
        <p:nvPicPr>
          <p:cNvPr id="39957"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ctrTitle"/>
          </p:nvPr>
        </p:nvSpPr>
        <p:spPr>
          <a:xfrm>
            <a:off x="1714500" y="214313"/>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 name="标题 1"/>
          <p:cNvSpPr txBox="1"/>
          <p:nvPr/>
        </p:nvSpPr>
        <p:spPr bwMode="auto">
          <a:xfrm>
            <a:off x="2071688" y="30003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solidFill>
                  <a:srgbClr val="C00000"/>
                </a:solidFill>
                <a:latin typeface="+mj-lt"/>
                <a:ea typeface="+mj-ea"/>
                <a:cs typeface="+mj-cs"/>
              </a:rPr>
              <a:t>自查报告   </a:t>
            </a:r>
            <a:r>
              <a:rPr lang="en-US" altLang="zh-CN" sz="3200" b="1" dirty="0">
                <a:solidFill>
                  <a:srgbClr val="C00000"/>
                </a:solidFill>
                <a:latin typeface="+mj-lt"/>
                <a:ea typeface="+mj-ea"/>
                <a:cs typeface="+mj-cs"/>
              </a:rPr>
              <a:t>+   </a:t>
            </a:r>
            <a:r>
              <a:rPr lang="zh-CN" altLang="en-US" sz="3200" b="1" dirty="0">
                <a:solidFill>
                  <a:srgbClr val="C00000"/>
                </a:solidFill>
                <a:latin typeface="+mj-lt"/>
                <a:ea typeface="+mj-ea"/>
                <a:cs typeface="+mj-cs"/>
              </a:rPr>
              <a:t>表（</a:t>
            </a:r>
            <a:r>
              <a:rPr lang="en-US" altLang="zh-CN" sz="3200" b="1" dirty="0">
                <a:solidFill>
                  <a:srgbClr val="C00000"/>
                </a:solidFill>
                <a:latin typeface="+mj-lt"/>
                <a:ea typeface="+mj-ea"/>
                <a:cs typeface="+mj-cs"/>
              </a:rPr>
              <a:t>1-6</a:t>
            </a:r>
            <a:r>
              <a:rPr lang="zh-CN" altLang="en-US" sz="3200" b="1" dirty="0">
                <a:solidFill>
                  <a:srgbClr val="C00000"/>
                </a:solidFill>
                <a:latin typeface="+mj-lt"/>
                <a:ea typeface="+mj-ea"/>
                <a:cs typeface="+mj-cs"/>
              </a:rPr>
              <a:t>）</a:t>
            </a:r>
            <a:endParaRPr lang="zh-CN" altLang="zh-CN" sz="3200" b="1" dirty="0">
              <a:solidFill>
                <a:srgbClr val="C00000"/>
              </a:solidFill>
              <a:latin typeface="+mj-lt"/>
              <a:ea typeface="+mj-ea"/>
              <a:cs typeface="+mj-cs"/>
            </a:endParaRPr>
          </a:p>
        </p:txBody>
      </p:sp>
      <p:pic>
        <p:nvPicPr>
          <p:cNvPr id="40964"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ctrTitle"/>
          </p:nvPr>
        </p:nvSpPr>
        <p:spPr>
          <a:xfrm>
            <a:off x="1000125" y="285750"/>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9633" name="Rectangle 1"/>
          <p:cNvSpPr>
            <a:spLocks noChangeArrowheads="1"/>
          </p:cNvSpPr>
          <p:nvPr/>
        </p:nvSpPr>
        <p:spPr bwMode="auto">
          <a:xfrm>
            <a:off x="500063" y="2000250"/>
            <a:ext cx="6215062" cy="4616450"/>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一</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、企业概况</a:t>
            </a:r>
            <a:endParaRPr lang="zh-CN" sz="2800" dirty="0">
              <a:latin typeface="+mn-ea"/>
              <a:ea typeface="+mn-ea"/>
              <a:cs typeface="宋体" panose="02010600030101010101" pitchFamily="2" charset="-122"/>
            </a:endParaRPr>
          </a:p>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二</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、能源消费情况</a:t>
            </a:r>
            <a:endParaRPr lang="zh-CN" sz="2800" dirty="0">
              <a:latin typeface="+mn-ea"/>
              <a:ea typeface="+mn-ea"/>
              <a:cs typeface="宋体" panose="02010600030101010101" pitchFamily="2" charset="-122"/>
            </a:endParaRPr>
          </a:p>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三</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、能耗限额标准达标情况</a:t>
            </a:r>
            <a:endParaRPr lang="zh-CN" sz="2800" dirty="0">
              <a:latin typeface="+mn-ea"/>
              <a:ea typeface="+mn-ea"/>
              <a:cs typeface="宋体" panose="02010600030101010101" pitchFamily="2" charset="-122"/>
            </a:endParaRPr>
          </a:p>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四</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、能源计量器具配备情况</a:t>
            </a:r>
            <a:endParaRPr lang="zh-CN" sz="2800" dirty="0">
              <a:latin typeface="+mn-ea"/>
              <a:ea typeface="+mn-ea"/>
              <a:cs typeface="宋体" panose="02010600030101010101" pitchFamily="2" charset="-122"/>
            </a:endParaRPr>
          </a:p>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五</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、能源管理情况</a:t>
            </a:r>
            <a:endParaRPr lang="zh-CN" sz="2800" dirty="0">
              <a:latin typeface="+mn-ea"/>
              <a:ea typeface="+mn-ea"/>
              <a:cs typeface="宋体" panose="02010600030101010101" pitchFamily="2" charset="-122"/>
            </a:endParaRPr>
          </a:p>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六</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、节能措施和节能项目情况</a:t>
            </a:r>
            <a:endParaRPr lang="zh-CN" sz="2800" dirty="0">
              <a:latin typeface="+mn-ea"/>
              <a:ea typeface="+mn-ea"/>
              <a:cs typeface="宋体" panose="02010600030101010101" pitchFamily="2" charset="-122"/>
            </a:endParaRPr>
          </a:p>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七</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、存在问题及整改措施</a:t>
            </a:r>
            <a:endParaRPr lang="zh-CN" sz="2800" dirty="0">
              <a:latin typeface="+mn-ea"/>
              <a:ea typeface="+mn-ea"/>
              <a:cs typeface="宋体" panose="02010600030101010101" pitchFamily="2" charset="-122"/>
            </a:endParaRPr>
          </a:p>
        </p:txBody>
      </p:sp>
      <p:sp>
        <p:nvSpPr>
          <p:cNvPr id="41988" name="矩形 4"/>
          <p:cNvSpPr>
            <a:spLocks noChangeArrowheads="1"/>
          </p:cNvSpPr>
          <p:nvPr/>
        </p:nvSpPr>
        <p:spPr bwMode="auto">
          <a:xfrm>
            <a:off x="3000375" y="1214438"/>
            <a:ext cx="3557588" cy="584200"/>
          </a:xfrm>
          <a:prstGeom prst="rect">
            <a:avLst/>
          </a:prstGeom>
          <a:noFill/>
          <a:ln w="9525">
            <a:noFill/>
            <a:miter lim="800000"/>
          </a:ln>
        </p:spPr>
        <p:txBody>
          <a:bodyPr>
            <a:spAutoFit/>
          </a:bodyPr>
          <a:lstStyle/>
          <a:p>
            <a:pPr indent="406400"/>
            <a:r>
              <a:rPr lang="zh-CN" altLang="en-US" sz="3200">
                <a:solidFill>
                  <a:srgbClr val="FF0000"/>
                </a:solidFill>
                <a:latin typeface="宋体" panose="02010600030101010101" pitchFamily="2" charset="-122"/>
                <a:ea typeface="方正小标宋简体"/>
                <a:cs typeface="方正小标宋简体"/>
              </a:rPr>
              <a:t>企业自查报告</a:t>
            </a:r>
            <a:endParaRPr lang="en-US" altLang="zh-CN" sz="3200">
              <a:solidFill>
                <a:srgbClr val="FF0000"/>
              </a:solidFill>
              <a:latin typeface="宋体" panose="02010600030101010101" pitchFamily="2" charset="-122"/>
              <a:ea typeface="方正小标宋简体"/>
              <a:cs typeface="方正小标宋简体"/>
            </a:endParaRPr>
          </a:p>
        </p:txBody>
      </p:sp>
      <p:pic>
        <p:nvPicPr>
          <p:cNvPr id="4198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ctrTitle"/>
          </p:nvPr>
        </p:nvSpPr>
        <p:spPr>
          <a:xfrm>
            <a:off x="1928813" y="214313"/>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9633" name="Rectangle 1"/>
          <p:cNvSpPr>
            <a:spLocks noChangeArrowheads="1"/>
          </p:cNvSpPr>
          <p:nvPr/>
        </p:nvSpPr>
        <p:spPr bwMode="auto">
          <a:xfrm>
            <a:off x="500063" y="2000250"/>
            <a:ext cx="7786687" cy="3324225"/>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一</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、企业概况</a:t>
            </a: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企业简介、全部生产线及规模（含设计产能、建成投产时间等）、统计核查年度（如</a:t>
            </a:r>
            <a:r>
              <a:rPr lang="en-US" sz="2800" dirty="0"/>
              <a:t>2016</a:t>
            </a:r>
            <a:r>
              <a:rPr lang="zh-CN" altLang="en-US" sz="2800" dirty="0"/>
              <a:t>年）生产经营情况（含产值、增加值、利税、利润）等</a:t>
            </a:r>
            <a:endParaRPr lang="zh-CN" sz="2800" dirty="0">
              <a:latin typeface="+mn-ea"/>
              <a:ea typeface="+mn-ea"/>
              <a:cs typeface="宋体" panose="02010600030101010101" pitchFamily="2" charset="-122"/>
            </a:endParaRPr>
          </a:p>
        </p:txBody>
      </p:sp>
      <p:sp>
        <p:nvSpPr>
          <p:cNvPr id="43012" name="矩形 4"/>
          <p:cNvSpPr>
            <a:spLocks noChangeArrowheads="1"/>
          </p:cNvSpPr>
          <p:nvPr/>
        </p:nvSpPr>
        <p:spPr bwMode="auto">
          <a:xfrm>
            <a:off x="3000375" y="1214438"/>
            <a:ext cx="3557588" cy="584200"/>
          </a:xfrm>
          <a:prstGeom prst="rect">
            <a:avLst/>
          </a:prstGeom>
          <a:noFill/>
          <a:ln w="9525">
            <a:noFill/>
            <a:miter lim="800000"/>
          </a:ln>
        </p:spPr>
        <p:txBody>
          <a:bodyPr>
            <a:spAutoFit/>
          </a:bodyPr>
          <a:lstStyle/>
          <a:p>
            <a:pPr indent="406400"/>
            <a:r>
              <a:rPr lang="zh-CN" altLang="en-US" sz="3200">
                <a:solidFill>
                  <a:srgbClr val="FF0000"/>
                </a:solidFill>
                <a:latin typeface="宋体" panose="02010600030101010101" pitchFamily="2" charset="-122"/>
                <a:ea typeface="方正小标宋简体"/>
                <a:cs typeface="方正小标宋简体"/>
              </a:rPr>
              <a:t>企业自查报告</a:t>
            </a:r>
            <a:endParaRPr lang="en-US" altLang="zh-CN" sz="3200">
              <a:solidFill>
                <a:srgbClr val="FF0000"/>
              </a:solidFill>
              <a:latin typeface="宋体" panose="02010600030101010101" pitchFamily="2" charset="-122"/>
              <a:ea typeface="方正小标宋简体"/>
              <a:cs typeface="方正小标宋简体"/>
            </a:endParaRPr>
          </a:p>
        </p:txBody>
      </p:sp>
      <p:pic>
        <p:nvPicPr>
          <p:cNvPr id="4301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ctrTitle"/>
          </p:nvPr>
        </p:nvSpPr>
        <p:spPr>
          <a:xfrm>
            <a:off x="1428750" y="142875"/>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9633" name="Rectangle 1"/>
          <p:cNvSpPr>
            <a:spLocks noChangeArrowheads="1"/>
          </p:cNvSpPr>
          <p:nvPr/>
        </p:nvSpPr>
        <p:spPr bwMode="auto">
          <a:xfrm>
            <a:off x="500063" y="2000250"/>
            <a:ext cx="8286750" cy="3324225"/>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二</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、能源消费情况</a:t>
            </a: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统计核查年度企业全年主要产品产量和能源消耗情况（简要说明全厂能源消费品种、实物量及折算的企业综合能源消费量）（填写附表</a:t>
            </a:r>
            <a:r>
              <a:rPr lang="en-US" sz="2800" dirty="0"/>
              <a:t>1-1</a:t>
            </a:r>
            <a:r>
              <a:rPr lang="zh-CN" altLang="en-US" sz="2800" dirty="0"/>
              <a:t>）</a:t>
            </a:r>
          </a:p>
          <a:p>
            <a:pPr indent="406400">
              <a:lnSpc>
                <a:spcPct val="150000"/>
              </a:lnSpc>
              <a:defRPr/>
            </a:pPr>
            <a:endParaRPr lang="zh-CN" sz="2800" dirty="0">
              <a:latin typeface="+mn-ea"/>
              <a:ea typeface="+mn-ea"/>
              <a:cs typeface="宋体" panose="02010600030101010101" pitchFamily="2" charset="-122"/>
            </a:endParaRPr>
          </a:p>
        </p:txBody>
      </p:sp>
      <p:sp>
        <p:nvSpPr>
          <p:cNvPr id="44036" name="矩形 4"/>
          <p:cNvSpPr>
            <a:spLocks noChangeArrowheads="1"/>
          </p:cNvSpPr>
          <p:nvPr/>
        </p:nvSpPr>
        <p:spPr bwMode="auto">
          <a:xfrm>
            <a:off x="3000375" y="1214438"/>
            <a:ext cx="3557588" cy="584200"/>
          </a:xfrm>
          <a:prstGeom prst="rect">
            <a:avLst/>
          </a:prstGeom>
          <a:noFill/>
          <a:ln w="9525">
            <a:noFill/>
            <a:miter lim="800000"/>
          </a:ln>
        </p:spPr>
        <p:txBody>
          <a:bodyPr>
            <a:spAutoFit/>
          </a:bodyPr>
          <a:lstStyle/>
          <a:p>
            <a:pPr indent="406400"/>
            <a:r>
              <a:rPr lang="zh-CN" altLang="en-US" sz="3200">
                <a:solidFill>
                  <a:srgbClr val="FF0000"/>
                </a:solidFill>
                <a:latin typeface="宋体" panose="02010600030101010101" pitchFamily="2" charset="-122"/>
                <a:ea typeface="方正小标宋简体"/>
                <a:cs typeface="方正小标宋简体"/>
              </a:rPr>
              <a:t>企业自查报告</a:t>
            </a:r>
            <a:endParaRPr lang="en-US" altLang="zh-CN" sz="3200">
              <a:solidFill>
                <a:srgbClr val="FF0000"/>
              </a:solidFill>
              <a:latin typeface="宋体" panose="02010600030101010101" pitchFamily="2" charset="-122"/>
              <a:ea typeface="方正小标宋简体"/>
              <a:cs typeface="方正小标宋简体"/>
            </a:endParaRPr>
          </a:p>
        </p:txBody>
      </p:sp>
      <p:pic>
        <p:nvPicPr>
          <p:cNvPr id="44037"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ctrTitle"/>
          </p:nvPr>
        </p:nvSpPr>
        <p:spPr>
          <a:xfrm>
            <a:off x="2786063" y="142875"/>
            <a:ext cx="4357687" cy="714375"/>
          </a:xfrm>
        </p:spPr>
        <p:txBody>
          <a:bodyPr/>
          <a:lstStyle/>
          <a:p>
            <a:pPr eaLnBrk="1" hangingPunct="1">
              <a:lnSpc>
                <a:spcPct val="150000"/>
              </a:lnSpc>
            </a:pPr>
            <a:r>
              <a:rPr lang="zh-CN" altLang="en-US" sz="3200" b="1" smtClean="0"/>
              <a:t>一、监察目的</a:t>
            </a:r>
            <a:endParaRPr lang="zh-CN" altLang="zh-CN" sz="3200" b="1" smtClean="0">
              <a:solidFill>
                <a:srgbClr val="C00000"/>
              </a:solidFill>
            </a:endParaRPr>
          </a:p>
        </p:txBody>
      </p:sp>
      <p:sp>
        <p:nvSpPr>
          <p:cNvPr id="8195" name="副标题 2"/>
          <p:cNvSpPr>
            <a:spLocks noGrp="1"/>
          </p:cNvSpPr>
          <p:nvPr>
            <p:ph type="subTitle" idx="1"/>
          </p:nvPr>
        </p:nvSpPr>
        <p:spPr>
          <a:xfrm>
            <a:off x="1143000" y="1571625"/>
            <a:ext cx="7000875" cy="3929063"/>
          </a:xfrm>
        </p:spPr>
        <p:txBody>
          <a:bodyPr/>
          <a:lstStyle/>
          <a:p>
            <a:pPr eaLnBrk="1" hangingPunct="1"/>
            <a:r>
              <a:rPr lang="en-US" altLang="zh-CN" sz="2800" smtClean="0">
                <a:solidFill>
                  <a:schemeClr val="tx1"/>
                </a:solidFill>
                <a:latin typeface="Arial" panose="020B0604020202020204" pitchFamily="34" charset="0"/>
              </a:rPr>
              <a:t>《</a:t>
            </a:r>
            <a:r>
              <a:rPr lang="en-US" altLang="en-US" sz="2800" smtClean="0">
                <a:solidFill>
                  <a:schemeClr val="tx1"/>
                </a:solidFill>
                <a:latin typeface="Arial" panose="020B0604020202020204" pitchFamily="34" charset="0"/>
                <a:ea typeface="宋体" panose="02010600030101010101" pitchFamily="2" charset="-122"/>
              </a:rPr>
              <a:t>2017</a:t>
            </a:r>
            <a:r>
              <a:rPr lang="zh-CN" altLang="en-US" sz="2800" smtClean="0">
                <a:solidFill>
                  <a:schemeClr val="tx1"/>
                </a:solidFill>
                <a:latin typeface="Arial" panose="020B0604020202020204" pitchFamily="34" charset="0"/>
              </a:rPr>
              <a:t>年工业节能监察重点工作计划</a:t>
            </a:r>
            <a:r>
              <a:rPr lang="en-US" altLang="zh-CN" sz="2800" smtClean="0">
                <a:solidFill>
                  <a:schemeClr val="tx1"/>
                </a:solidFill>
                <a:latin typeface="Arial" panose="020B0604020202020204" pitchFamily="34" charset="0"/>
              </a:rPr>
              <a:t>》</a:t>
            </a:r>
          </a:p>
          <a:p>
            <a:pPr eaLnBrk="1" hangingPunct="1"/>
            <a:r>
              <a:rPr lang="zh-CN" altLang="en-US" sz="2800" smtClean="0">
                <a:solidFill>
                  <a:schemeClr val="tx1"/>
                </a:solidFill>
                <a:latin typeface="Arial" panose="020B0604020202020204" pitchFamily="34" charset="0"/>
              </a:rPr>
              <a:t>（工信部节函</a:t>
            </a:r>
            <a:r>
              <a:rPr lang="en-US" altLang="zh-CN" sz="2800" smtClean="0">
                <a:solidFill>
                  <a:schemeClr val="tx1"/>
                </a:solidFill>
                <a:latin typeface="Arial" panose="020B0604020202020204" pitchFamily="34" charset="0"/>
              </a:rPr>
              <a:t>〔</a:t>
            </a:r>
            <a:r>
              <a:rPr lang="en-US" altLang="en-US" sz="2800" smtClean="0">
                <a:solidFill>
                  <a:schemeClr val="tx1"/>
                </a:solidFill>
                <a:latin typeface="Arial" panose="020B0604020202020204" pitchFamily="34" charset="0"/>
                <a:ea typeface="宋体" panose="02010600030101010101" pitchFamily="2" charset="-122"/>
              </a:rPr>
              <a:t>2017</a:t>
            </a:r>
            <a:r>
              <a:rPr lang="en-US" altLang="zh-CN" sz="2800" smtClean="0">
                <a:solidFill>
                  <a:schemeClr val="tx1"/>
                </a:solidFill>
                <a:latin typeface="Arial" panose="020B0604020202020204" pitchFamily="34" charset="0"/>
              </a:rPr>
              <a:t>〕</a:t>
            </a:r>
            <a:r>
              <a:rPr lang="en-US" altLang="en-US" sz="2800" smtClean="0">
                <a:solidFill>
                  <a:schemeClr val="tx1"/>
                </a:solidFill>
                <a:latin typeface="Arial" panose="020B0604020202020204" pitchFamily="34" charset="0"/>
                <a:ea typeface="宋体" panose="02010600030101010101" pitchFamily="2" charset="-122"/>
              </a:rPr>
              <a:t>95</a:t>
            </a:r>
            <a:r>
              <a:rPr lang="zh-CN" altLang="en-US" sz="2800" smtClean="0">
                <a:solidFill>
                  <a:schemeClr val="tx1"/>
                </a:solidFill>
                <a:latin typeface="Arial" panose="020B0604020202020204" pitchFamily="34" charset="0"/>
              </a:rPr>
              <a:t>号）</a:t>
            </a:r>
            <a:endParaRPr lang="en-US" altLang="zh-CN" sz="2800" smtClean="0">
              <a:solidFill>
                <a:schemeClr val="tx1"/>
              </a:solidFill>
              <a:latin typeface="Arial" panose="020B0604020202020204" pitchFamily="34" charset="0"/>
            </a:endParaRPr>
          </a:p>
          <a:p>
            <a:pPr algn="just" eaLnBrk="1" hangingPunct="1"/>
            <a:endParaRPr lang="en-US" altLang="zh-CN" sz="2800" smtClean="0">
              <a:solidFill>
                <a:schemeClr val="tx1"/>
              </a:solidFill>
              <a:latin typeface="Arial" panose="020B0604020202020204" pitchFamily="34" charset="0"/>
            </a:endParaRPr>
          </a:p>
          <a:p>
            <a:pPr algn="just" eaLnBrk="1" hangingPunct="1"/>
            <a:r>
              <a:rPr lang="zh-CN" altLang="en-US" sz="2800" smtClean="0">
                <a:solidFill>
                  <a:schemeClr val="tx1"/>
                </a:solidFill>
                <a:latin typeface="Arial" panose="020B0604020202020204" pitchFamily="34" charset="0"/>
              </a:rPr>
              <a:t>一、围绕重点工作，深入开展专项节能监察</a:t>
            </a:r>
          </a:p>
          <a:p>
            <a:pPr algn="just" eaLnBrk="1" hangingPunct="1"/>
            <a:r>
              <a:rPr lang="zh-CN" altLang="en-US" sz="2800" smtClean="0">
                <a:solidFill>
                  <a:schemeClr val="tx1"/>
                </a:solidFill>
                <a:latin typeface="Arial" panose="020B0604020202020204" pitchFamily="34" charset="0"/>
              </a:rPr>
              <a:t>（三）建材行业能耗限额标准及阶梯电价政策执行情况专项监察。全面核查</a:t>
            </a:r>
            <a:r>
              <a:rPr lang="en-US" altLang="en-US" sz="2800" smtClean="0">
                <a:solidFill>
                  <a:schemeClr val="tx1"/>
                </a:solidFill>
                <a:latin typeface="Arial" panose="020B0604020202020204" pitchFamily="34" charset="0"/>
                <a:ea typeface="宋体" panose="02010600030101010101" pitchFamily="2" charset="-122"/>
              </a:rPr>
              <a:t>2016</a:t>
            </a:r>
            <a:r>
              <a:rPr lang="zh-CN" altLang="en-US" sz="2800" smtClean="0">
                <a:solidFill>
                  <a:schemeClr val="tx1"/>
                </a:solidFill>
                <a:latin typeface="Arial" panose="020B0604020202020204" pitchFamily="34" charset="0"/>
              </a:rPr>
              <a:t>年水泥、</a:t>
            </a:r>
            <a:r>
              <a:rPr lang="zh-CN" altLang="en-US" sz="2800" b="1" smtClean="0">
                <a:solidFill>
                  <a:srgbClr val="FF0000"/>
                </a:solidFill>
                <a:latin typeface="Arial" panose="020B0604020202020204" pitchFamily="34" charset="0"/>
              </a:rPr>
              <a:t>平板玻璃企业</a:t>
            </a:r>
            <a:r>
              <a:rPr lang="zh-CN" altLang="en-US" sz="2800" smtClean="0">
                <a:solidFill>
                  <a:schemeClr val="tx1"/>
                </a:solidFill>
                <a:latin typeface="Arial" panose="020B0604020202020204" pitchFamily="34" charset="0"/>
              </a:rPr>
              <a:t>单位产品能耗水平和能耗限额标准执行情况</a:t>
            </a:r>
          </a:p>
        </p:txBody>
      </p:sp>
      <p:pic>
        <p:nvPicPr>
          <p:cNvPr id="819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ctrTitle"/>
          </p:nvPr>
        </p:nvSpPr>
        <p:spPr>
          <a:xfrm>
            <a:off x="1714500" y="214313"/>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9633" name="Rectangle 1"/>
          <p:cNvSpPr>
            <a:spLocks noChangeArrowheads="1"/>
          </p:cNvSpPr>
          <p:nvPr/>
        </p:nvSpPr>
        <p:spPr bwMode="auto">
          <a:xfrm>
            <a:off x="500063" y="2000250"/>
            <a:ext cx="7929562" cy="3970338"/>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三</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、能耗限额标准达标情况</a:t>
            </a: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企业对照限额标准，说明各生产线能耗达标情况（填写附表</a:t>
            </a:r>
            <a:r>
              <a:rPr lang="en-US" sz="2800" dirty="0"/>
              <a:t>1-2</a:t>
            </a:r>
            <a:r>
              <a:rPr lang="zh-CN" altLang="en-US" sz="2800" dirty="0"/>
              <a:t>～</a:t>
            </a:r>
            <a:r>
              <a:rPr lang="en-US" sz="2800" dirty="0"/>
              <a:t>1-4</a:t>
            </a:r>
            <a:r>
              <a:rPr lang="zh-CN" altLang="en-US" sz="2800" dirty="0"/>
              <a:t>），分析企业整体能耗达标情况。有特殊情况应予以说明（如熔窑全氧燃烧等）。</a:t>
            </a:r>
          </a:p>
          <a:p>
            <a:pPr indent="406400">
              <a:lnSpc>
                <a:spcPct val="150000"/>
              </a:lnSpc>
              <a:defRPr/>
            </a:pPr>
            <a:endParaRPr lang="zh-CN" sz="2800" dirty="0">
              <a:latin typeface="+mn-ea"/>
              <a:ea typeface="+mn-ea"/>
              <a:cs typeface="宋体" panose="02010600030101010101" pitchFamily="2" charset="-122"/>
            </a:endParaRPr>
          </a:p>
        </p:txBody>
      </p:sp>
      <p:sp>
        <p:nvSpPr>
          <p:cNvPr id="45060" name="矩形 4"/>
          <p:cNvSpPr>
            <a:spLocks noChangeArrowheads="1"/>
          </p:cNvSpPr>
          <p:nvPr/>
        </p:nvSpPr>
        <p:spPr bwMode="auto">
          <a:xfrm>
            <a:off x="3000375" y="1214438"/>
            <a:ext cx="3557588" cy="584200"/>
          </a:xfrm>
          <a:prstGeom prst="rect">
            <a:avLst/>
          </a:prstGeom>
          <a:noFill/>
          <a:ln w="9525">
            <a:noFill/>
            <a:miter lim="800000"/>
          </a:ln>
        </p:spPr>
        <p:txBody>
          <a:bodyPr>
            <a:spAutoFit/>
          </a:bodyPr>
          <a:lstStyle/>
          <a:p>
            <a:pPr indent="406400"/>
            <a:r>
              <a:rPr lang="zh-CN" altLang="en-US" sz="3200">
                <a:solidFill>
                  <a:srgbClr val="FF0000"/>
                </a:solidFill>
                <a:latin typeface="宋体" panose="02010600030101010101" pitchFamily="2" charset="-122"/>
                <a:ea typeface="方正小标宋简体"/>
                <a:cs typeface="方正小标宋简体"/>
              </a:rPr>
              <a:t>企业自查报告</a:t>
            </a:r>
            <a:endParaRPr lang="en-US" altLang="zh-CN" sz="3200">
              <a:solidFill>
                <a:srgbClr val="FF0000"/>
              </a:solidFill>
              <a:latin typeface="宋体" panose="02010600030101010101" pitchFamily="2" charset="-122"/>
              <a:ea typeface="方正小标宋简体"/>
              <a:cs typeface="方正小标宋简体"/>
            </a:endParaRPr>
          </a:p>
        </p:txBody>
      </p:sp>
      <p:pic>
        <p:nvPicPr>
          <p:cNvPr id="45061"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ctrTitle"/>
          </p:nvPr>
        </p:nvSpPr>
        <p:spPr>
          <a:xfrm>
            <a:off x="1714500" y="285750"/>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9633" name="Rectangle 1"/>
          <p:cNvSpPr>
            <a:spLocks noChangeArrowheads="1"/>
          </p:cNvSpPr>
          <p:nvPr/>
        </p:nvSpPr>
        <p:spPr bwMode="auto">
          <a:xfrm>
            <a:off x="500063" y="2000250"/>
            <a:ext cx="7643812" cy="3324225"/>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四</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、能源计量器具配备情况</a:t>
            </a: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对照</a:t>
            </a:r>
            <a:r>
              <a:rPr lang="en-US" sz="2800" dirty="0"/>
              <a:t>GB 17167</a:t>
            </a:r>
            <a:r>
              <a:rPr lang="zh-CN" altLang="en-US" sz="2800" dirty="0"/>
              <a:t>、</a:t>
            </a:r>
            <a:r>
              <a:rPr lang="en-US" sz="2800" dirty="0"/>
              <a:t>GB/T 24851</a:t>
            </a:r>
            <a:r>
              <a:rPr lang="zh-CN" altLang="en-US" sz="2800" dirty="0"/>
              <a:t>，自查企业</a:t>
            </a:r>
            <a:r>
              <a:rPr lang="zh-CN" altLang="en-US" sz="2800" dirty="0">
                <a:solidFill>
                  <a:srgbClr val="FF0000"/>
                </a:solidFill>
              </a:rPr>
              <a:t>用能单位</a:t>
            </a:r>
            <a:r>
              <a:rPr lang="zh-CN" altLang="en-US" sz="2800" dirty="0"/>
              <a:t>、</a:t>
            </a:r>
            <a:r>
              <a:rPr lang="zh-CN" altLang="en-US" sz="2800" dirty="0">
                <a:solidFill>
                  <a:srgbClr val="FF0000"/>
                </a:solidFill>
              </a:rPr>
              <a:t>主要次级用能单位</a:t>
            </a:r>
            <a:r>
              <a:rPr lang="zh-CN" altLang="en-US" sz="2800" dirty="0"/>
              <a:t>、</a:t>
            </a:r>
            <a:r>
              <a:rPr lang="zh-CN" altLang="en-US" sz="2800" dirty="0">
                <a:solidFill>
                  <a:srgbClr val="FF0000"/>
                </a:solidFill>
              </a:rPr>
              <a:t>主要用能设备</a:t>
            </a:r>
            <a:r>
              <a:rPr lang="zh-CN" altLang="en-US" sz="2800" dirty="0"/>
              <a:t>三级能源计量器具配备和管理情况（填写附表</a:t>
            </a:r>
            <a:r>
              <a:rPr lang="en-US" sz="2800" dirty="0"/>
              <a:t>1-5</a:t>
            </a:r>
            <a:r>
              <a:rPr lang="zh-CN" altLang="en-US" sz="2800" dirty="0"/>
              <a:t>）</a:t>
            </a:r>
          </a:p>
          <a:p>
            <a:pPr indent="406400">
              <a:lnSpc>
                <a:spcPct val="150000"/>
              </a:lnSpc>
              <a:defRPr/>
            </a:pPr>
            <a:endParaRPr lang="zh-CN" sz="2800" dirty="0">
              <a:latin typeface="+mn-ea"/>
              <a:ea typeface="+mn-ea"/>
              <a:cs typeface="宋体" panose="02010600030101010101" pitchFamily="2" charset="-122"/>
            </a:endParaRPr>
          </a:p>
        </p:txBody>
      </p:sp>
      <p:sp>
        <p:nvSpPr>
          <p:cNvPr id="46084" name="矩形 4"/>
          <p:cNvSpPr>
            <a:spLocks noChangeArrowheads="1"/>
          </p:cNvSpPr>
          <p:nvPr/>
        </p:nvSpPr>
        <p:spPr bwMode="auto">
          <a:xfrm>
            <a:off x="3000375" y="1214438"/>
            <a:ext cx="3557588" cy="584200"/>
          </a:xfrm>
          <a:prstGeom prst="rect">
            <a:avLst/>
          </a:prstGeom>
          <a:noFill/>
          <a:ln w="9525">
            <a:noFill/>
            <a:miter lim="800000"/>
          </a:ln>
        </p:spPr>
        <p:txBody>
          <a:bodyPr>
            <a:spAutoFit/>
          </a:bodyPr>
          <a:lstStyle/>
          <a:p>
            <a:pPr indent="406400"/>
            <a:r>
              <a:rPr lang="zh-CN" altLang="en-US" sz="3200">
                <a:solidFill>
                  <a:srgbClr val="FF0000"/>
                </a:solidFill>
                <a:latin typeface="宋体" panose="02010600030101010101" pitchFamily="2" charset="-122"/>
                <a:ea typeface="方正小标宋简体"/>
                <a:cs typeface="方正小标宋简体"/>
              </a:rPr>
              <a:t>企业自查报告</a:t>
            </a:r>
            <a:endParaRPr lang="en-US" altLang="zh-CN" sz="3200">
              <a:solidFill>
                <a:srgbClr val="FF0000"/>
              </a:solidFill>
              <a:latin typeface="宋体" panose="02010600030101010101" pitchFamily="2" charset="-122"/>
              <a:ea typeface="方正小标宋简体"/>
              <a:cs typeface="方正小标宋简体"/>
            </a:endParaRPr>
          </a:p>
        </p:txBody>
      </p:sp>
      <p:pic>
        <p:nvPicPr>
          <p:cNvPr id="46085"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ctrTitle"/>
          </p:nvPr>
        </p:nvSpPr>
        <p:spPr>
          <a:xfrm>
            <a:off x="1571625" y="214313"/>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9633" name="Rectangle 1"/>
          <p:cNvSpPr>
            <a:spLocks noChangeArrowheads="1"/>
          </p:cNvSpPr>
          <p:nvPr/>
        </p:nvSpPr>
        <p:spPr bwMode="auto">
          <a:xfrm>
            <a:off x="357188" y="1500188"/>
            <a:ext cx="8358187" cy="5078412"/>
          </a:xfrm>
          <a:prstGeom prst="rect">
            <a:avLst/>
          </a:prstGeom>
          <a:noFill/>
          <a:ln w="9525">
            <a:noFill/>
            <a:miter lim="800000"/>
          </a:ln>
          <a:effectLst/>
        </p:spPr>
        <p:txBody>
          <a:bodyPr anchor="ctr">
            <a:spAutoFit/>
          </a:bodyPr>
          <a:lstStyle/>
          <a:p>
            <a:pPr indent="406400">
              <a:lnSpc>
                <a:spcPct val="150000"/>
              </a:lnSpc>
              <a:defRPr/>
            </a:pPr>
            <a:r>
              <a:rPr lang="zh-CN" altLang="en-US" sz="2400" dirty="0"/>
              <a:t>用能单位：具有独立法人地位的企业和具有独立核算能力的单位。（工厂、车间、生产线）</a:t>
            </a:r>
            <a:endParaRPr lang="en-US" altLang="zh-CN" sz="2400" dirty="0"/>
          </a:p>
          <a:p>
            <a:pPr indent="406400">
              <a:lnSpc>
                <a:spcPct val="150000"/>
              </a:lnSpc>
              <a:defRPr/>
            </a:pPr>
            <a:r>
              <a:rPr lang="zh-CN" altLang="en-US" sz="2400" dirty="0"/>
              <a:t>次级用能单位：用能单位下属的能源核算单位。（车间、生产线、工段）</a:t>
            </a:r>
            <a:endParaRPr lang="en-US" altLang="zh-CN" sz="2400" dirty="0"/>
          </a:p>
          <a:p>
            <a:pPr indent="406400">
              <a:lnSpc>
                <a:spcPct val="150000"/>
              </a:lnSpc>
              <a:defRPr/>
            </a:pPr>
            <a:r>
              <a:rPr lang="zh-CN" altLang="en-US" sz="2400" dirty="0">
                <a:solidFill>
                  <a:srgbClr val="FF0000"/>
                </a:solidFill>
              </a:rPr>
              <a:t>主要</a:t>
            </a:r>
            <a:r>
              <a:rPr lang="zh-CN" altLang="en-US" sz="2400" dirty="0"/>
              <a:t>次级用能单位：用能量超过限定值的次级用能单位。</a:t>
            </a:r>
            <a:endParaRPr lang="en-US" altLang="zh-CN" sz="2400" dirty="0"/>
          </a:p>
          <a:p>
            <a:pPr indent="406400">
              <a:lnSpc>
                <a:spcPct val="150000"/>
              </a:lnSpc>
              <a:defRPr/>
            </a:pPr>
            <a:r>
              <a:rPr lang="zh-CN" altLang="en-US" sz="2400" dirty="0"/>
              <a:t>比如电力超过</a:t>
            </a:r>
            <a:r>
              <a:rPr lang="en-US" altLang="zh-CN" sz="2400" b="1" dirty="0">
                <a:solidFill>
                  <a:srgbClr val="000099"/>
                </a:solidFill>
              </a:rPr>
              <a:t>10</a:t>
            </a:r>
            <a:r>
              <a:rPr lang="en-US" altLang="zh-CN" sz="2400" dirty="0"/>
              <a:t>kW</a:t>
            </a:r>
            <a:r>
              <a:rPr lang="zh-CN" altLang="en-US" sz="2400" dirty="0"/>
              <a:t>、天然气超过</a:t>
            </a:r>
            <a:r>
              <a:rPr lang="en-US" altLang="zh-CN" sz="2400" dirty="0"/>
              <a:t>10000</a:t>
            </a:r>
            <a:r>
              <a:rPr lang="en-US" sz="2400" dirty="0"/>
              <a:t>m</a:t>
            </a:r>
            <a:r>
              <a:rPr lang="en-US" sz="2400" baseline="30000" dirty="0"/>
              <a:t>3</a:t>
            </a:r>
            <a:r>
              <a:rPr lang="en-US" altLang="zh-CN" sz="2400" dirty="0"/>
              <a:t>/a</a:t>
            </a:r>
          </a:p>
          <a:p>
            <a:pPr indent="406400">
              <a:lnSpc>
                <a:spcPct val="150000"/>
              </a:lnSpc>
              <a:defRPr/>
            </a:pPr>
            <a:r>
              <a:rPr lang="zh-CN" altLang="en-US" sz="2400" dirty="0">
                <a:solidFill>
                  <a:srgbClr val="FF0000"/>
                </a:solidFill>
              </a:rPr>
              <a:t>主要</a:t>
            </a:r>
            <a:r>
              <a:rPr lang="zh-CN" altLang="en-US" sz="2400" dirty="0"/>
              <a:t>用能设备：单台设备能耗超过限定值的设备。比如电力超过</a:t>
            </a:r>
            <a:r>
              <a:rPr lang="en-US" altLang="zh-CN" sz="2400" b="1" dirty="0">
                <a:solidFill>
                  <a:srgbClr val="000099"/>
                </a:solidFill>
              </a:rPr>
              <a:t>100</a:t>
            </a:r>
            <a:r>
              <a:rPr lang="en-US" altLang="zh-CN" sz="2400" dirty="0"/>
              <a:t>kW</a:t>
            </a:r>
            <a:r>
              <a:rPr lang="zh-CN" altLang="en-US" sz="2400" dirty="0"/>
              <a:t>、天然气超过</a:t>
            </a:r>
            <a:r>
              <a:rPr lang="en-US" altLang="zh-CN" sz="2400" dirty="0"/>
              <a:t>100</a:t>
            </a:r>
            <a:r>
              <a:rPr lang="en-US" sz="2400" dirty="0"/>
              <a:t>m</a:t>
            </a:r>
            <a:r>
              <a:rPr lang="en-US" sz="2400" baseline="30000" dirty="0"/>
              <a:t>3</a:t>
            </a:r>
            <a:r>
              <a:rPr lang="en-US" altLang="zh-CN" sz="2400" dirty="0"/>
              <a:t>/</a:t>
            </a:r>
            <a:r>
              <a:rPr lang="en-US" altLang="zh-CN" sz="2400" dirty="0">
                <a:solidFill>
                  <a:srgbClr val="FF0000"/>
                </a:solidFill>
              </a:rPr>
              <a:t>h</a:t>
            </a:r>
            <a:r>
              <a:rPr lang="zh-CN" altLang="en-US" sz="2400" dirty="0"/>
              <a:t>。</a:t>
            </a:r>
            <a:endParaRPr lang="en-US" altLang="zh-CN" sz="2400" dirty="0"/>
          </a:p>
          <a:p>
            <a:pPr indent="406400">
              <a:lnSpc>
                <a:spcPct val="150000"/>
              </a:lnSpc>
              <a:defRPr/>
            </a:pPr>
            <a:r>
              <a:rPr lang="zh-CN" altLang="en-US" sz="2400" dirty="0">
                <a:solidFill>
                  <a:srgbClr val="FF0000"/>
                </a:solidFill>
              </a:rPr>
              <a:t>（</a:t>
            </a:r>
            <a:r>
              <a:rPr lang="en-US" altLang="zh-CN" sz="2400" dirty="0">
                <a:solidFill>
                  <a:srgbClr val="FF0000"/>
                </a:solidFill>
              </a:rPr>
              <a:t>GB 17167</a:t>
            </a:r>
            <a:r>
              <a:rPr lang="zh-CN" altLang="en-US" sz="2400" dirty="0">
                <a:solidFill>
                  <a:srgbClr val="FF0000"/>
                </a:solidFill>
              </a:rPr>
              <a:t>、</a:t>
            </a:r>
            <a:r>
              <a:rPr lang="en-US" altLang="zh-CN" sz="2400" dirty="0">
                <a:solidFill>
                  <a:srgbClr val="FF0000"/>
                </a:solidFill>
              </a:rPr>
              <a:t>GB/T 24851</a:t>
            </a:r>
            <a:r>
              <a:rPr lang="zh-CN" altLang="en-US" sz="2400" dirty="0">
                <a:solidFill>
                  <a:srgbClr val="FF0000"/>
                </a:solidFill>
              </a:rPr>
              <a:t>） </a:t>
            </a:r>
            <a:r>
              <a:rPr lang="zh-CN" altLang="en-US" sz="2400" b="1" dirty="0">
                <a:solidFill>
                  <a:srgbClr val="FF0000"/>
                </a:solidFill>
              </a:rPr>
              <a:t>注意两表单位不同！！！</a:t>
            </a:r>
            <a:endParaRPr lang="zh-CN" sz="2800" b="1" dirty="0">
              <a:latin typeface="+mn-ea"/>
              <a:ea typeface="+mn-ea"/>
              <a:cs typeface="宋体" panose="02010600030101010101" pitchFamily="2" charset="-122"/>
            </a:endParaRPr>
          </a:p>
        </p:txBody>
      </p:sp>
      <p:sp>
        <p:nvSpPr>
          <p:cNvPr id="47108" name="矩形 4"/>
          <p:cNvSpPr>
            <a:spLocks noChangeArrowheads="1"/>
          </p:cNvSpPr>
          <p:nvPr/>
        </p:nvSpPr>
        <p:spPr bwMode="auto">
          <a:xfrm>
            <a:off x="2571750" y="1071563"/>
            <a:ext cx="3557588" cy="584200"/>
          </a:xfrm>
          <a:prstGeom prst="rect">
            <a:avLst/>
          </a:prstGeom>
          <a:noFill/>
          <a:ln w="9525">
            <a:noFill/>
            <a:miter lim="800000"/>
          </a:ln>
        </p:spPr>
        <p:txBody>
          <a:bodyPr>
            <a:spAutoFit/>
          </a:bodyPr>
          <a:lstStyle/>
          <a:p>
            <a:pPr indent="406400"/>
            <a:r>
              <a:rPr lang="zh-CN" altLang="en-US" sz="3200">
                <a:solidFill>
                  <a:srgbClr val="FF0000"/>
                </a:solidFill>
                <a:latin typeface="宋体" panose="02010600030101010101" pitchFamily="2" charset="-122"/>
                <a:ea typeface="方正小标宋简体"/>
                <a:cs typeface="方正小标宋简体"/>
              </a:rPr>
              <a:t>企业自查报告</a:t>
            </a:r>
            <a:endParaRPr lang="en-US" altLang="zh-CN" sz="3200">
              <a:solidFill>
                <a:srgbClr val="FF0000"/>
              </a:solidFill>
              <a:latin typeface="宋体" panose="02010600030101010101" pitchFamily="2" charset="-122"/>
              <a:ea typeface="方正小标宋简体"/>
              <a:cs typeface="方正小标宋简体"/>
            </a:endParaRPr>
          </a:p>
        </p:txBody>
      </p:sp>
      <p:pic>
        <p:nvPicPr>
          <p:cNvPr id="4710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ctrTitle"/>
          </p:nvPr>
        </p:nvSpPr>
        <p:spPr>
          <a:xfrm>
            <a:off x="1643063" y="214313"/>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9633" name="Rectangle 1"/>
          <p:cNvSpPr>
            <a:spLocks noChangeArrowheads="1"/>
          </p:cNvSpPr>
          <p:nvPr/>
        </p:nvSpPr>
        <p:spPr bwMode="auto">
          <a:xfrm>
            <a:off x="357188" y="1571625"/>
            <a:ext cx="8358187" cy="4991100"/>
          </a:xfrm>
          <a:prstGeom prst="rect">
            <a:avLst/>
          </a:prstGeom>
          <a:noFill/>
          <a:ln w="9525">
            <a:solidFill>
              <a:srgbClr val="FF0000"/>
            </a:solidFill>
            <a:miter lim="800000"/>
          </a:ln>
          <a:effectLst/>
        </p:spPr>
        <p:txBody>
          <a:bodyPr anchor="ctr">
            <a:spAutoFit/>
          </a:bodyPr>
          <a:lstStyle/>
          <a:p>
            <a:pPr indent="406400">
              <a:lnSpc>
                <a:spcPct val="150000"/>
              </a:lnSpc>
              <a:defRPr/>
            </a:pPr>
            <a:r>
              <a:rPr lang="zh-CN" altLang="en-US" sz="2400" dirty="0"/>
              <a:t>以耗电为例，若生产线有大于</a:t>
            </a:r>
            <a:r>
              <a:rPr lang="en-US" altLang="zh-CN" sz="2400" dirty="0"/>
              <a:t>100kW</a:t>
            </a:r>
            <a:r>
              <a:rPr lang="zh-CN" altLang="en-US" sz="2400" dirty="0"/>
              <a:t>的设备，则一是该设备要单独装计量表，同时该车间也要装一个总的电表；若该生产线的单台电力设备容量都小于</a:t>
            </a:r>
            <a:r>
              <a:rPr lang="en-US" altLang="zh-CN" sz="2400" dirty="0"/>
              <a:t>10kW</a:t>
            </a:r>
            <a:r>
              <a:rPr lang="zh-CN" altLang="en-US" sz="2400" dirty="0"/>
              <a:t>，但汇总后容量大于</a:t>
            </a:r>
            <a:r>
              <a:rPr lang="en-US" altLang="zh-CN" sz="2400" dirty="0"/>
              <a:t>10kW</a:t>
            </a:r>
            <a:r>
              <a:rPr lang="zh-CN" altLang="en-US" sz="2400" dirty="0"/>
              <a:t>，则单台设备不用装计量表、但该生产线要装一个总表；若该生产线的单台电力设备容量都小于</a:t>
            </a:r>
            <a:r>
              <a:rPr lang="en-US" altLang="zh-CN" sz="2400" dirty="0"/>
              <a:t>10kW</a:t>
            </a:r>
            <a:r>
              <a:rPr lang="zh-CN" altLang="en-US" sz="2400" dirty="0"/>
              <a:t>，且汇总后容量仍小于</a:t>
            </a:r>
            <a:r>
              <a:rPr lang="en-US" altLang="zh-CN" sz="2400" dirty="0"/>
              <a:t>10kW</a:t>
            </a:r>
            <a:r>
              <a:rPr lang="zh-CN" altLang="en-US" sz="2400" dirty="0"/>
              <a:t>，则都不用装计量表。</a:t>
            </a:r>
            <a:br>
              <a:rPr lang="zh-CN" altLang="en-US" sz="2400" dirty="0"/>
            </a:br>
            <a:r>
              <a:rPr lang="zh-CN" altLang="en-US" sz="2400" dirty="0"/>
              <a:t>　　可以说，若次级用能单位内有主要用能设备，则该次级用能单位一定是主要次级用能单位；反之，主要次级用能单位内，不一定有主要用能设备。</a:t>
            </a:r>
            <a:endParaRPr lang="zh-CN" sz="2800" dirty="0">
              <a:latin typeface="+mn-ea"/>
              <a:ea typeface="+mn-ea"/>
              <a:cs typeface="宋体" panose="02010600030101010101" pitchFamily="2" charset="-122"/>
            </a:endParaRPr>
          </a:p>
        </p:txBody>
      </p:sp>
      <p:sp>
        <p:nvSpPr>
          <p:cNvPr id="48132" name="矩形 4"/>
          <p:cNvSpPr>
            <a:spLocks noChangeArrowheads="1"/>
          </p:cNvSpPr>
          <p:nvPr/>
        </p:nvSpPr>
        <p:spPr bwMode="auto">
          <a:xfrm>
            <a:off x="2643188" y="1000125"/>
            <a:ext cx="3557587" cy="584200"/>
          </a:xfrm>
          <a:prstGeom prst="rect">
            <a:avLst/>
          </a:prstGeom>
          <a:noFill/>
          <a:ln w="9525">
            <a:noFill/>
            <a:miter lim="800000"/>
          </a:ln>
        </p:spPr>
        <p:txBody>
          <a:bodyPr>
            <a:spAutoFit/>
          </a:bodyPr>
          <a:lstStyle/>
          <a:p>
            <a:pPr indent="406400"/>
            <a:r>
              <a:rPr lang="zh-CN" altLang="en-US" sz="3200">
                <a:solidFill>
                  <a:srgbClr val="FF0000"/>
                </a:solidFill>
                <a:latin typeface="宋体" panose="02010600030101010101" pitchFamily="2" charset="-122"/>
                <a:ea typeface="方正小标宋简体"/>
                <a:cs typeface="方正小标宋简体"/>
              </a:rPr>
              <a:t>企业自查报告</a:t>
            </a:r>
            <a:endParaRPr lang="en-US" altLang="zh-CN" sz="3200">
              <a:solidFill>
                <a:srgbClr val="FF0000"/>
              </a:solidFill>
              <a:latin typeface="宋体" panose="02010600030101010101" pitchFamily="2" charset="-122"/>
              <a:ea typeface="方正小标宋简体"/>
              <a:cs typeface="方正小标宋简体"/>
            </a:endParaRPr>
          </a:p>
        </p:txBody>
      </p:sp>
      <p:pic>
        <p:nvPicPr>
          <p:cNvPr id="4813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ctrTitle"/>
          </p:nvPr>
        </p:nvSpPr>
        <p:spPr>
          <a:xfrm>
            <a:off x="1500188" y="214313"/>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9633" name="Rectangle 1"/>
          <p:cNvSpPr>
            <a:spLocks noChangeArrowheads="1"/>
          </p:cNvSpPr>
          <p:nvPr/>
        </p:nvSpPr>
        <p:spPr bwMode="auto">
          <a:xfrm>
            <a:off x="500063" y="2000250"/>
            <a:ext cx="8001000" cy="3970338"/>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四</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、能源计量器具配备情况</a:t>
            </a: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用能单位：必须加装计量器具</a:t>
            </a:r>
            <a:endParaRPr lang="en-US" altLang="zh-CN" sz="2800" dirty="0"/>
          </a:p>
          <a:p>
            <a:pPr indent="406400">
              <a:lnSpc>
                <a:spcPct val="150000"/>
              </a:lnSpc>
              <a:defRPr/>
            </a:pPr>
            <a:r>
              <a:rPr lang="zh-CN" altLang="en-US" sz="2800" dirty="0">
                <a:solidFill>
                  <a:srgbClr val="FF0000"/>
                </a:solidFill>
              </a:rPr>
              <a:t>主要</a:t>
            </a:r>
            <a:r>
              <a:rPr lang="zh-CN" altLang="en-US" sz="2800" dirty="0"/>
              <a:t>次级用能单位：必须加装。</a:t>
            </a:r>
            <a:endParaRPr lang="en-US" altLang="zh-CN" sz="2800" dirty="0"/>
          </a:p>
          <a:p>
            <a:pPr indent="406400">
              <a:lnSpc>
                <a:spcPct val="150000"/>
              </a:lnSpc>
              <a:defRPr/>
            </a:pPr>
            <a:r>
              <a:rPr lang="zh-CN" altLang="en-US" sz="2800" dirty="0"/>
              <a:t>主要用能设备：必须加装。</a:t>
            </a:r>
            <a:endParaRPr lang="en-US" altLang="zh-CN" sz="2800" dirty="0"/>
          </a:p>
          <a:p>
            <a:pPr indent="406400">
              <a:lnSpc>
                <a:spcPct val="150000"/>
              </a:lnSpc>
              <a:defRPr/>
            </a:pPr>
            <a:endParaRPr lang="en-US" altLang="zh-CN" sz="2800" dirty="0"/>
          </a:p>
          <a:p>
            <a:pPr indent="406400">
              <a:lnSpc>
                <a:spcPct val="150000"/>
              </a:lnSpc>
              <a:defRPr/>
            </a:pPr>
            <a:r>
              <a:rPr lang="zh-CN" altLang="en-US" sz="2800" dirty="0">
                <a:solidFill>
                  <a:srgbClr val="FF0000"/>
                </a:solidFill>
              </a:rPr>
              <a:t>（</a:t>
            </a:r>
            <a:r>
              <a:rPr lang="en-US" altLang="zh-CN" sz="2800" dirty="0">
                <a:solidFill>
                  <a:srgbClr val="FF0000"/>
                </a:solidFill>
              </a:rPr>
              <a:t>GB 17167</a:t>
            </a:r>
            <a:r>
              <a:rPr lang="zh-CN" altLang="en-US" sz="2800" dirty="0">
                <a:solidFill>
                  <a:srgbClr val="FF0000"/>
                </a:solidFill>
              </a:rPr>
              <a:t>、</a:t>
            </a:r>
            <a:r>
              <a:rPr lang="en-US" altLang="zh-CN" sz="2800" dirty="0">
                <a:solidFill>
                  <a:srgbClr val="FF0000"/>
                </a:solidFill>
              </a:rPr>
              <a:t>GB/T 24851</a:t>
            </a:r>
            <a:r>
              <a:rPr lang="zh-CN" altLang="en-US" sz="2800" dirty="0">
                <a:solidFill>
                  <a:srgbClr val="FF0000"/>
                </a:solidFill>
              </a:rPr>
              <a:t>）</a:t>
            </a:r>
            <a:endParaRPr lang="zh-CN" sz="2800" dirty="0">
              <a:latin typeface="+mn-ea"/>
              <a:ea typeface="+mn-ea"/>
              <a:cs typeface="宋体" panose="02010600030101010101" pitchFamily="2" charset="-122"/>
            </a:endParaRPr>
          </a:p>
        </p:txBody>
      </p:sp>
      <p:sp>
        <p:nvSpPr>
          <p:cNvPr id="49156" name="矩形 4"/>
          <p:cNvSpPr>
            <a:spLocks noChangeArrowheads="1"/>
          </p:cNvSpPr>
          <p:nvPr/>
        </p:nvSpPr>
        <p:spPr bwMode="auto">
          <a:xfrm>
            <a:off x="3000375" y="1214438"/>
            <a:ext cx="3557588" cy="584200"/>
          </a:xfrm>
          <a:prstGeom prst="rect">
            <a:avLst/>
          </a:prstGeom>
          <a:noFill/>
          <a:ln w="9525">
            <a:noFill/>
            <a:miter lim="800000"/>
          </a:ln>
        </p:spPr>
        <p:txBody>
          <a:bodyPr>
            <a:spAutoFit/>
          </a:bodyPr>
          <a:lstStyle/>
          <a:p>
            <a:pPr indent="406400"/>
            <a:r>
              <a:rPr lang="zh-CN" altLang="en-US" sz="3200">
                <a:solidFill>
                  <a:srgbClr val="FF0000"/>
                </a:solidFill>
                <a:latin typeface="宋体" panose="02010600030101010101" pitchFamily="2" charset="-122"/>
                <a:ea typeface="方正小标宋简体"/>
                <a:cs typeface="方正小标宋简体"/>
              </a:rPr>
              <a:t>企业自查报告</a:t>
            </a:r>
            <a:endParaRPr lang="en-US" altLang="zh-CN" sz="3200">
              <a:solidFill>
                <a:srgbClr val="FF0000"/>
              </a:solidFill>
              <a:latin typeface="宋体" panose="02010600030101010101" pitchFamily="2" charset="-122"/>
              <a:ea typeface="方正小标宋简体"/>
              <a:cs typeface="方正小标宋简体"/>
            </a:endParaRPr>
          </a:p>
        </p:txBody>
      </p:sp>
      <p:pic>
        <p:nvPicPr>
          <p:cNvPr id="49157"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ctrTitle"/>
          </p:nvPr>
        </p:nvSpPr>
        <p:spPr>
          <a:xfrm>
            <a:off x="1428750" y="214313"/>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9633" name="Rectangle 1"/>
          <p:cNvSpPr>
            <a:spLocks noChangeArrowheads="1"/>
          </p:cNvSpPr>
          <p:nvPr/>
        </p:nvSpPr>
        <p:spPr bwMode="auto">
          <a:xfrm>
            <a:off x="500063" y="2000250"/>
            <a:ext cx="8072437" cy="2032000"/>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五</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、能源管理情况</a:t>
            </a: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企业能源管理体系建设、能源管理有关规章制度建立、能源管控中心建设和运营情况等。</a:t>
            </a:r>
            <a:endParaRPr lang="zh-CN" sz="2800" dirty="0">
              <a:latin typeface="+mn-ea"/>
              <a:ea typeface="+mn-ea"/>
              <a:cs typeface="宋体" panose="02010600030101010101" pitchFamily="2" charset="-122"/>
            </a:endParaRPr>
          </a:p>
        </p:txBody>
      </p:sp>
      <p:sp>
        <p:nvSpPr>
          <p:cNvPr id="50180" name="矩形 4"/>
          <p:cNvSpPr>
            <a:spLocks noChangeArrowheads="1"/>
          </p:cNvSpPr>
          <p:nvPr/>
        </p:nvSpPr>
        <p:spPr bwMode="auto">
          <a:xfrm>
            <a:off x="3000375" y="1214438"/>
            <a:ext cx="3557588" cy="584200"/>
          </a:xfrm>
          <a:prstGeom prst="rect">
            <a:avLst/>
          </a:prstGeom>
          <a:noFill/>
          <a:ln w="9525">
            <a:noFill/>
            <a:miter lim="800000"/>
          </a:ln>
        </p:spPr>
        <p:txBody>
          <a:bodyPr>
            <a:spAutoFit/>
          </a:bodyPr>
          <a:lstStyle/>
          <a:p>
            <a:pPr indent="406400"/>
            <a:r>
              <a:rPr lang="zh-CN" altLang="en-US" sz="3200">
                <a:solidFill>
                  <a:srgbClr val="FF0000"/>
                </a:solidFill>
                <a:latin typeface="宋体" panose="02010600030101010101" pitchFamily="2" charset="-122"/>
                <a:ea typeface="方正小标宋简体"/>
                <a:cs typeface="方正小标宋简体"/>
              </a:rPr>
              <a:t>企业自查报告</a:t>
            </a:r>
            <a:endParaRPr lang="en-US" altLang="zh-CN" sz="3200">
              <a:solidFill>
                <a:srgbClr val="FF0000"/>
              </a:solidFill>
              <a:latin typeface="宋体" panose="02010600030101010101" pitchFamily="2" charset="-122"/>
              <a:ea typeface="方正小标宋简体"/>
              <a:cs typeface="方正小标宋简体"/>
            </a:endParaRPr>
          </a:p>
        </p:txBody>
      </p:sp>
      <p:sp>
        <p:nvSpPr>
          <p:cNvPr id="50181" name="TextBox 5"/>
          <p:cNvSpPr txBox="1">
            <a:spLocks noChangeArrowheads="1"/>
          </p:cNvSpPr>
          <p:nvPr/>
        </p:nvSpPr>
        <p:spPr bwMode="auto">
          <a:xfrm>
            <a:off x="214313" y="4357688"/>
            <a:ext cx="7143750" cy="1938337"/>
          </a:xfrm>
          <a:prstGeom prst="rect">
            <a:avLst/>
          </a:prstGeom>
          <a:noFill/>
          <a:ln w="9525">
            <a:solidFill>
              <a:srgbClr val="FF0000"/>
            </a:solidFill>
            <a:miter lim="800000"/>
          </a:ln>
        </p:spPr>
        <p:txBody>
          <a:bodyPr>
            <a:spAutoFit/>
          </a:bodyPr>
          <a:lstStyle/>
          <a:p>
            <a:r>
              <a:rPr lang="en-US" altLang="zh-CN" sz="2000"/>
              <a:t>GB/T 29456-2012 </a:t>
            </a:r>
            <a:r>
              <a:rPr lang="zh-CN" altLang="en-US" sz="2000"/>
              <a:t>能源管理体系 实施指南</a:t>
            </a:r>
            <a:endParaRPr lang="en-US" altLang="zh-CN" sz="2000"/>
          </a:p>
          <a:p>
            <a:r>
              <a:rPr lang="en-US" altLang="zh-CN" sz="2000"/>
              <a:t>GB/T 23331-2012 </a:t>
            </a:r>
            <a:r>
              <a:rPr lang="zh-CN" altLang="en-US" sz="2000"/>
              <a:t>能源管理体系 要求</a:t>
            </a:r>
            <a:endParaRPr lang="en-US" altLang="zh-CN" sz="2000"/>
          </a:p>
          <a:p>
            <a:r>
              <a:rPr lang="en-US" altLang="zh-CN" sz="2000"/>
              <a:t>GB/T 32043-2015 </a:t>
            </a:r>
            <a:r>
              <a:rPr lang="zh-CN" altLang="en-US" sz="2000"/>
              <a:t>平板玻璃行业能源管理体系实施指南</a:t>
            </a:r>
            <a:endParaRPr lang="en-US" altLang="zh-CN" sz="2000"/>
          </a:p>
          <a:p>
            <a:r>
              <a:rPr lang="en-US" altLang="zh-CN" sz="2000"/>
              <a:t>RB/T 111-2014 </a:t>
            </a:r>
            <a:r>
              <a:rPr lang="zh-CN" altLang="en-US" sz="2000"/>
              <a:t>能源管理体系 玻璃企业认证要求</a:t>
            </a:r>
            <a:endParaRPr lang="en-US" altLang="zh-CN" sz="2000"/>
          </a:p>
          <a:p>
            <a:r>
              <a:rPr lang="en-US" altLang="zh-CN" sz="2000"/>
              <a:t>CNCA-LC-0102:2014 </a:t>
            </a:r>
            <a:r>
              <a:rPr lang="zh-CN" altLang="en-US" sz="2000"/>
              <a:t>低碳产品认证实施规则 平板玻璃</a:t>
            </a:r>
            <a:endParaRPr lang="en-US" altLang="zh-CN" sz="2000"/>
          </a:p>
          <a:p>
            <a:r>
              <a:rPr lang="en-US" altLang="zh-CN" sz="2000"/>
              <a:t>CNCA/CTS0018-2014 </a:t>
            </a:r>
            <a:r>
              <a:rPr lang="zh-CN" altLang="en-US" sz="2000"/>
              <a:t>平板玻璃低碳产品评价方法及要求</a:t>
            </a:r>
          </a:p>
        </p:txBody>
      </p:sp>
      <p:pic>
        <p:nvPicPr>
          <p:cNvPr id="5018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ctrTitle"/>
          </p:nvPr>
        </p:nvSpPr>
        <p:spPr>
          <a:xfrm>
            <a:off x="1785938" y="214313"/>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9633" name="Rectangle 1"/>
          <p:cNvSpPr>
            <a:spLocks noChangeArrowheads="1"/>
          </p:cNvSpPr>
          <p:nvPr/>
        </p:nvSpPr>
        <p:spPr bwMode="auto">
          <a:xfrm>
            <a:off x="571500" y="2571750"/>
            <a:ext cx="7929563" cy="2678113"/>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六</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、节能措施和节能项目情况</a:t>
            </a: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  企业已经实施和正在实施的主要节能措施和节能项目及具体建设内容（填写附表</a:t>
            </a:r>
            <a:r>
              <a:rPr lang="en-US" sz="2800" dirty="0"/>
              <a:t>1-6</a:t>
            </a:r>
            <a:r>
              <a:rPr lang="zh-CN" altLang="en-US" sz="2800" dirty="0"/>
              <a:t>）</a:t>
            </a:r>
          </a:p>
          <a:p>
            <a:pPr indent="406400">
              <a:lnSpc>
                <a:spcPct val="150000"/>
              </a:lnSpc>
              <a:defRPr/>
            </a:pPr>
            <a:endParaRPr lang="zh-CN" sz="2800" dirty="0">
              <a:latin typeface="+mn-ea"/>
              <a:ea typeface="+mn-ea"/>
              <a:cs typeface="宋体" panose="02010600030101010101" pitchFamily="2" charset="-122"/>
            </a:endParaRPr>
          </a:p>
        </p:txBody>
      </p:sp>
      <p:sp>
        <p:nvSpPr>
          <p:cNvPr id="51204" name="矩形 4"/>
          <p:cNvSpPr>
            <a:spLocks noChangeArrowheads="1"/>
          </p:cNvSpPr>
          <p:nvPr/>
        </p:nvSpPr>
        <p:spPr bwMode="auto">
          <a:xfrm>
            <a:off x="3071813" y="1500188"/>
            <a:ext cx="3557587" cy="523875"/>
          </a:xfrm>
          <a:prstGeom prst="rect">
            <a:avLst/>
          </a:prstGeom>
          <a:noFill/>
          <a:ln w="9525">
            <a:noFill/>
            <a:miter lim="800000"/>
          </a:ln>
        </p:spPr>
        <p:txBody>
          <a:bodyPr>
            <a:spAutoFit/>
          </a:bodyPr>
          <a:lstStyle/>
          <a:p>
            <a:pPr indent="406400"/>
            <a:r>
              <a:rPr lang="zh-CN" altLang="en-US" sz="2800">
                <a:solidFill>
                  <a:srgbClr val="FF0000"/>
                </a:solidFill>
                <a:latin typeface="宋体" panose="02010600030101010101" pitchFamily="2" charset="-122"/>
                <a:ea typeface="方正小标宋简体"/>
                <a:cs typeface="方正小标宋简体"/>
              </a:rPr>
              <a:t>企业自查报告</a:t>
            </a:r>
            <a:endParaRPr lang="en-US" altLang="zh-CN" sz="2800">
              <a:solidFill>
                <a:srgbClr val="FF0000"/>
              </a:solidFill>
              <a:latin typeface="宋体" panose="02010600030101010101" pitchFamily="2" charset="-122"/>
              <a:ea typeface="方正小标宋简体"/>
              <a:cs typeface="方正小标宋简体"/>
            </a:endParaRPr>
          </a:p>
        </p:txBody>
      </p:sp>
      <p:pic>
        <p:nvPicPr>
          <p:cNvPr id="51205"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ctrTitle"/>
          </p:nvPr>
        </p:nvSpPr>
        <p:spPr>
          <a:xfrm>
            <a:off x="1928813" y="142875"/>
            <a:ext cx="5143500" cy="714375"/>
          </a:xfrm>
        </p:spPr>
        <p:txBody>
          <a:bodyPr/>
          <a:lstStyle/>
          <a:p>
            <a:pPr eaLnBrk="1" hangingPunct="1">
              <a:lnSpc>
                <a:spcPct val="150000"/>
              </a:lnSpc>
            </a:pPr>
            <a:r>
              <a:rPr lang="zh-CN" altLang="en-US" sz="3200" b="1" smtClean="0"/>
              <a:t>六、企业自查</a:t>
            </a:r>
            <a:endParaRPr lang="zh-CN" altLang="zh-CN" sz="3200" b="1" smtClean="0">
              <a:solidFill>
                <a:srgbClr val="C00000"/>
              </a:solidFill>
            </a:endParaRPr>
          </a:p>
        </p:txBody>
      </p:sp>
      <p:sp>
        <p:nvSpPr>
          <p:cNvPr id="69633" name="Rectangle 1"/>
          <p:cNvSpPr>
            <a:spLocks noChangeArrowheads="1"/>
          </p:cNvSpPr>
          <p:nvPr/>
        </p:nvSpPr>
        <p:spPr bwMode="auto">
          <a:xfrm>
            <a:off x="500063" y="2000250"/>
            <a:ext cx="7858125" cy="2678113"/>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七</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、存在问题及整改措施</a:t>
            </a: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企业能源利用存在问题以及相应的整改措施，特别是对达不到强制性能耗限额标准的生产线，应提出明确的节能改造等整改措施。</a:t>
            </a:r>
            <a:endParaRPr lang="zh-CN" sz="2800" dirty="0">
              <a:latin typeface="+mn-ea"/>
              <a:ea typeface="+mn-ea"/>
              <a:cs typeface="宋体" panose="02010600030101010101" pitchFamily="2" charset="-122"/>
            </a:endParaRPr>
          </a:p>
        </p:txBody>
      </p:sp>
      <p:sp>
        <p:nvSpPr>
          <p:cNvPr id="52228" name="矩形 4"/>
          <p:cNvSpPr>
            <a:spLocks noChangeArrowheads="1"/>
          </p:cNvSpPr>
          <p:nvPr/>
        </p:nvSpPr>
        <p:spPr bwMode="auto">
          <a:xfrm>
            <a:off x="3000375" y="1214438"/>
            <a:ext cx="3557588" cy="523875"/>
          </a:xfrm>
          <a:prstGeom prst="rect">
            <a:avLst/>
          </a:prstGeom>
          <a:noFill/>
          <a:ln w="9525">
            <a:noFill/>
            <a:miter lim="800000"/>
          </a:ln>
        </p:spPr>
        <p:txBody>
          <a:bodyPr>
            <a:spAutoFit/>
          </a:bodyPr>
          <a:lstStyle/>
          <a:p>
            <a:pPr indent="406400"/>
            <a:r>
              <a:rPr lang="zh-CN" altLang="en-US" sz="2800">
                <a:solidFill>
                  <a:srgbClr val="FF0000"/>
                </a:solidFill>
                <a:latin typeface="宋体" panose="02010600030101010101" pitchFamily="2" charset="-122"/>
                <a:ea typeface="方正小标宋简体"/>
                <a:cs typeface="方正小标宋简体"/>
              </a:rPr>
              <a:t>企业自查报告</a:t>
            </a:r>
            <a:endParaRPr lang="en-US" altLang="zh-CN" sz="2800">
              <a:solidFill>
                <a:srgbClr val="FF0000"/>
              </a:solidFill>
              <a:latin typeface="宋体" panose="02010600030101010101" pitchFamily="2" charset="-122"/>
              <a:ea typeface="方正小标宋简体"/>
              <a:cs typeface="方正小标宋简体"/>
            </a:endParaRPr>
          </a:p>
        </p:txBody>
      </p:sp>
      <p:sp>
        <p:nvSpPr>
          <p:cNvPr id="52229" name="矩形 5">
            <a:hlinkClick r:id="rId2" action="ppaction://hlinkfile"/>
          </p:cNvPr>
          <p:cNvSpPr>
            <a:spLocks noChangeArrowheads="1"/>
          </p:cNvSpPr>
          <p:nvPr/>
        </p:nvSpPr>
        <p:spPr bwMode="auto">
          <a:xfrm>
            <a:off x="3714750" y="4929188"/>
            <a:ext cx="979488" cy="369887"/>
          </a:xfrm>
          <a:prstGeom prst="rect">
            <a:avLst/>
          </a:prstGeom>
          <a:noFill/>
          <a:ln w="9525">
            <a:solidFill>
              <a:srgbClr val="FF0000"/>
            </a:solidFill>
            <a:miter lim="800000"/>
          </a:ln>
        </p:spPr>
        <p:txBody>
          <a:bodyPr wrap="none">
            <a:spAutoFit/>
          </a:bodyPr>
          <a:lstStyle/>
          <a:p>
            <a:r>
              <a:rPr lang="zh-CN" altLang="en-US"/>
              <a:t>表</a:t>
            </a:r>
            <a:r>
              <a:rPr lang="en-US" altLang="zh-CN"/>
              <a:t>1-</a:t>
            </a:r>
            <a:r>
              <a:rPr lang="zh-CN" altLang="en-US"/>
              <a:t>表</a:t>
            </a:r>
            <a:r>
              <a:rPr lang="en-US" altLang="zh-CN"/>
              <a:t>6</a:t>
            </a:r>
            <a:endParaRPr lang="zh-CN" altLang="en-US"/>
          </a:p>
        </p:txBody>
      </p:sp>
      <p:pic>
        <p:nvPicPr>
          <p:cNvPr id="52230"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ctrTitle"/>
          </p:nvPr>
        </p:nvSpPr>
        <p:spPr>
          <a:xfrm>
            <a:off x="1428750" y="214313"/>
            <a:ext cx="5143500" cy="714375"/>
          </a:xfrm>
        </p:spPr>
        <p:txBody>
          <a:bodyPr/>
          <a:lstStyle/>
          <a:p>
            <a:pPr eaLnBrk="1" hangingPunct="1">
              <a:lnSpc>
                <a:spcPct val="150000"/>
              </a:lnSpc>
            </a:pPr>
            <a:r>
              <a:rPr lang="zh-CN" altLang="en-US" sz="3200" b="1" smtClean="0"/>
              <a:t>七、机构初审</a:t>
            </a:r>
            <a:endParaRPr lang="zh-CN" altLang="zh-CN" sz="3200" b="1" smtClean="0">
              <a:solidFill>
                <a:srgbClr val="C00000"/>
              </a:solidFill>
            </a:endParaRPr>
          </a:p>
        </p:txBody>
      </p:sp>
      <p:sp>
        <p:nvSpPr>
          <p:cNvPr id="53251" name="矩形 5"/>
          <p:cNvSpPr>
            <a:spLocks noChangeArrowheads="1"/>
          </p:cNvSpPr>
          <p:nvPr/>
        </p:nvSpPr>
        <p:spPr bwMode="auto">
          <a:xfrm>
            <a:off x="714375" y="2357438"/>
            <a:ext cx="8072438" cy="2212975"/>
          </a:xfrm>
          <a:prstGeom prst="rect">
            <a:avLst/>
          </a:prstGeom>
          <a:noFill/>
          <a:ln w="9525">
            <a:noFill/>
            <a:miter lim="800000"/>
          </a:ln>
        </p:spPr>
        <p:txBody>
          <a:bodyPr>
            <a:spAutoFit/>
          </a:bodyPr>
          <a:lstStyle/>
          <a:p>
            <a:pPr>
              <a:lnSpc>
                <a:spcPct val="150000"/>
              </a:lnSpc>
            </a:pPr>
            <a:r>
              <a:rPr lang="zh-CN" altLang="en-US" sz="3200"/>
              <a:t>重点审查自查报告的填报内容</a:t>
            </a:r>
            <a:r>
              <a:rPr lang="zh-CN" altLang="en-US" sz="3200">
                <a:solidFill>
                  <a:srgbClr val="FF0000"/>
                </a:solidFill>
              </a:rPr>
              <a:t>完整性、数据前后一致性、能耗数据计算范围和过程的准确性以及能耗限额标准对标达标情况</a:t>
            </a:r>
            <a:r>
              <a:rPr lang="zh-CN" altLang="en-US" sz="3200"/>
              <a:t>等</a:t>
            </a:r>
          </a:p>
        </p:txBody>
      </p:sp>
      <p:pic>
        <p:nvPicPr>
          <p:cNvPr id="5325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1071563" y="1928813"/>
            <a:ext cx="7358062" cy="3324225"/>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一</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、企业概况</a:t>
            </a:r>
            <a:endParaRPr lang="en-US" altLang="zh-CN" sz="2800" dirty="0">
              <a:latin typeface="+mn-ea"/>
              <a:ea typeface="+mn-ea"/>
              <a:cs typeface="Times New Roman" panose="02020603050405020304" pitchFamily="18" charset="0"/>
            </a:endParaRPr>
          </a:p>
          <a:p>
            <a:pPr indent="406400">
              <a:lnSpc>
                <a:spcPct val="150000"/>
              </a:lnSpc>
              <a:defRPr/>
            </a:pPr>
            <a:endParaRPr lang="zh-CN" sz="2800" dirty="0">
              <a:latin typeface="+mn-ea"/>
              <a:ea typeface="+mn-ea"/>
              <a:cs typeface="宋体" panose="02010600030101010101" pitchFamily="2" charset="-122"/>
            </a:endParaRPr>
          </a:p>
          <a:p>
            <a:pPr>
              <a:lnSpc>
                <a:spcPct val="150000"/>
              </a:lnSpc>
              <a:defRPr/>
            </a:pPr>
            <a:r>
              <a:rPr lang="zh-CN" altLang="en-US" sz="2800" dirty="0"/>
              <a:t>审查企业统计核查年度（如</a:t>
            </a:r>
            <a:r>
              <a:rPr lang="en-US" altLang="en-US" sz="2800" dirty="0"/>
              <a:t>2016</a:t>
            </a:r>
            <a:r>
              <a:rPr lang="zh-CN" altLang="en-US" sz="2800" dirty="0"/>
              <a:t>年）年生产规模、生产线分类和主要装备、分类产品产量及能源消耗总量等。</a:t>
            </a:r>
          </a:p>
        </p:txBody>
      </p:sp>
      <p:sp>
        <p:nvSpPr>
          <p:cNvPr id="6" name="标题 1"/>
          <p:cNvSpPr txBox="1"/>
          <p:nvPr/>
        </p:nvSpPr>
        <p:spPr bwMode="auto">
          <a:xfrm>
            <a:off x="1643063" y="142875"/>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七、机构初审</a:t>
            </a:r>
            <a:endParaRPr lang="zh-CN" altLang="zh-CN" sz="3200" b="1" dirty="0">
              <a:solidFill>
                <a:srgbClr val="C00000"/>
              </a:solidFill>
              <a:latin typeface="+mj-lt"/>
              <a:ea typeface="+mj-ea"/>
              <a:cs typeface="+mj-cs"/>
            </a:endParaRPr>
          </a:p>
        </p:txBody>
      </p:sp>
      <p:pic>
        <p:nvPicPr>
          <p:cNvPr id="5427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ctrTitle"/>
          </p:nvPr>
        </p:nvSpPr>
        <p:spPr>
          <a:xfrm>
            <a:off x="2786063" y="142875"/>
            <a:ext cx="4500562" cy="714375"/>
          </a:xfrm>
        </p:spPr>
        <p:txBody>
          <a:bodyPr/>
          <a:lstStyle/>
          <a:p>
            <a:pPr eaLnBrk="1" hangingPunct="1">
              <a:lnSpc>
                <a:spcPct val="150000"/>
              </a:lnSpc>
            </a:pPr>
            <a:r>
              <a:rPr lang="zh-CN" altLang="en-US" sz="3200" b="1" smtClean="0"/>
              <a:t>二、监察对象</a:t>
            </a:r>
            <a:endParaRPr lang="zh-CN" altLang="zh-CN" sz="3200" b="1" smtClean="0">
              <a:solidFill>
                <a:srgbClr val="C00000"/>
              </a:solidFill>
            </a:endParaRPr>
          </a:p>
        </p:txBody>
      </p:sp>
      <p:sp>
        <p:nvSpPr>
          <p:cNvPr id="9219" name="副标题 2"/>
          <p:cNvSpPr>
            <a:spLocks noGrp="1"/>
          </p:cNvSpPr>
          <p:nvPr>
            <p:ph type="subTitle" idx="1"/>
          </p:nvPr>
        </p:nvSpPr>
        <p:spPr>
          <a:xfrm>
            <a:off x="785813" y="2857500"/>
            <a:ext cx="8001000" cy="1928813"/>
          </a:xfrm>
          <a:ln>
            <a:solidFill>
              <a:srgbClr val="FF0000"/>
            </a:solidFill>
          </a:ln>
        </p:spPr>
        <p:txBody>
          <a:bodyPr/>
          <a:lstStyle/>
          <a:p>
            <a:pPr eaLnBrk="1" hangingPunct="1">
              <a:lnSpc>
                <a:spcPct val="150000"/>
              </a:lnSpc>
            </a:pPr>
            <a:r>
              <a:rPr lang="en-US" altLang="zh-CN" smtClean="0">
                <a:solidFill>
                  <a:schemeClr val="tx1"/>
                </a:solidFill>
                <a:latin typeface="Arial" panose="020B0604020202020204" pitchFamily="34" charset="0"/>
              </a:rPr>
              <a:t>1</a:t>
            </a:r>
            <a:r>
              <a:rPr lang="zh-CN" altLang="en-US" smtClean="0">
                <a:solidFill>
                  <a:schemeClr val="tx1"/>
                </a:solidFill>
                <a:latin typeface="Arial" panose="020B0604020202020204" pitchFamily="34" charset="0"/>
              </a:rPr>
              <a:t>、生产符合</a:t>
            </a:r>
            <a:r>
              <a:rPr lang="en-US" altLang="zh-CN" smtClean="0">
                <a:solidFill>
                  <a:schemeClr val="tx1"/>
                </a:solidFill>
                <a:latin typeface="Arial" panose="020B0604020202020204" pitchFamily="34" charset="0"/>
              </a:rPr>
              <a:t>GB 11614</a:t>
            </a:r>
            <a:r>
              <a:rPr lang="zh-CN" altLang="en-US" smtClean="0">
                <a:solidFill>
                  <a:schemeClr val="tx1"/>
                </a:solidFill>
                <a:latin typeface="Arial" panose="020B0604020202020204" pitchFamily="34" charset="0"/>
              </a:rPr>
              <a:t>的平板玻璃生产企业</a:t>
            </a:r>
            <a:endParaRPr lang="en-US" altLang="zh-CN" smtClean="0">
              <a:solidFill>
                <a:schemeClr val="tx1"/>
              </a:solidFill>
              <a:latin typeface="Arial" panose="020B0604020202020204" pitchFamily="34" charset="0"/>
            </a:endParaRPr>
          </a:p>
          <a:p>
            <a:pPr eaLnBrk="1" hangingPunct="1">
              <a:lnSpc>
                <a:spcPct val="150000"/>
              </a:lnSpc>
            </a:pPr>
            <a:r>
              <a:rPr lang="en-US" altLang="zh-CN" smtClean="0">
                <a:solidFill>
                  <a:schemeClr val="tx1"/>
                </a:solidFill>
                <a:latin typeface="Arial" panose="020B0604020202020204" pitchFamily="34" charset="0"/>
              </a:rPr>
              <a:t>2</a:t>
            </a:r>
            <a:r>
              <a:rPr lang="zh-CN" altLang="en-US" smtClean="0">
                <a:solidFill>
                  <a:schemeClr val="tx1"/>
                </a:solidFill>
                <a:latin typeface="Arial" panose="020B0604020202020204" pitchFamily="34" charset="0"/>
              </a:rPr>
              <a:t>、生产光伏压延玻璃生产企业</a:t>
            </a:r>
          </a:p>
        </p:txBody>
      </p:sp>
      <p:pic>
        <p:nvPicPr>
          <p:cNvPr id="9220"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928688" y="1163638"/>
            <a:ext cx="7715250" cy="5264150"/>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二</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、能源消费情况</a:t>
            </a:r>
            <a:endParaRPr lang="en-US" altLang="zh-CN" sz="2800" dirty="0">
              <a:latin typeface="+mn-ea"/>
              <a:ea typeface="+mn-ea"/>
              <a:cs typeface="Times New Roman" panose="02020603050405020304" pitchFamily="18" charset="0"/>
            </a:endParaRPr>
          </a:p>
          <a:p>
            <a:pPr indent="406400">
              <a:lnSpc>
                <a:spcPct val="150000"/>
              </a:lnSpc>
              <a:defRPr/>
            </a:pPr>
            <a:endParaRPr lang="en-US" altLang="zh-CN" sz="2800" dirty="0">
              <a:latin typeface="+mn-ea"/>
              <a:ea typeface="+mn-ea"/>
              <a:cs typeface="Times New Roman" panose="02020603050405020304" pitchFamily="18" charset="0"/>
            </a:endParaRPr>
          </a:p>
          <a:p>
            <a:pPr>
              <a:defRPr/>
            </a:pPr>
            <a:r>
              <a:rPr lang="zh-CN" altLang="en-US" sz="2800" dirty="0"/>
              <a:t>（</a:t>
            </a:r>
            <a:r>
              <a:rPr lang="en-US" sz="2800" dirty="0"/>
              <a:t>1</a:t>
            </a:r>
            <a:r>
              <a:rPr lang="zh-CN" altLang="en-US" sz="2800" dirty="0"/>
              <a:t>）审查企业是否填报了全部生产线、熔窑等装备和产品产量（企业产品产量、单位产品综合能耗应在按生产线统计的基础上，再填报全厂合计）。是否按要求填报生产装备（主要用能设备）数量和容量。</a:t>
            </a:r>
            <a:endParaRPr lang="en-US" altLang="zh-CN" sz="2800" dirty="0"/>
          </a:p>
          <a:p>
            <a:pPr>
              <a:defRPr/>
            </a:pPr>
            <a:endParaRPr lang="zh-CN" altLang="en-US" sz="2800" dirty="0"/>
          </a:p>
          <a:p>
            <a:pPr>
              <a:defRPr/>
            </a:pPr>
            <a:r>
              <a:rPr lang="zh-CN" altLang="en-US" sz="2800" dirty="0"/>
              <a:t>（</a:t>
            </a:r>
            <a:r>
              <a:rPr lang="en-US" sz="2800" dirty="0"/>
              <a:t>2</a:t>
            </a:r>
            <a:r>
              <a:rPr lang="zh-CN" altLang="en-US" sz="2800" dirty="0"/>
              <a:t>）审查能源消耗。初步审查报表各项内容数量级是否有误、各栏的数量关系关联是否有误、余热利用情况是否正确等。</a:t>
            </a:r>
            <a:endParaRPr lang="zh-CN" sz="2800" dirty="0">
              <a:latin typeface="+mn-ea"/>
              <a:ea typeface="+mn-ea"/>
              <a:cs typeface="宋体" panose="02010600030101010101" pitchFamily="2" charset="-122"/>
            </a:endParaRPr>
          </a:p>
        </p:txBody>
      </p:sp>
      <p:sp>
        <p:nvSpPr>
          <p:cNvPr id="6" name="标题 1"/>
          <p:cNvSpPr txBox="1"/>
          <p:nvPr/>
        </p:nvSpPr>
        <p:spPr bwMode="auto">
          <a:xfrm>
            <a:off x="1428750"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七、机构初审</a:t>
            </a:r>
            <a:endParaRPr lang="zh-CN" altLang="zh-CN" sz="3200" b="1" dirty="0">
              <a:solidFill>
                <a:srgbClr val="C00000"/>
              </a:solidFill>
              <a:latin typeface="+mj-lt"/>
              <a:ea typeface="+mj-ea"/>
              <a:cs typeface="+mj-cs"/>
            </a:endParaRPr>
          </a:p>
        </p:txBody>
      </p:sp>
      <p:pic>
        <p:nvPicPr>
          <p:cNvPr id="55300"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785813" y="1000125"/>
            <a:ext cx="8001000" cy="4186238"/>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三</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、能耗限额标准达标情况</a:t>
            </a:r>
            <a:endParaRPr lang="en-US" altLang="zh-CN" sz="2800" dirty="0">
              <a:latin typeface="+mn-ea"/>
              <a:ea typeface="+mn-ea"/>
              <a:cs typeface="Times New Roman" panose="02020603050405020304" pitchFamily="18" charset="0"/>
            </a:endParaRPr>
          </a:p>
          <a:p>
            <a:pPr>
              <a:defRPr/>
            </a:pPr>
            <a:r>
              <a:rPr lang="zh-CN" altLang="en-US" sz="2800" dirty="0"/>
              <a:t>（</a:t>
            </a:r>
            <a:r>
              <a:rPr lang="en-US" sz="2800" dirty="0"/>
              <a:t>1</a:t>
            </a:r>
            <a:r>
              <a:rPr lang="zh-CN" altLang="en-US" sz="2800" dirty="0"/>
              <a:t>）审查企业单位产品综合能耗与限额值比对是否准确。</a:t>
            </a:r>
            <a:r>
              <a:rPr lang="zh-CN" altLang="en-US" sz="2800" dirty="0">
                <a:solidFill>
                  <a:srgbClr val="FF0000"/>
                </a:solidFill>
              </a:rPr>
              <a:t>每条生产线独立计算</a:t>
            </a:r>
            <a:r>
              <a:rPr lang="en-US" altLang="zh-CN" sz="2800" dirty="0">
                <a:solidFill>
                  <a:srgbClr val="FF0000"/>
                </a:solidFill>
              </a:rPr>
              <a:t>!!!</a:t>
            </a:r>
            <a:r>
              <a:rPr lang="zh-CN" altLang="en-US" sz="2800" dirty="0">
                <a:solidFill>
                  <a:srgbClr val="FF0000"/>
                </a:solidFill>
              </a:rPr>
              <a:t> </a:t>
            </a:r>
            <a:endParaRPr lang="en-US" altLang="zh-CN" sz="2800" dirty="0">
              <a:solidFill>
                <a:srgbClr val="FF0000"/>
              </a:solidFill>
            </a:endParaRPr>
          </a:p>
          <a:p>
            <a:pPr>
              <a:defRPr/>
            </a:pPr>
            <a:r>
              <a:rPr lang="en-US" altLang="zh-CN" sz="2400" dirty="0"/>
              <a:t>“</a:t>
            </a:r>
            <a:r>
              <a:rPr lang="zh-CN" altLang="en-US" sz="1400" dirty="0"/>
              <a:t>企业有多座平板玻璃熔窑时</a:t>
            </a:r>
            <a:r>
              <a:rPr lang="en-US" sz="1400" dirty="0"/>
              <a:t>,</a:t>
            </a:r>
            <a:r>
              <a:rPr lang="zh-CN" altLang="en-US" sz="1400" dirty="0"/>
              <a:t>应分别计量求出单位综合能耗，对公用部分的能耗按产量比例分摊</a:t>
            </a:r>
            <a:r>
              <a:rPr lang="en-US" altLang="zh-CN" sz="2400" dirty="0"/>
              <a:t>”</a:t>
            </a:r>
            <a:endParaRPr lang="en-US" altLang="zh-CN" sz="2400" dirty="0">
              <a:solidFill>
                <a:srgbClr val="FF0000"/>
              </a:solidFill>
            </a:endParaRPr>
          </a:p>
          <a:p>
            <a:pPr>
              <a:defRPr/>
            </a:pPr>
            <a:endParaRPr lang="zh-CN" altLang="en-US" sz="2800" dirty="0"/>
          </a:p>
          <a:p>
            <a:pPr>
              <a:defRPr/>
            </a:pPr>
            <a:r>
              <a:rPr lang="zh-CN" altLang="en-US" sz="2800" dirty="0"/>
              <a:t>（</a:t>
            </a:r>
            <a:r>
              <a:rPr lang="en-US" sz="2800" dirty="0"/>
              <a:t>2</a:t>
            </a:r>
            <a:r>
              <a:rPr lang="zh-CN" altLang="en-US" sz="2800" dirty="0"/>
              <a:t>）是否按照各单位产品综合能耗数值达到的能耗限额标准级别，正确填写达到限定值、</a:t>
            </a:r>
            <a:r>
              <a:rPr lang="zh-CN" altLang="en-US" sz="2800" dirty="0">
                <a:solidFill>
                  <a:srgbClr val="FF0000"/>
                </a:solidFill>
              </a:rPr>
              <a:t>达到准入值、</a:t>
            </a:r>
            <a:r>
              <a:rPr lang="zh-CN" altLang="en-US" sz="2800" dirty="0"/>
              <a:t>达到先进值、未达标</a:t>
            </a:r>
            <a:r>
              <a:rPr lang="zh-CN" altLang="en-US" sz="2800" dirty="0">
                <a:solidFill>
                  <a:srgbClr val="FF0000"/>
                </a:solidFill>
              </a:rPr>
              <a:t>四</a:t>
            </a:r>
            <a:r>
              <a:rPr lang="zh-CN" altLang="en-US" sz="2800" dirty="0"/>
              <a:t>种结果（只要达到限定值要求，即认为单位产品综合能耗达标）。</a:t>
            </a:r>
            <a:endParaRPr lang="zh-CN" sz="2800" dirty="0">
              <a:latin typeface="+mn-ea"/>
              <a:ea typeface="+mn-ea"/>
              <a:cs typeface="宋体" panose="02010600030101010101" pitchFamily="2" charset="-122"/>
            </a:endParaRPr>
          </a:p>
        </p:txBody>
      </p:sp>
      <p:sp>
        <p:nvSpPr>
          <p:cNvPr id="6" name="标题 1"/>
          <p:cNvSpPr txBox="1"/>
          <p:nvPr/>
        </p:nvSpPr>
        <p:spPr bwMode="auto">
          <a:xfrm>
            <a:off x="1643063"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七、机构初审</a:t>
            </a:r>
            <a:endParaRPr lang="zh-CN" altLang="zh-CN" sz="3200" b="1" dirty="0">
              <a:solidFill>
                <a:srgbClr val="C00000"/>
              </a:solidFill>
              <a:latin typeface="+mj-lt"/>
              <a:ea typeface="+mj-ea"/>
              <a:cs typeface="+mj-cs"/>
            </a:endParaRPr>
          </a:p>
        </p:txBody>
      </p:sp>
      <p:pic>
        <p:nvPicPr>
          <p:cNvPr id="56324"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1285875" y="1285875"/>
            <a:ext cx="7429500" cy="4616450"/>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四</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、能源计量器具配备情况</a:t>
            </a:r>
            <a:endParaRPr lang="en-US" altLang="zh-CN" sz="2800" dirty="0">
              <a:latin typeface="+mn-ea"/>
              <a:ea typeface="+mn-ea"/>
              <a:cs typeface="Times New Roman" panose="02020603050405020304" pitchFamily="18" charset="0"/>
            </a:endParaRPr>
          </a:p>
          <a:p>
            <a:pPr indent="406400">
              <a:lnSpc>
                <a:spcPct val="150000"/>
              </a:lnSpc>
              <a:defRPr/>
            </a:pP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审查企业能源计量器具配备和能源消耗种类是否一致（配备要求和配备率等术语解释参照</a:t>
            </a:r>
            <a:r>
              <a:rPr lang="en-US" sz="2800" dirty="0"/>
              <a:t>GB17167-2006</a:t>
            </a:r>
            <a:r>
              <a:rPr lang="zh-CN" altLang="en-US" sz="2800" dirty="0"/>
              <a:t>、</a:t>
            </a:r>
            <a:r>
              <a:rPr lang="en-US" sz="2800" dirty="0"/>
              <a:t>GB/T 24851-2010</a:t>
            </a:r>
            <a:r>
              <a:rPr lang="zh-CN" altLang="en-US" sz="2800" dirty="0"/>
              <a:t>），</a:t>
            </a:r>
            <a:r>
              <a:rPr lang="zh-CN" altLang="en-US" sz="2800" dirty="0">
                <a:solidFill>
                  <a:srgbClr val="FF0000"/>
                </a:solidFill>
              </a:rPr>
              <a:t>初步了解</a:t>
            </a:r>
            <a:r>
              <a:rPr lang="zh-CN" altLang="en-US" sz="2800" dirty="0"/>
              <a:t>企业能源计量管理情况。</a:t>
            </a:r>
          </a:p>
          <a:p>
            <a:pPr indent="406400">
              <a:lnSpc>
                <a:spcPct val="150000"/>
              </a:lnSpc>
              <a:defRPr/>
            </a:pPr>
            <a:endParaRPr lang="zh-CN" sz="2800" dirty="0">
              <a:latin typeface="+mn-ea"/>
              <a:ea typeface="+mn-ea"/>
              <a:cs typeface="宋体" panose="02010600030101010101" pitchFamily="2" charset="-122"/>
            </a:endParaRPr>
          </a:p>
        </p:txBody>
      </p:sp>
      <p:sp>
        <p:nvSpPr>
          <p:cNvPr id="6" name="标题 1"/>
          <p:cNvSpPr txBox="1"/>
          <p:nvPr/>
        </p:nvSpPr>
        <p:spPr bwMode="auto">
          <a:xfrm>
            <a:off x="1571625"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七、机构初审</a:t>
            </a:r>
            <a:endParaRPr lang="zh-CN" altLang="zh-CN" sz="3200" b="1" dirty="0">
              <a:solidFill>
                <a:srgbClr val="C00000"/>
              </a:solidFill>
              <a:latin typeface="+mj-lt"/>
              <a:ea typeface="+mj-ea"/>
              <a:cs typeface="+mj-cs"/>
            </a:endParaRPr>
          </a:p>
        </p:txBody>
      </p:sp>
      <p:pic>
        <p:nvPicPr>
          <p:cNvPr id="57348"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928688" y="1214438"/>
            <a:ext cx="7286625" cy="4616450"/>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五</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、能源管理情况</a:t>
            </a:r>
            <a:endParaRPr lang="en-US" altLang="zh-CN" sz="2800" dirty="0">
              <a:latin typeface="+mn-ea"/>
              <a:ea typeface="+mn-ea"/>
              <a:cs typeface="Times New Roman" panose="02020603050405020304" pitchFamily="18" charset="0"/>
            </a:endParaRPr>
          </a:p>
          <a:p>
            <a:pPr indent="406400">
              <a:lnSpc>
                <a:spcPct val="150000"/>
              </a:lnSpc>
              <a:defRPr/>
            </a:pP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审查企业能源管理体系建设情况，是否具有有关体系建设文件，是否取得能源管理体系认证证书；能源管理有关规章制度是否附有有关文件，是否建设了能源管控中心。</a:t>
            </a:r>
          </a:p>
          <a:p>
            <a:pPr indent="406400">
              <a:lnSpc>
                <a:spcPct val="150000"/>
              </a:lnSpc>
              <a:defRPr/>
            </a:pPr>
            <a:endParaRPr lang="zh-CN" sz="2800" dirty="0">
              <a:latin typeface="+mn-ea"/>
              <a:ea typeface="+mn-ea"/>
              <a:cs typeface="宋体" panose="02010600030101010101" pitchFamily="2" charset="-122"/>
            </a:endParaRPr>
          </a:p>
        </p:txBody>
      </p:sp>
      <p:sp>
        <p:nvSpPr>
          <p:cNvPr id="6" name="标题 1"/>
          <p:cNvSpPr txBox="1"/>
          <p:nvPr/>
        </p:nvSpPr>
        <p:spPr bwMode="auto">
          <a:xfrm>
            <a:off x="1643063"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七、机构初审</a:t>
            </a:r>
            <a:endParaRPr lang="zh-CN" altLang="zh-CN" sz="3200" b="1" dirty="0">
              <a:solidFill>
                <a:srgbClr val="C00000"/>
              </a:solidFill>
              <a:latin typeface="+mj-lt"/>
              <a:ea typeface="+mj-ea"/>
              <a:cs typeface="+mj-cs"/>
            </a:endParaRPr>
          </a:p>
        </p:txBody>
      </p:sp>
      <p:pic>
        <p:nvPicPr>
          <p:cNvPr id="5837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500063" y="2000250"/>
            <a:ext cx="6215062" cy="2678113"/>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六</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、节能措施和节能项目情况</a:t>
            </a:r>
            <a:endParaRPr lang="en-US" altLang="zh-CN" sz="2800" dirty="0">
              <a:latin typeface="+mn-ea"/>
              <a:ea typeface="+mn-ea"/>
              <a:cs typeface="Times New Roman" panose="02020603050405020304" pitchFamily="18" charset="0"/>
            </a:endParaRPr>
          </a:p>
          <a:p>
            <a:pPr indent="406400">
              <a:lnSpc>
                <a:spcPct val="150000"/>
              </a:lnSpc>
              <a:defRPr/>
            </a:pP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审查填报内容是否完整。</a:t>
            </a:r>
          </a:p>
          <a:p>
            <a:pPr indent="406400">
              <a:lnSpc>
                <a:spcPct val="150000"/>
              </a:lnSpc>
              <a:defRPr/>
            </a:pPr>
            <a:endParaRPr lang="zh-CN" sz="2800" dirty="0">
              <a:latin typeface="+mn-ea"/>
              <a:ea typeface="+mn-ea"/>
              <a:cs typeface="宋体" panose="02010600030101010101" pitchFamily="2" charset="-122"/>
            </a:endParaRPr>
          </a:p>
        </p:txBody>
      </p:sp>
      <p:sp>
        <p:nvSpPr>
          <p:cNvPr id="6" name="标题 1"/>
          <p:cNvSpPr txBox="1"/>
          <p:nvPr/>
        </p:nvSpPr>
        <p:spPr bwMode="auto">
          <a:xfrm>
            <a:off x="1500188"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七、机构初审</a:t>
            </a:r>
            <a:endParaRPr lang="zh-CN" altLang="zh-CN" sz="3200" b="1" dirty="0">
              <a:solidFill>
                <a:srgbClr val="C00000"/>
              </a:solidFill>
              <a:latin typeface="+mj-lt"/>
              <a:ea typeface="+mj-ea"/>
              <a:cs typeface="+mj-cs"/>
            </a:endParaRPr>
          </a:p>
        </p:txBody>
      </p:sp>
      <p:pic>
        <p:nvPicPr>
          <p:cNvPr id="5939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500063" y="2000250"/>
            <a:ext cx="8215312" cy="3970338"/>
          </a:xfrm>
          <a:prstGeom prst="rect">
            <a:avLst/>
          </a:prstGeom>
          <a:noFill/>
          <a:ln w="9525">
            <a:noFill/>
            <a:miter lim="800000"/>
          </a:ln>
          <a:effectLst/>
        </p:spPr>
        <p:txBody>
          <a:bodyPr anchor="ctr">
            <a:spAutoFit/>
          </a:bodyPr>
          <a:lstStyle/>
          <a:p>
            <a:pPr indent="406400">
              <a:lnSpc>
                <a:spcPct val="150000"/>
              </a:lnSpc>
              <a:defRPr/>
            </a:pP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七</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、存在问题及整改措施</a:t>
            </a:r>
            <a:endParaRPr lang="en-US" altLang="zh-CN" sz="2800" dirty="0">
              <a:latin typeface="+mn-ea"/>
              <a:ea typeface="+mn-ea"/>
              <a:cs typeface="Times New Roman" panose="02020603050405020304" pitchFamily="18" charset="0"/>
            </a:endParaRPr>
          </a:p>
          <a:p>
            <a:pPr indent="406400">
              <a:lnSpc>
                <a:spcPct val="150000"/>
              </a:lnSpc>
              <a:defRPr/>
            </a:pPr>
            <a:endParaRPr lang="en-US" altLang="zh-CN" sz="2800" dirty="0">
              <a:latin typeface="+mn-ea"/>
              <a:ea typeface="+mn-ea"/>
              <a:cs typeface="Times New Roman" panose="02020603050405020304" pitchFamily="18" charset="0"/>
            </a:endParaRPr>
          </a:p>
          <a:p>
            <a:pPr indent="406400">
              <a:lnSpc>
                <a:spcPct val="150000"/>
              </a:lnSpc>
              <a:defRPr/>
            </a:pPr>
            <a:r>
              <a:rPr lang="zh-CN" altLang="en-US" sz="2800" dirty="0"/>
              <a:t>审查企业自查发现的问题，是否提出了明确的整改措施（包括时间表、具体负责人），制定的整改措施是否可行等。</a:t>
            </a:r>
          </a:p>
          <a:p>
            <a:pPr indent="406400">
              <a:lnSpc>
                <a:spcPct val="150000"/>
              </a:lnSpc>
              <a:defRPr/>
            </a:pPr>
            <a:endParaRPr lang="zh-CN" sz="2800" dirty="0">
              <a:latin typeface="+mn-ea"/>
              <a:ea typeface="+mn-ea"/>
              <a:cs typeface="宋体" panose="02010600030101010101" pitchFamily="2" charset="-122"/>
            </a:endParaRPr>
          </a:p>
        </p:txBody>
      </p:sp>
      <p:sp>
        <p:nvSpPr>
          <p:cNvPr id="6" name="标题 1"/>
          <p:cNvSpPr txBox="1"/>
          <p:nvPr/>
        </p:nvSpPr>
        <p:spPr bwMode="auto">
          <a:xfrm>
            <a:off x="1500188" y="214313"/>
            <a:ext cx="5143500" cy="714375"/>
          </a:xfrm>
          <a:prstGeom prst="rect">
            <a:avLst/>
          </a:prstGeom>
          <a:noFill/>
          <a:ln w="9525">
            <a:noFill/>
            <a:miter lim="800000"/>
          </a:ln>
        </p:spPr>
        <p:txBody>
          <a:bodyPr anchor="ctr"/>
          <a:lstStyle/>
          <a:p>
            <a:pPr algn="ctr" eaLnBrk="1" hangingPunct="1">
              <a:lnSpc>
                <a:spcPct val="150000"/>
              </a:lnSpc>
              <a:defRPr/>
            </a:pPr>
            <a:r>
              <a:rPr lang="zh-CN" altLang="en-US" sz="3200" b="1" dirty="0">
                <a:latin typeface="+mj-lt"/>
                <a:ea typeface="+mj-ea"/>
                <a:cs typeface="+mj-cs"/>
              </a:rPr>
              <a:t>七、机构初审</a:t>
            </a:r>
            <a:endParaRPr lang="zh-CN" altLang="zh-CN" sz="3200" b="1" dirty="0">
              <a:solidFill>
                <a:srgbClr val="C00000"/>
              </a:solidFill>
              <a:latin typeface="+mj-lt"/>
              <a:ea typeface="+mj-ea"/>
              <a:cs typeface="+mj-cs"/>
            </a:endParaRPr>
          </a:p>
        </p:txBody>
      </p:sp>
      <p:pic>
        <p:nvPicPr>
          <p:cNvPr id="60420"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ctrTitle"/>
          </p:nvPr>
        </p:nvSpPr>
        <p:spPr>
          <a:xfrm>
            <a:off x="1428750" y="214313"/>
            <a:ext cx="5143500" cy="714375"/>
          </a:xfrm>
        </p:spPr>
        <p:txBody>
          <a:bodyPr/>
          <a:lstStyle/>
          <a:p>
            <a:pPr eaLnBrk="1" hangingPunct="1">
              <a:lnSpc>
                <a:spcPct val="150000"/>
              </a:lnSpc>
            </a:pPr>
            <a:r>
              <a:rPr lang="zh-CN" altLang="en-US" sz="3200" b="1" smtClean="0"/>
              <a:t>八、现场监察</a:t>
            </a:r>
            <a:endParaRPr lang="zh-CN" altLang="zh-CN" sz="3200" b="1" smtClean="0">
              <a:solidFill>
                <a:srgbClr val="C00000"/>
              </a:solidFill>
            </a:endParaRPr>
          </a:p>
        </p:txBody>
      </p:sp>
      <p:sp>
        <p:nvSpPr>
          <p:cNvPr id="68609" name="Rectangle 1"/>
          <p:cNvSpPr>
            <a:spLocks noChangeArrowheads="1"/>
          </p:cNvSpPr>
          <p:nvPr/>
        </p:nvSpPr>
        <p:spPr bwMode="auto">
          <a:xfrm>
            <a:off x="0" y="1643063"/>
            <a:ext cx="6286500" cy="4516437"/>
          </a:xfrm>
          <a:prstGeom prst="rect">
            <a:avLst/>
          </a:prstGeom>
          <a:noFill/>
          <a:ln w="9525">
            <a:noFill/>
            <a:miter lim="800000"/>
          </a:ln>
          <a:effectLst/>
        </p:spPr>
        <p:txBody>
          <a:bodyPr anchor="ctr">
            <a:spAutoFit/>
          </a:bodyPr>
          <a:lstStyle/>
          <a:p>
            <a:pPr indent="406400" eaLnBrk="1" hangingPunct="1">
              <a:lnSpc>
                <a:spcPct val="150000"/>
              </a:lnSpc>
            </a:pPr>
            <a:r>
              <a:rPr lang="zh-CN" sz="2800">
                <a:latin typeface="宋体" panose="02010600030101010101" pitchFamily="2" charset="-122"/>
                <a:ea typeface="黑体" panose="02010600030101010101" pitchFamily="49" charset="-122"/>
              </a:rPr>
              <a:t>（一）核查企业能源统计台账和报表</a:t>
            </a:r>
            <a:endParaRPr lang="zh-CN" sz="2800">
              <a:latin typeface="宋体" panose="02010600030101010101" pitchFamily="2" charset="-122"/>
            </a:endParaRPr>
          </a:p>
          <a:p>
            <a:pPr indent="406400">
              <a:lnSpc>
                <a:spcPct val="150000"/>
              </a:lnSpc>
            </a:pPr>
            <a:r>
              <a:rPr lang="zh-CN" sz="2800">
                <a:latin typeface="宋体" panose="02010600030101010101" pitchFamily="2" charset="-122"/>
                <a:ea typeface="黑体" panose="02010600030101010101" pitchFamily="49" charset="-122"/>
              </a:rPr>
              <a:t>（二）核算单位产品能耗</a:t>
            </a:r>
            <a:endParaRPr lang="zh-CN" sz="2800">
              <a:latin typeface="宋体" panose="02010600030101010101" pitchFamily="2" charset="-122"/>
            </a:endParaRPr>
          </a:p>
          <a:p>
            <a:pPr indent="406400">
              <a:lnSpc>
                <a:spcPct val="150000"/>
              </a:lnSpc>
            </a:pPr>
            <a:r>
              <a:rPr lang="zh-CN" sz="2800">
                <a:latin typeface="宋体" panose="02010600030101010101" pitchFamily="2" charset="-122"/>
                <a:ea typeface="黑体" panose="02010600030101010101" pitchFamily="49" charset="-122"/>
              </a:rPr>
              <a:t>（三）核查企业能源计量情况</a:t>
            </a:r>
            <a:endParaRPr lang="zh-CN" sz="2800">
              <a:latin typeface="宋体" panose="02010600030101010101" pitchFamily="2" charset="-122"/>
            </a:endParaRPr>
          </a:p>
          <a:p>
            <a:pPr indent="406400">
              <a:lnSpc>
                <a:spcPct val="150000"/>
              </a:lnSpc>
            </a:pPr>
            <a:r>
              <a:rPr lang="zh-CN" sz="2800">
                <a:latin typeface="宋体" panose="02010600030101010101" pitchFamily="2" charset="-122"/>
                <a:ea typeface="黑体" panose="02010600030101010101" pitchFamily="49" charset="-122"/>
              </a:rPr>
              <a:t>（四）核查企业装备和节能设施</a:t>
            </a:r>
            <a:endParaRPr lang="zh-CN" sz="2800">
              <a:latin typeface="宋体" panose="02010600030101010101" pitchFamily="2" charset="-122"/>
            </a:endParaRPr>
          </a:p>
          <a:p>
            <a:pPr indent="406400">
              <a:lnSpc>
                <a:spcPct val="150000"/>
              </a:lnSpc>
            </a:pPr>
            <a:r>
              <a:rPr lang="zh-CN" sz="2800">
                <a:latin typeface="宋体" panose="02010600030101010101" pitchFamily="2" charset="-122"/>
                <a:ea typeface="黑体" panose="02010600030101010101" pitchFamily="49" charset="-122"/>
              </a:rPr>
              <a:t>（五）核查企业能源管理情况</a:t>
            </a:r>
            <a:endParaRPr lang="zh-CN" sz="2800">
              <a:latin typeface="宋体" panose="02010600030101010101" pitchFamily="2" charset="-122"/>
            </a:endParaRPr>
          </a:p>
          <a:p>
            <a:pPr indent="406400">
              <a:lnSpc>
                <a:spcPct val="150000"/>
              </a:lnSpc>
            </a:pPr>
            <a:r>
              <a:rPr lang="zh-CN" sz="2800">
                <a:latin typeface="宋体" panose="02010600030101010101" pitchFamily="2" charset="-122"/>
                <a:ea typeface="黑体" panose="02010600030101010101" pitchFamily="49" charset="-122"/>
              </a:rPr>
              <a:t>（六）收集相关资料</a:t>
            </a:r>
            <a:endParaRPr lang="zh-CN" sz="2800">
              <a:latin typeface="宋体" panose="02010600030101010101" pitchFamily="2" charset="-122"/>
            </a:endParaRPr>
          </a:p>
          <a:p>
            <a:pPr indent="406400">
              <a:lnSpc>
                <a:spcPct val="150000"/>
              </a:lnSpc>
            </a:pPr>
            <a:r>
              <a:rPr lang="zh-CN" sz="2800">
                <a:latin typeface="宋体" panose="02010600030101010101" pitchFamily="2" charset="-122"/>
                <a:ea typeface="黑体" panose="02010600030101010101" pitchFamily="49" charset="-122"/>
              </a:rPr>
              <a:t>（七）形成现场监察结论</a:t>
            </a:r>
            <a:endParaRPr lang="zh-CN" sz="2800">
              <a:latin typeface="宋体" panose="02010600030101010101" pitchFamily="2" charset="-122"/>
            </a:endParaRPr>
          </a:p>
        </p:txBody>
      </p:sp>
      <p:pic>
        <p:nvPicPr>
          <p:cNvPr id="61444"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ctrTitle"/>
          </p:nvPr>
        </p:nvSpPr>
        <p:spPr>
          <a:xfrm>
            <a:off x="1428750" y="214313"/>
            <a:ext cx="5143500" cy="714375"/>
          </a:xfrm>
        </p:spPr>
        <p:txBody>
          <a:bodyPr/>
          <a:lstStyle/>
          <a:p>
            <a:pPr eaLnBrk="1" hangingPunct="1">
              <a:lnSpc>
                <a:spcPct val="150000"/>
              </a:lnSpc>
            </a:pPr>
            <a:r>
              <a:rPr lang="zh-CN" altLang="en-US" sz="3200" b="1" smtClean="0"/>
              <a:t>八、现场监察</a:t>
            </a:r>
            <a:endParaRPr lang="zh-CN" altLang="zh-CN" sz="3200" b="1" smtClean="0">
              <a:solidFill>
                <a:srgbClr val="C00000"/>
              </a:solidFill>
            </a:endParaRPr>
          </a:p>
        </p:txBody>
      </p:sp>
      <p:sp>
        <p:nvSpPr>
          <p:cNvPr id="62467" name="Rectangle 1"/>
          <p:cNvSpPr>
            <a:spLocks noChangeArrowheads="1"/>
          </p:cNvSpPr>
          <p:nvPr/>
        </p:nvSpPr>
        <p:spPr bwMode="auto">
          <a:xfrm>
            <a:off x="1071563" y="1143000"/>
            <a:ext cx="7072312" cy="954088"/>
          </a:xfrm>
          <a:prstGeom prst="rect">
            <a:avLst/>
          </a:prstGeom>
          <a:noFill/>
          <a:ln w="9525">
            <a:noFill/>
            <a:miter lim="800000"/>
          </a:ln>
        </p:spPr>
        <p:txBody>
          <a:bodyPr anchor="ctr">
            <a:spAutoFit/>
          </a:bodyPr>
          <a:lstStyle/>
          <a:p>
            <a:pPr indent="406400" eaLnBrk="1" hangingPunct="1"/>
            <a:r>
              <a:rPr lang="zh-CN" sz="2800">
                <a:ea typeface="楷体_GB2312" panose="02010609030101010101" charset="-122"/>
                <a:cs typeface="黑体" panose="02010600030101010101" pitchFamily="49" charset="-122"/>
              </a:rPr>
              <a:t>（一）核查企业能源统计台账和报表</a:t>
            </a:r>
            <a:endParaRPr lang="en-US" altLang="zh-CN" sz="2800">
              <a:ea typeface="楷体_GB2312" panose="02010609030101010101" charset="-122"/>
              <a:cs typeface="黑体" panose="02010600030101010101" pitchFamily="49" charset="-122"/>
            </a:endParaRPr>
          </a:p>
          <a:p>
            <a:pPr indent="406400" eaLnBrk="1" hangingPunct="1"/>
            <a:endParaRPr lang="zh-CN" altLang="zh-CN" sz="2800">
              <a:latin typeface="Arial" panose="020B0604020202020204" pitchFamily="34" charset="0"/>
              <a:cs typeface="黑体" panose="02010600030101010101" pitchFamily="49" charset="-122"/>
            </a:endParaRPr>
          </a:p>
        </p:txBody>
      </p:sp>
      <p:sp>
        <p:nvSpPr>
          <p:cNvPr id="93185" name="Rectangle 1"/>
          <p:cNvSpPr>
            <a:spLocks noChangeArrowheads="1"/>
          </p:cNvSpPr>
          <p:nvPr/>
        </p:nvSpPr>
        <p:spPr bwMode="auto">
          <a:xfrm>
            <a:off x="1143000" y="2143125"/>
            <a:ext cx="7072313" cy="4154488"/>
          </a:xfrm>
          <a:prstGeom prst="rect">
            <a:avLst/>
          </a:prstGeom>
          <a:noFill/>
          <a:ln w="9525">
            <a:noFill/>
            <a:miter lim="800000"/>
          </a:ln>
          <a:effectLst/>
        </p:spPr>
        <p:txBody>
          <a:bodyPr anchor="ctr">
            <a:spAutoFit/>
          </a:bodyPr>
          <a:lstStyle/>
          <a:p>
            <a:pPr indent="406400" eaLnBrk="1" hangingPunct="1">
              <a:defRPr/>
            </a:pPr>
            <a:r>
              <a:rPr lang="zh-CN" sz="2400" dirty="0">
                <a:latin typeface="+mn-ea"/>
                <a:ea typeface="+mn-ea"/>
                <a:cs typeface="Times New Roman" panose="02020603050405020304" pitchFamily="18" charset="0"/>
              </a:rPr>
              <a:t>核查企业</a:t>
            </a:r>
            <a:r>
              <a:rPr lang="zh-CN" altLang="en-US" sz="2400" b="1" dirty="0">
                <a:solidFill>
                  <a:schemeClr val="tx2"/>
                </a:solidFill>
                <a:latin typeface="+mn-ea"/>
                <a:ea typeface="+mn-ea"/>
                <a:cs typeface="Times New Roman" panose="02020603050405020304" pitchFamily="18" charset="0"/>
              </a:rPr>
              <a:t>能源消费</a:t>
            </a:r>
            <a:r>
              <a:rPr lang="zh-CN" altLang="en-US" sz="2400" dirty="0">
                <a:latin typeface="+mn-ea"/>
                <a:ea typeface="+mn-ea"/>
                <a:cs typeface="Times New Roman" panose="02020603050405020304" pitchFamily="18" charset="0"/>
              </a:rPr>
              <a:t>统计</a:t>
            </a:r>
            <a:r>
              <a:rPr lang="zh-CN" altLang="en-US" sz="2400" dirty="0">
                <a:solidFill>
                  <a:srgbClr val="FF0000"/>
                </a:solidFill>
                <a:latin typeface="+mn-ea"/>
                <a:ea typeface="+mn-ea"/>
                <a:cs typeface="Times New Roman" panose="02020603050405020304" pitchFamily="18" charset="0"/>
              </a:rPr>
              <a:t>年报</a:t>
            </a:r>
            <a:r>
              <a:rPr lang="zh-CN" altLang="en-US" sz="2400" dirty="0">
                <a:latin typeface="+mn-ea"/>
                <a:ea typeface="+mn-ea"/>
                <a:cs typeface="Times New Roman" panose="02020603050405020304" pitchFamily="18" charset="0"/>
              </a:rPr>
              <a:t>和各生产线</a:t>
            </a:r>
            <a:r>
              <a:rPr lang="zh-CN" altLang="en-US" sz="2400" dirty="0">
                <a:solidFill>
                  <a:srgbClr val="FF0000"/>
                </a:solidFill>
                <a:latin typeface="+mn-ea"/>
                <a:ea typeface="+mn-ea"/>
                <a:cs typeface="Times New Roman" panose="02020603050405020304" pitchFamily="18" charset="0"/>
              </a:rPr>
              <a:t>月报</a:t>
            </a:r>
            <a:r>
              <a:rPr lang="zh-CN" altLang="en-US" sz="2400" dirty="0">
                <a:latin typeface="+mn-ea"/>
                <a:ea typeface="+mn-ea"/>
                <a:cs typeface="Times New Roman" panose="02020603050405020304" pitchFamily="18" charset="0"/>
              </a:rPr>
              <a:t>表。      核查企业</a:t>
            </a:r>
            <a:r>
              <a:rPr lang="zh-CN" altLang="en-US" sz="2400" dirty="0">
                <a:solidFill>
                  <a:schemeClr val="tx2"/>
                </a:solidFill>
                <a:latin typeface="+mn-ea"/>
                <a:ea typeface="+mn-ea"/>
                <a:cs typeface="Times New Roman" panose="02020603050405020304" pitchFamily="18" charset="0"/>
              </a:rPr>
              <a:t>生产</a:t>
            </a:r>
            <a:r>
              <a:rPr lang="zh-CN" altLang="en-US" sz="2400" dirty="0">
                <a:latin typeface="+mn-ea"/>
                <a:ea typeface="+mn-ea"/>
                <a:cs typeface="Times New Roman" panose="02020603050405020304" pitchFamily="18" charset="0"/>
              </a:rPr>
              <a:t>统计</a:t>
            </a:r>
            <a:r>
              <a:rPr lang="zh-CN" altLang="en-US" sz="2400" dirty="0">
                <a:solidFill>
                  <a:srgbClr val="FF0000"/>
                </a:solidFill>
                <a:latin typeface="+mn-ea"/>
                <a:ea typeface="+mn-ea"/>
                <a:cs typeface="Times New Roman" panose="02020603050405020304" pitchFamily="18" charset="0"/>
              </a:rPr>
              <a:t>年报</a:t>
            </a:r>
            <a:r>
              <a:rPr lang="zh-CN" altLang="en-US" sz="2400" dirty="0">
                <a:latin typeface="+mn-ea"/>
                <a:ea typeface="+mn-ea"/>
                <a:cs typeface="Times New Roman" panose="02020603050405020304" pitchFamily="18" charset="0"/>
              </a:rPr>
              <a:t>和</a:t>
            </a:r>
            <a:r>
              <a:rPr lang="zh-CN" altLang="en-US" sz="2400" dirty="0">
                <a:solidFill>
                  <a:srgbClr val="FF0000"/>
                </a:solidFill>
                <a:latin typeface="+mn-ea"/>
                <a:ea typeface="+mn-ea"/>
                <a:cs typeface="Times New Roman" panose="02020603050405020304" pitchFamily="18" charset="0"/>
              </a:rPr>
              <a:t>月报</a:t>
            </a:r>
            <a:r>
              <a:rPr lang="zh-CN" altLang="en-US" sz="2400" dirty="0">
                <a:latin typeface="+mn-ea"/>
                <a:ea typeface="+mn-ea"/>
                <a:cs typeface="Times New Roman" panose="02020603050405020304" pitchFamily="18" charset="0"/>
              </a:rPr>
              <a:t>，随机抽查至少一个月生产统计</a:t>
            </a:r>
            <a:r>
              <a:rPr lang="zh-CN" altLang="en-US" sz="2400" dirty="0">
                <a:solidFill>
                  <a:srgbClr val="FF0000"/>
                </a:solidFill>
                <a:latin typeface="+mn-ea"/>
                <a:ea typeface="+mn-ea"/>
                <a:cs typeface="Times New Roman" panose="02020603050405020304" pitchFamily="18" charset="0"/>
              </a:rPr>
              <a:t>日报</a:t>
            </a:r>
            <a:r>
              <a:rPr lang="zh-CN" altLang="en-US" sz="2400" dirty="0">
                <a:latin typeface="+mn-ea"/>
                <a:ea typeface="+mn-ea"/>
                <a:cs typeface="Times New Roman" panose="02020603050405020304" pitchFamily="18" charset="0"/>
              </a:rPr>
              <a:t>，核实各生产线年度合格产品</a:t>
            </a:r>
            <a:r>
              <a:rPr lang="zh-CN" altLang="en-US" sz="2400" dirty="0">
                <a:solidFill>
                  <a:srgbClr val="FF0000"/>
                </a:solidFill>
                <a:latin typeface="+mn-ea"/>
                <a:ea typeface="+mn-ea"/>
                <a:cs typeface="Times New Roman" panose="02020603050405020304" pitchFamily="18" charset="0"/>
              </a:rPr>
              <a:t>产量</a:t>
            </a:r>
            <a:r>
              <a:rPr lang="zh-CN" altLang="en-US" sz="2400" dirty="0">
                <a:latin typeface="+mn-ea"/>
                <a:ea typeface="+mn-ea"/>
                <a:cs typeface="Times New Roman" panose="02020603050405020304" pitchFamily="18" charset="0"/>
              </a:rPr>
              <a:t>，并视情况抽查各生产线该月份</a:t>
            </a:r>
            <a:r>
              <a:rPr lang="en-US" altLang="zh-CN" sz="2400" dirty="0">
                <a:latin typeface="+mn-ea"/>
                <a:ea typeface="+mn-ea"/>
                <a:cs typeface="Times New Roman" panose="02020603050405020304" pitchFamily="18" charset="0"/>
              </a:rPr>
              <a:t>1-3</a:t>
            </a:r>
            <a:r>
              <a:rPr lang="zh-CN" altLang="en-US" sz="2400" dirty="0">
                <a:latin typeface="+mn-ea"/>
                <a:ea typeface="+mn-ea"/>
                <a:cs typeface="Times New Roman" panose="02020603050405020304" pitchFamily="18" charset="0"/>
              </a:rPr>
              <a:t>天的</a:t>
            </a:r>
            <a:r>
              <a:rPr lang="zh-CN" altLang="en-US" sz="2400" dirty="0">
                <a:solidFill>
                  <a:srgbClr val="FF0000"/>
                </a:solidFill>
                <a:latin typeface="+mn-ea"/>
                <a:ea typeface="+mn-ea"/>
                <a:cs typeface="Times New Roman" panose="02020603050405020304" pitchFamily="18" charset="0"/>
              </a:rPr>
              <a:t>能源统计原始记录</a:t>
            </a:r>
            <a:r>
              <a:rPr lang="zh-CN" altLang="en-US" sz="2400" dirty="0">
                <a:latin typeface="+mn-ea"/>
                <a:ea typeface="+mn-ea"/>
                <a:cs typeface="Times New Roman" panose="02020603050405020304" pitchFamily="18" charset="0"/>
              </a:rPr>
              <a:t>。</a:t>
            </a:r>
            <a:endParaRPr lang="en-US" altLang="zh-CN" sz="2400" dirty="0">
              <a:latin typeface="+mn-ea"/>
              <a:ea typeface="+mn-ea"/>
              <a:cs typeface="Times New Roman" panose="02020603050405020304" pitchFamily="18" charset="0"/>
            </a:endParaRPr>
          </a:p>
          <a:p>
            <a:pPr indent="406400" eaLnBrk="1" hangingPunct="1">
              <a:defRPr/>
            </a:pPr>
            <a:endParaRPr lang="zh-CN" altLang="en-US" sz="2400" dirty="0">
              <a:latin typeface="+mn-ea"/>
              <a:ea typeface="+mn-ea"/>
              <a:cs typeface="宋体" panose="02010600030101010101" pitchFamily="2" charset="-122"/>
            </a:endParaRPr>
          </a:p>
          <a:p>
            <a:pPr indent="406400">
              <a:defRPr/>
            </a:pPr>
            <a:r>
              <a:rPr lang="zh-CN" altLang="en-US" sz="2400" dirty="0">
                <a:latin typeface="+mn-ea"/>
                <a:ea typeface="+mn-ea"/>
                <a:cs typeface="Times New Roman" panose="02020603050405020304" pitchFamily="18" charset="0"/>
              </a:rPr>
              <a:t>核查企业能源</a:t>
            </a:r>
            <a:r>
              <a:rPr lang="zh-CN" altLang="en-US" sz="2400" dirty="0">
                <a:solidFill>
                  <a:srgbClr val="FF0000"/>
                </a:solidFill>
                <a:latin typeface="+mn-ea"/>
                <a:ea typeface="+mn-ea"/>
                <a:cs typeface="Times New Roman" panose="02020603050405020304" pitchFamily="18" charset="0"/>
              </a:rPr>
              <a:t>折标系数</a:t>
            </a:r>
            <a:r>
              <a:rPr lang="zh-CN" altLang="en-US" sz="2400" dirty="0">
                <a:latin typeface="+mn-ea"/>
                <a:ea typeface="+mn-ea"/>
                <a:cs typeface="Times New Roman" panose="02020603050405020304" pitchFamily="18" charset="0"/>
              </a:rPr>
              <a:t>选取情况（数值和相关依据），燃料热值采用企业实测加权平均值或根据燃料分析加权平均值的，应核查企业有关能源热值数据检测报告。检查企业</a:t>
            </a:r>
            <a:r>
              <a:rPr lang="zh-CN" altLang="en-US" sz="2400" dirty="0">
                <a:solidFill>
                  <a:srgbClr val="FF0000"/>
                </a:solidFill>
                <a:latin typeface="+mn-ea"/>
                <a:ea typeface="+mn-ea"/>
                <a:cs typeface="Times New Roman" panose="02020603050405020304" pitchFamily="18" charset="0"/>
              </a:rPr>
              <a:t>能源统计制度</a:t>
            </a:r>
            <a:r>
              <a:rPr lang="zh-CN" altLang="en-US" sz="2400" dirty="0">
                <a:latin typeface="+mn-ea"/>
                <a:ea typeface="+mn-ea"/>
                <a:cs typeface="Times New Roman" panose="02020603050405020304" pitchFamily="18" charset="0"/>
              </a:rPr>
              <a:t>的建立执行情况。</a:t>
            </a:r>
            <a:endParaRPr lang="zh-CN" altLang="en-US" sz="2400" dirty="0">
              <a:latin typeface="+mn-ea"/>
              <a:ea typeface="+mn-ea"/>
              <a:cs typeface="宋体" panose="02010600030101010101" pitchFamily="2" charset="-122"/>
            </a:endParaRPr>
          </a:p>
        </p:txBody>
      </p:sp>
      <p:pic>
        <p:nvPicPr>
          <p:cNvPr id="6246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ctrTitle"/>
          </p:nvPr>
        </p:nvSpPr>
        <p:spPr>
          <a:xfrm>
            <a:off x="1500188" y="214313"/>
            <a:ext cx="5143500" cy="714375"/>
          </a:xfrm>
        </p:spPr>
        <p:txBody>
          <a:bodyPr/>
          <a:lstStyle/>
          <a:p>
            <a:pPr eaLnBrk="1" hangingPunct="1">
              <a:lnSpc>
                <a:spcPct val="150000"/>
              </a:lnSpc>
            </a:pPr>
            <a:r>
              <a:rPr lang="zh-CN" altLang="en-US" sz="3200" b="1" smtClean="0"/>
              <a:t>八、现场监察</a:t>
            </a:r>
            <a:endParaRPr lang="zh-CN" altLang="zh-CN" sz="3200" b="1" smtClean="0">
              <a:solidFill>
                <a:srgbClr val="C00000"/>
              </a:solidFill>
            </a:endParaRPr>
          </a:p>
        </p:txBody>
      </p:sp>
      <p:sp>
        <p:nvSpPr>
          <p:cNvPr id="63491" name="Rectangle 1"/>
          <p:cNvSpPr>
            <a:spLocks noChangeArrowheads="1"/>
          </p:cNvSpPr>
          <p:nvPr/>
        </p:nvSpPr>
        <p:spPr bwMode="auto">
          <a:xfrm>
            <a:off x="571500" y="1163638"/>
            <a:ext cx="8072438" cy="4832350"/>
          </a:xfrm>
          <a:prstGeom prst="rect">
            <a:avLst/>
          </a:prstGeom>
          <a:noFill/>
          <a:ln w="9525">
            <a:noFill/>
            <a:miter lim="800000"/>
          </a:ln>
        </p:spPr>
        <p:txBody>
          <a:bodyPr anchor="ctr">
            <a:spAutoFit/>
          </a:bodyPr>
          <a:lstStyle/>
          <a:p>
            <a:pPr indent="406400"/>
            <a:r>
              <a:rPr lang="en-US" altLang="zh-CN" sz="2800">
                <a:ea typeface="楷体_GB2312" panose="02010609030101010101" charset="-122"/>
                <a:cs typeface="黑体" panose="02010600030101010101" pitchFamily="49" charset="-122"/>
              </a:rPr>
              <a:t>                     </a:t>
            </a:r>
            <a:r>
              <a:rPr lang="zh-CN" sz="2800">
                <a:ea typeface="楷体_GB2312" panose="02010609030101010101" charset="-122"/>
                <a:cs typeface="黑体" panose="02010600030101010101" pitchFamily="49" charset="-122"/>
              </a:rPr>
              <a:t>（二）核算单位产品能耗</a:t>
            </a:r>
            <a:endParaRPr lang="en-US" altLang="zh-CN" sz="2800">
              <a:ea typeface="楷体_GB2312" panose="02010609030101010101" charset="-122"/>
              <a:cs typeface="黑体" panose="02010600030101010101" pitchFamily="49" charset="-122"/>
            </a:endParaRPr>
          </a:p>
          <a:p>
            <a:pPr indent="406400"/>
            <a:endParaRPr lang="en-US" altLang="zh-CN" sz="2800">
              <a:ea typeface="楷体_GB2312" panose="02010609030101010101" charset="-122"/>
              <a:cs typeface="黑体" panose="02010600030101010101" pitchFamily="49" charset="-122"/>
            </a:endParaRPr>
          </a:p>
          <a:p>
            <a:pPr indent="406400"/>
            <a:r>
              <a:rPr lang="zh-CN" altLang="en-US" sz="2800">
                <a:cs typeface="黑体" panose="02010600030101010101" pitchFamily="49" charset="-122"/>
              </a:rPr>
              <a:t>按照有关单位产品能耗限额标准规定，计算单位产品综合能耗。有多座玻璃熔窑的企业，分别计算每座熔窑（生产线）单位产品综合能耗。</a:t>
            </a:r>
            <a:endParaRPr lang="en-US" altLang="zh-CN" sz="2800">
              <a:cs typeface="黑体" panose="02010600030101010101" pitchFamily="49" charset="-122"/>
            </a:endParaRPr>
          </a:p>
          <a:p>
            <a:pPr indent="406400"/>
            <a:endParaRPr lang="en-US" altLang="zh-CN" sz="2800">
              <a:cs typeface="黑体" panose="02010600030101010101" pitchFamily="49" charset="-122"/>
            </a:endParaRPr>
          </a:p>
          <a:p>
            <a:pPr indent="406400"/>
            <a:r>
              <a:rPr lang="zh-CN" altLang="en-US" sz="2800">
                <a:cs typeface="黑体" panose="02010600030101010101" pitchFamily="49" charset="-122"/>
              </a:rPr>
              <a:t>将企业</a:t>
            </a:r>
            <a:r>
              <a:rPr lang="zh-CN" altLang="en-US" sz="2800">
                <a:solidFill>
                  <a:srgbClr val="FF0000"/>
                </a:solidFill>
                <a:cs typeface="黑体" panose="02010600030101010101" pitchFamily="49" charset="-122"/>
              </a:rPr>
              <a:t>各生产线</a:t>
            </a:r>
            <a:r>
              <a:rPr lang="zh-CN" altLang="en-US" sz="2800">
                <a:cs typeface="黑体" panose="02010600030101010101" pitchFamily="49" charset="-122"/>
              </a:rPr>
              <a:t>单位产品能耗实际值与单位产品能耗限额限定值</a:t>
            </a:r>
            <a:r>
              <a:rPr lang="zh-CN" altLang="en-US" sz="2800">
                <a:solidFill>
                  <a:srgbClr val="FF0000"/>
                </a:solidFill>
                <a:cs typeface="黑体" panose="02010600030101010101" pitchFamily="49" charset="-122"/>
              </a:rPr>
              <a:t>、准入值</a:t>
            </a:r>
            <a:r>
              <a:rPr lang="zh-CN" altLang="en-US" sz="2800">
                <a:cs typeface="黑体" panose="02010600030101010101" pitchFamily="49" charset="-122"/>
              </a:rPr>
              <a:t>和先进值进行比对，核查单位产品能耗限额标准达标情况。全氧燃烧的玻璃熔窑及生产线仅计算能耗指标，不对标。企业存在特殊情况的须提供证明材料。</a:t>
            </a:r>
            <a:endParaRPr lang="zh-CN" sz="2800">
              <a:latin typeface="Arial" panose="020B0604020202020204" pitchFamily="34" charset="0"/>
              <a:cs typeface="黑体" panose="02010600030101010101" pitchFamily="49" charset="-122"/>
            </a:endParaRPr>
          </a:p>
        </p:txBody>
      </p:sp>
      <p:pic>
        <p:nvPicPr>
          <p:cNvPr id="6349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ctrTitle"/>
          </p:nvPr>
        </p:nvSpPr>
        <p:spPr>
          <a:xfrm>
            <a:off x="1500188" y="214313"/>
            <a:ext cx="5143500" cy="714375"/>
          </a:xfrm>
        </p:spPr>
        <p:txBody>
          <a:bodyPr/>
          <a:lstStyle/>
          <a:p>
            <a:pPr eaLnBrk="1" hangingPunct="1">
              <a:lnSpc>
                <a:spcPct val="150000"/>
              </a:lnSpc>
            </a:pPr>
            <a:r>
              <a:rPr lang="zh-CN" altLang="en-US" sz="3200" b="1" smtClean="0"/>
              <a:t>八、现场监察</a:t>
            </a:r>
            <a:endParaRPr lang="zh-CN" altLang="zh-CN" sz="3200" b="1" smtClean="0">
              <a:solidFill>
                <a:srgbClr val="C00000"/>
              </a:solidFill>
            </a:endParaRPr>
          </a:p>
        </p:txBody>
      </p:sp>
      <p:sp>
        <p:nvSpPr>
          <p:cNvPr id="64515" name="Rectangle 1"/>
          <p:cNvSpPr>
            <a:spLocks noChangeArrowheads="1"/>
          </p:cNvSpPr>
          <p:nvPr/>
        </p:nvSpPr>
        <p:spPr bwMode="auto">
          <a:xfrm>
            <a:off x="428625" y="2857500"/>
            <a:ext cx="8358188" cy="1816100"/>
          </a:xfrm>
          <a:prstGeom prst="rect">
            <a:avLst/>
          </a:prstGeom>
          <a:noFill/>
          <a:ln w="9525">
            <a:noFill/>
            <a:miter lim="800000"/>
          </a:ln>
        </p:spPr>
        <p:txBody>
          <a:bodyPr anchor="ctr">
            <a:spAutoFit/>
          </a:bodyPr>
          <a:lstStyle/>
          <a:p>
            <a:pPr indent="406400" algn="ctr"/>
            <a:r>
              <a:rPr lang="zh-CN" sz="2800">
                <a:ea typeface="楷体_GB2312" panose="02010609030101010101" charset="-122"/>
                <a:cs typeface="黑体" panose="02010600030101010101" pitchFamily="49" charset="-122"/>
              </a:rPr>
              <a:t>核算</a:t>
            </a:r>
            <a:r>
              <a:rPr lang="zh-CN" altLang="en-US" sz="2800">
                <a:ea typeface="楷体_GB2312" panose="02010609030101010101" charset="-122"/>
                <a:cs typeface="黑体" panose="02010600030101010101" pitchFamily="49" charset="-122"/>
              </a:rPr>
              <a:t>示例</a:t>
            </a:r>
            <a:endParaRPr lang="en-US" altLang="zh-CN" sz="2800">
              <a:ea typeface="楷体_GB2312" panose="02010609030101010101" charset="-122"/>
              <a:cs typeface="黑体" panose="02010600030101010101" pitchFamily="49" charset="-122"/>
            </a:endParaRPr>
          </a:p>
          <a:p>
            <a:pPr indent="406400"/>
            <a:endParaRPr lang="en-US" altLang="zh-CN" sz="2800">
              <a:cs typeface="黑体" panose="02010600030101010101" pitchFamily="49" charset="-122"/>
            </a:endParaRPr>
          </a:p>
          <a:p>
            <a:pPr indent="406400"/>
            <a:r>
              <a:rPr lang="en-US" altLang="zh-CN" sz="2800" b="1">
                <a:cs typeface="黑体" panose="02010600030101010101" pitchFamily="49" charset="-122"/>
              </a:rPr>
              <a:t>A</a:t>
            </a:r>
            <a:r>
              <a:rPr lang="zh-CN" altLang="en-US" sz="2800" b="1">
                <a:cs typeface="黑体" panose="02010600030101010101" pitchFamily="49" charset="-122"/>
              </a:rPr>
              <a:t>企业， </a:t>
            </a:r>
            <a:r>
              <a:rPr lang="en-US" altLang="zh-CN" sz="2800" b="1">
                <a:cs typeface="黑体" panose="02010600030101010101" pitchFamily="49" charset="-122"/>
              </a:rPr>
              <a:t>600T/D</a:t>
            </a:r>
            <a:r>
              <a:rPr lang="zh-CN" altLang="en-US" sz="2800" b="1">
                <a:cs typeface="黑体" panose="02010600030101010101" pitchFamily="49" charset="-122"/>
              </a:rPr>
              <a:t>和</a:t>
            </a:r>
            <a:r>
              <a:rPr lang="en-US" altLang="zh-CN" sz="2800" b="1">
                <a:cs typeface="黑体" panose="02010600030101010101" pitchFamily="49" charset="-122"/>
              </a:rPr>
              <a:t>900T/D</a:t>
            </a:r>
            <a:r>
              <a:rPr lang="zh-CN" altLang="en-US" sz="2800" b="1">
                <a:cs typeface="黑体" panose="02010600030101010101" pitchFamily="49" charset="-122"/>
              </a:rPr>
              <a:t>平板玻璃生产线各一条</a:t>
            </a:r>
            <a:endParaRPr lang="en-US" altLang="zh-CN" sz="2800" b="1">
              <a:cs typeface="黑体" panose="02010600030101010101" pitchFamily="49" charset="-122"/>
            </a:endParaRPr>
          </a:p>
          <a:p>
            <a:pPr indent="406400"/>
            <a:r>
              <a:rPr lang="zh-CN" altLang="en-US" sz="2800" b="1">
                <a:latin typeface="Arial" panose="020B0604020202020204" pitchFamily="34" charset="0"/>
                <a:cs typeface="黑体" panose="02010600030101010101" pitchFamily="49" charset="-122"/>
              </a:rPr>
              <a:t>统计区间： </a:t>
            </a:r>
            <a:r>
              <a:rPr lang="en-US" altLang="zh-CN" sz="2800" b="1">
                <a:latin typeface="Arial" panose="020B0604020202020204" pitchFamily="34" charset="0"/>
                <a:cs typeface="黑体" panose="02010600030101010101" pitchFamily="49" charset="-122"/>
              </a:rPr>
              <a:t>2012</a:t>
            </a:r>
            <a:r>
              <a:rPr lang="zh-CN" altLang="en-US" sz="2800" b="1">
                <a:latin typeface="Arial" panose="020B0604020202020204" pitchFamily="34" charset="0"/>
                <a:cs typeface="黑体" panose="02010600030101010101" pitchFamily="49" charset="-122"/>
              </a:rPr>
              <a:t>年</a:t>
            </a:r>
            <a:r>
              <a:rPr lang="en-US" altLang="zh-CN" sz="2800" b="1">
                <a:cs typeface="黑体" panose="02010600030101010101" pitchFamily="49" charset="-122"/>
              </a:rPr>
              <a:t>6</a:t>
            </a:r>
            <a:r>
              <a:rPr lang="zh-CN" altLang="en-US" sz="2800" b="1">
                <a:cs typeface="黑体" panose="02010600030101010101" pitchFamily="49" charset="-122"/>
              </a:rPr>
              <a:t>月</a:t>
            </a:r>
            <a:r>
              <a:rPr lang="en-US" altLang="zh-CN" sz="2800" b="1">
                <a:cs typeface="黑体" panose="02010600030101010101" pitchFamily="49" charset="-122"/>
              </a:rPr>
              <a:t>1</a:t>
            </a:r>
            <a:r>
              <a:rPr lang="zh-CN" altLang="en-US" sz="2800" b="1">
                <a:cs typeface="黑体" panose="02010600030101010101" pitchFamily="49" charset="-122"/>
              </a:rPr>
              <a:t>日</a:t>
            </a:r>
            <a:r>
              <a:rPr lang="en-US" altLang="zh-CN" sz="2800" b="1">
                <a:cs typeface="黑体" panose="02010600030101010101" pitchFamily="49" charset="-122"/>
              </a:rPr>
              <a:t>——10</a:t>
            </a:r>
            <a:r>
              <a:rPr lang="zh-CN" altLang="en-US" sz="2800" b="1">
                <a:cs typeface="黑体" panose="02010600030101010101" pitchFamily="49" charset="-122"/>
              </a:rPr>
              <a:t>月</a:t>
            </a:r>
            <a:r>
              <a:rPr lang="en-US" altLang="zh-CN" sz="2800" b="1">
                <a:cs typeface="黑体" panose="02010600030101010101" pitchFamily="49" charset="-122"/>
              </a:rPr>
              <a:t>31</a:t>
            </a:r>
            <a:r>
              <a:rPr lang="zh-CN" altLang="en-US" sz="2800" b="1">
                <a:cs typeface="黑体" panose="02010600030101010101" pitchFamily="49" charset="-122"/>
              </a:rPr>
              <a:t>日</a:t>
            </a:r>
            <a:endParaRPr lang="zh-CN" sz="2800" b="1">
              <a:latin typeface="Arial" panose="020B0604020202020204" pitchFamily="34" charset="0"/>
              <a:cs typeface="黑体" panose="02010600030101010101" pitchFamily="49" charset="-122"/>
            </a:endParaRPr>
          </a:p>
        </p:txBody>
      </p:sp>
      <p:pic>
        <p:nvPicPr>
          <p:cNvPr id="6451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ctrTitle"/>
          </p:nvPr>
        </p:nvSpPr>
        <p:spPr>
          <a:xfrm>
            <a:off x="2357438" y="142875"/>
            <a:ext cx="5143500" cy="714375"/>
          </a:xfrm>
        </p:spPr>
        <p:txBody>
          <a:bodyPr/>
          <a:lstStyle/>
          <a:p>
            <a:pPr eaLnBrk="1" hangingPunct="1">
              <a:lnSpc>
                <a:spcPct val="150000"/>
              </a:lnSpc>
            </a:pPr>
            <a:r>
              <a:rPr lang="zh-CN" altLang="en-US" sz="3200" b="1" smtClean="0"/>
              <a:t>二、监察对象</a:t>
            </a:r>
            <a:endParaRPr lang="zh-CN" altLang="zh-CN" sz="3200" b="1" smtClean="0">
              <a:solidFill>
                <a:srgbClr val="C00000"/>
              </a:solidFill>
            </a:endParaRPr>
          </a:p>
        </p:txBody>
      </p:sp>
      <p:sp>
        <p:nvSpPr>
          <p:cNvPr id="10243" name="副标题 2"/>
          <p:cNvSpPr>
            <a:spLocks noGrp="1"/>
          </p:cNvSpPr>
          <p:nvPr>
            <p:ph type="subTitle" idx="1"/>
          </p:nvPr>
        </p:nvSpPr>
        <p:spPr>
          <a:xfrm>
            <a:off x="1285875" y="1285875"/>
            <a:ext cx="7000875" cy="642938"/>
          </a:xfrm>
          <a:ln>
            <a:solidFill>
              <a:srgbClr val="FF0000"/>
            </a:solidFill>
          </a:ln>
        </p:spPr>
        <p:txBody>
          <a:bodyPr/>
          <a:lstStyle/>
          <a:p>
            <a:pPr eaLnBrk="1" hangingPunct="1"/>
            <a:r>
              <a:rPr lang="zh-CN" altLang="en-US" sz="2800" smtClean="0">
                <a:solidFill>
                  <a:schemeClr val="tx1"/>
                </a:solidFill>
                <a:latin typeface="Arial" panose="020B0604020202020204" pitchFamily="34" charset="0"/>
              </a:rPr>
              <a:t>平板玻璃</a:t>
            </a:r>
          </a:p>
        </p:txBody>
      </p:sp>
      <p:sp>
        <p:nvSpPr>
          <p:cNvPr id="10244" name="副标题 2"/>
          <p:cNvSpPr txBox="1"/>
          <p:nvPr/>
        </p:nvSpPr>
        <p:spPr bwMode="auto">
          <a:xfrm>
            <a:off x="857250" y="2214563"/>
            <a:ext cx="7000875" cy="642937"/>
          </a:xfrm>
          <a:prstGeom prst="rect">
            <a:avLst/>
          </a:prstGeom>
          <a:noFill/>
          <a:ln w="9525">
            <a:noFill/>
            <a:miter lim="800000"/>
          </a:ln>
        </p:spPr>
        <p:txBody>
          <a:bodyPr/>
          <a:lstStyle/>
          <a:p>
            <a:pPr algn="ctr" eaLnBrk="1" hangingPunct="1">
              <a:spcBef>
                <a:spcPct val="20000"/>
              </a:spcBef>
              <a:buFont typeface="Arial" panose="020B0604020202020204" pitchFamily="34" charset="0"/>
              <a:buNone/>
            </a:pPr>
            <a:r>
              <a:rPr lang="en-US" altLang="zh-CN" sz="2800">
                <a:latin typeface="Arial" panose="020B0604020202020204" pitchFamily="34" charset="0"/>
              </a:rPr>
              <a:t>GB 11614-2009 </a:t>
            </a:r>
            <a:r>
              <a:rPr lang="zh-CN" altLang="en-US" sz="2800">
                <a:latin typeface="Arial" panose="020B0604020202020204" pitchFamily="34" charset="0"/>
              </a:rPr>
              <a:t>平板玻璃</a:t>
            </a:r>
          </a:p>
        </p:txBody>
      </p:sp>
      <p:pic>
        <p:nvPicPr>
          <p:cNvPr id="10245" name="Picture 3"/>
          <p:cNvPicPr>
            <a:picLocks noChangeAspect="1" noChangeArrowheads="1"/>
          </p:cNvPicPr>
          <p:nvPr/>
        </p:nvPicPr>
        <p:blipFill>
          <a:blip r:embed="rId2"/>
          <a:srcRect/>
          <a:stretch>
            <a:fillRect/>
          </a:stretch>
        </p:blipFill>
        <p:spPr bwMode="auto">
          <a:xfrm>
            <a:off x="2214563" y="5214938"/>
            <a:ext cx="3776662" cy="1071562"/>
          </a:xfrm>
          <a:prstGeom prst="rect">
            <a:avLst/>
          </a:prstGeom>
          <a:noFill/>
          <a:ln w="9525">
            <a:noFill/>
            <a:miter lim="800000"/>
            <a:headEnd/>
            <a:tailEnd/>
          </a:ln>
        </p:spPr>
      </p:pic>
      <p:sp>
        <p:nvSpPr>
          <p:cNvPr id="10246" name="副标题 2"/>
          <p:cNvSpPr txBox="1"/>
          <p:nvPr/>
        </p:nvSpPr>
        <p:spPr bwMode="auto">
          <a:xfrm>
            <a:off x="500063" y="4643438"/>
            <a:ext cx="7000875" cy="642937"/>
          </a:xfrm>
          <a:prstGeom prst="rect">
            <a:avLst/>
          </a:prstGeom>
          <a:noFill/>
          <a:ln w="9525">
            <a:noFill/>
            <a:miter lim="800000"/>
          </a:ln>
        </p:spPr>
        <p:txBody>
          <a:bodyPr/>
          <a:lstStyle/>
          <a:p>
            <a:pPr algn="ctr" eaLnBrk="1" hangingPunct="1">
              <a:spcBef>
                <a:spcPct val="20000"/>
              </a:spcBef>
              <a:buFont typeface="Arial" panose="020B0604020202020204" pitchFamily="34" charset="0"/>
              <a:buNone/>
            </a:pPr>
            <a:r>
              <a:rPr lang="en-US" altLang="zh-CN" sz="2800">
                <a:latin typeface="Arial" panose="020B0604020202020204" pitchFamily="34" charset="0"/>
              </a:rPr>
              <a:t>GB/T 15764-2008 </a:t>
            </a:r>
            <a:r>
              <a:rPr lang="zh-CN" altLang="en-US" sz="2800">
                <a:latin typeface="Arial" panose="020B0604020202020204" pitchFamily="34" charset="0"/>
              </a:rPr>
              <a:t>平板玻璃</a:t>
            </a:r>
            <a:r>
              <a:rPr lang="zh-CN" altLang="en-US" sz="2800"/>
              <a:t>术语</a:t>
            </a:r>
            <a:endParaRPr lang="zh-CN" altLang="en-US" sz="2800">
              <a:latin typeface="Arial" panose="020B0604020202020204" pitchFamily="34" charset="0"/>
            </a:endParaRPr>
          </a:p>
        </p:txBody>
      </p:sp>
      <p:sp>
        <p:nvSpPr>
          <p:cNvPr id="8" name="TextBox 7"/>
          <p:cNvSpPr txBox="1"/>
          <p:nvPr/>
        </p:nvSpPr>
        <p:spPr>
          <a:xfrm>
            <a:off x="1000100" y="3143248"/>
            <a:ext cx="6786610" cy="830997"/>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a:spAutoFit/>
          </a:bodyPr>
          <a:lstStyle/>
          <a:p>
            <a:pPr>
              <a:defRPr/>
            </a:pPr>
            <a:r>
              <a:rPr lang="zh-CN" altLang="en-US" sz="2400" dirty="0"/>
              <a:t>“本标准适用于各种工艺生产的钠钙硅平板玻璃</a:t>
            </a:r>
            <a:endParaRPr lang="en-US" altLang="zh-CN" sz="2400" dirty="0"/>
          </a:p>
          <a:p>
            <a:pPr>
              <a:defRPr/>
            </a:pPr>
            <a:r>
              <a:rPr lang="zh-CN" altLang="en-US" sz="2400" dirty="0"/>
              <a:t>    本标准不适用于压花玻璃和夹丝玻璃”</a:t>
            </a:r>
          </a:p>
        </p:txBody>
      </p:sp>
      <p:pic>
        <p:nvPicPr>
          <p:cNvPr id="10250"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ctrTitle"/>
          </p:nvPr>
        </p:nvSpPr>
        <p:spPr>
          <a:xfrm>
            <a:off x="1714500" y="0"/>
            <a:ext cx="5143500" cy="714375"/>
          </a:xfrm>
        </p:spPr>
        <p:txBody>
          <a:bodyPr>
            <a:normAutofit fontScale="90000"/>
          </a:bodyPr>
          <a:lstStyle/>
          <a:p>
            <a:pPr eaLnBrk="1" hangingPunct="1">
              <a:lnSpc>
                <a:spcPct val="150000"/>
              </a:lnSpc>
            </a:pPr>
            <a:r>
              <a:rPr lang="zh-CN" altLang="en-US" sz="3200" b="1" smtClean="0"/>
              <a:t>八、现场监察</a:t>
            </a:r>
            <a:endParaRPr lang="zh-CN" altLang="zh-CN" sz="3200" b="1" smtClean="0">
              <a:solidFill>
                <a:srgbClr val="C00000"/>
              </a:solidFill>
            </a:endParaRPr>
          </a:p>
        </p:txBody>
      </p:sp>
      <p:sp>
        <p:nvSpPr>
          <p:cNvPr id="65539" name="矩形 4"/>
          <p:cNvSpPr>
            <a:spLocks noChangeArrowheads="1"/>
          </p:cNvSpPr>
          <p:nvPr/>
        </p:nvSpPr>
        <p:spPr bwMode="auto">
          <a:xfrm>
            <a:off x="428625" y="6488113"/>
            <a:ext cx="7630615" cy="369332"/>
          </a:xfrm>
          <a:prstGeom prst="rect">
            <a:avLst/>
          </a:prstGeom>
          <a:noFill/>
          <a:ln w="9525">
            <a:noFill/>
            <a:miter lim="800000"/>
            <a:headEnd/>
            <a:tailEnd/>
          </a:ln>
        </p:spPr>
        <p:txBody>
          <a:bodyPr wrap="none">
            <a:spAutoFit/>
          </a:bodyPr>
          <a:lstStyle/>
          <a:p>
            <a:r>
              <a:rPr lang="zh-CN" altLang="en-US" b="1" dirty="0">
                <a:solidFill>
                  <a:srgbClr val="FF0000"/>
                </a:solidFill>
              </a:rPr>
              <a:t>按现行</a:t>
            </a:r>
            <a:r>
              <a:rPr lang="zh-CN" altLang="en-US" b="1" dirty="0" smtClean="0">
                <a:solidFill>
                  <a:srgbClr val="FF0000"/>
                </a:solidFill>
              </a:rPr>
              <a:t>标准，</a:t>
            </a:r>
            <a:r>
              <a:rPr lang="en-US" altLang="zh-CN" b="1" dirty="0" smtClean="0">
                <a:solidFill>
                  <a:srgbClr val="FF0000"/>
                </a:solidFill>
              </a:rPr>
              <a:t>600</a:t>
            </a:r>
            <a:r>
              <a:rPr lang="zh-CN" altLang="en-US" b="1" dirty="0" smtClean="0">
                <a:solidFill>
                  <a:srgbClr val="FF0000"/>
                </a:solidFill>
              </a:rPr>
              <a:t>吨生产线达标，</a:t>
            </a:r>
            <a:r>
              <a:rPr lang="en-US" altLang="zh-CN" b="1" dirty="0" smtClean="0">
                <a:solidFill>
                  <a:srgbClr val="FF0000"/>
                </a:solidFill>
              </a:rPr>
              <a:t>900</a:t>
            </a:r>
            <a:r>
              <a:rPr lang="zh-CN" altLang="en-US" b="1" dirty="0" smtClean="0">
                <a:solidFill>
                  <a:srgbClr val="FF0000"/>
                </a:solidFill>
              </a:rPr>
              <a:t>吨线不达标。按</a:t>
            </a:r>
            <a:r>
              <a:rPr lang="en-US" altLang="zh-CN" b="1" dirty="0">
                <a:solidFill>
                  <a:srgbClr val="FF0000"/>
                </a:solidFill>
              </a:rPr>
              <a:t>2012</a:t>
            </a:r>
            <a:r>
              <a:rPr lang="zh-CN" altLang="en-US" b="1">
                <a:solidFill>
                  <a:srgbClr val="FF0000"/>
                </a:solidFill>
              </a:rPr>
              <a:t>年</a:t>
            </a:r>
            <a:r>
              <a:rPr lang="zh-CN" altLang="en-US" b="1" smtClean="0">
                <a:solidFill>
                  <a:srgbClr val="FF0000"/>
                </a:solidFill>
              </a:rPr>
              <a:t>要求均为</a:t>
            </a:r>
            <a:r>
              <a:rPr lang="zh-CN" altLang="en-US" b="1" dirty="0">
                <a:solidFill>
                  <a:srgbClr val="FF0000"/>
                </a:solidFill>
              </a:rPr>
              <a:t>达标</a:t>
            </a:r>
          </a:p>
        </p:txBody>
      </p:sp>
      <p:graphicFrame>
        <p:nvGraphicFramePr>
          <p:cNvPr id="6" name="表格 5"/>
          <p:cNvGraphicFramePr>
            <a:graphicFrameLocks noGrp="1"/>
          </p:cNvGraphicFramePr>
          <p:nvPr/>
        </p:nvGraphicFramePr>
        <p:xfrm>
          <a:off x="0" y="714375"/>
          <a:ext cx="8786874" cy="5760720"/>
        </p:xfrm>
        <a:graphic>
          <a:graphicData uri="http://schemas.openxmlformats.org/drawingml/2006/table">
            <a:tbl>
              <a:tblPr/>
              <a:tblGrid>
                <a:gridCol w="2090201"/>
                <a:gridCol w="2090201"/>
                <a:gridCol w="2303236"/>
                <a:gridCol w="2303236"/>
              </a:tblGrid>
              <a:tr h="244930">
                <a:tc gridSpan="2">
                  <a:txBody>
                    <a:bodyPr/>
                    <a:lstStyle/>
                    <a:p>
                      <a:pPr algn="ctr">
                        <a:spcAft>
                          <a:spcPts val="0"/>
                        </a:spcAft>
                      </a:pPr>
                      <a:r>
                        <a:rPr lang="zh-CN" sz="1600" b="1" kern="100" dirty="0">
                          <a:latin typeface="Calibri"/>
                          <a:ea typeface="宋体"/>
                          <a:cs typeface="Times New Roman"/>
                        </a:rPr>
                        <a:t>生产线</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spcAft>
                          <a:spcPts val="0"/>
                        </a:spcAft>
                      </a:pPr>
                      <a:r>
                        <a:rPr lang="en-US" sz="1800" b="1" kern="100" dirty="0">
                          <a:latin typeface="Calibri"/>
                          <a:ea typeface="宋体"/>
                          <a:cs typeface="Times New Roman"/>
                        </a:rPr>
                        <a:t>600</a:t>
                      </a:r>
                      <a:r>
                        <a:rPr lang="zh-CN" sz="1800" b="1" kern="100" dirty="0">
                          <a:latin typeface="Calibri"/>
                          <a:ea typeface="宋体"/>
                          <a:cs typeface="Times New Roman"/>
                        </a:rPr>
                        <a:t>吨</a:t>
                      </a:r>
                      <a:r>
                        <a:rPr lang="en-US" sz="1800" b="1" kern="100" dirty="0">
                          <a:latin typeface="Calibri"/>
                          <a:ea typeface="宋体"/>
                          <a:cs typeface="Times New Roman"/>
                        </a:rPr>
                        <a:t>/</a:t>
                      </a:r>
                      <a:r>
                        <a:rPr lang="zh-CN" sz="1800" b="1" kern="100" dirty="0">
                          <a:latin typeface="Calibri"/>
                          <a:ea typeface="宋体"/>
                          <a:cs typeface="Times New Roman"/>
                        </a:rPr>
                        <a:t>天</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kern="100" dirty="0">
                          <a:latin typeface="Calibri"/>
                          <a:ea typeface="宋体"/>
                          <a:cs typeface="Times New Roman"/>
                        </a:rPr>
                        <a:t>900</a:t>
                      </a:r>
                      <a:r>
                        <a:rPr lang="zh-CN" sz="1800" b="1" kern="100" dirty="0">
                          <a:latin typeface="Calibri"/>
                          <a:ea typeface="宋体"/>
                          <a:cs typeface="Times New Roman"/>
                        </a:rPr>
                        <a:t>吨</a:t>
                      </a:r>
                      <a:r>
                        <a:rPr lang="en-US" sz="1800" b="1" kern="100" dirty="0">
                          <a:latin typeface="Calibri"/>
                          <a:ea typeface="宋体"/>
                          <a:cs typeface="Times New Roman"/>
                        </a:rPr>
                        <a:t>/</a:t>
                      </a:r>
                      <a:r>
                        <a:rPr lang="zh-CN" sz="1800" b="1" kern="100" dirty="0">
                          <a:latin typeface="Calibri"/>
                          <a:ea typeface="宋体"/>
                          <a:cs typeface="Times New Roman"/>
                        </a:rPr>
                        <a:t>天</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gridSpan="2">
                  <a:txBody>
                    <a:bodyPr/>
                    <a:lstStyle/>
                    <a:p>
                      <a:pPr algn="ctr">
                        <a:spcAft>
                          <a:spcPts val="0"/>
                        </a:spcAft>
                      </a:pPr>
                      <a:r>
                        <a:rPr lang="zh-CN" sz="1600" b="1" kern="100">
                          <a:latin typeface="Calibri"/>
                          <a:ea typeface="宋体"/>
                          <a:cs typeface="Times New Roman"/>
                        </a:rPr>
                        <a:t>产量（重量箱）</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800" b="1" kern="100" dirty="0">
                          <a:latin typeface="Calibri"/>
                          <a:ea typeface="宋体"/>
                          <a:cs typeface="Times New Roman"/>
                        </a:rPr>
                        <a:t>1623135</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2395742</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rowSpan="5">
                  <a:txBody>
                    <a:bodyPr/>
                    <a:lstStyle/>
                    <a:p>
                      <a:pPr algn="ctr">
                        <a:spcAft>
                          <a:spcPts val="0"/>
                        </a:spcAft>
                      </a:pPr>
                      <a:r>
                        <a:rPr lang="zh-CN" sz="1600" b="1" kern="100" dirty="0">
                          <a:latin typeface="Calibri"/>
                          <a:ea typeface="宋体"/>
                          <a:cs typeface="Times New Roman"/>
                        </a:rPr>
                        <a:t>天然气</a:t>
                      </a: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a:latin typeface="Calibri"/>
                          <a:ea typeface="宋体"/>
                          <a:cs typeface="Times New Roman"/>
                        </a:rPr>
                        <a:t>天然气消耗（</a:t>
                      </a:r>
                      <a:r>
                        <a:rPr lang="en-US" sz="1600" b="1" kern="100">
                          <a:latin typeface="Calibri"/>
                          <a:ea typeface="宋体"/>
                          <a:cs typeface="Times New Roman"/>
                        </a:rPr>
                        <a:t>m</a:t>
                      </a:r>
                      <a:r>
                        <a:rPr lang="en-US" sz="1600" b="1" kern="100" baseline="30000">
                          <a:latin typeface="Calibri"/>
                          <a:ea typeface="宋体"/>
                          <a:cs typeface="Times New Roman"/>
                        </a:rPr>
                        <a:t>3</a:t>
                      </a:r>
                      <a:r>
                        <a:rPr lang="zh-CN" sz="1600" b="1" kern="10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16765099</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22692806</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vMerge="1">
                  <a:txBody>
                    <a:bodyPr/>
                    <a:lstStyle/>
                    <a:p>
                      <a:endParaRPr lang="zh-CN" altLang="en-US"/>
                    </a:p>
                  </a:txBody>
                  <a:tcPr/>
                </a:tc>
                <a:tc>
                  <a:txBody>
                    <a:bodyPr/>
                    <a:lstStyle/>
                    <a:p>
                      <a:pPr algn="just">
                        <a:spcAft>
                          <a:spcPts val="0"/>
                        </a:spcAft>
                      </a:pPr>
                      <a:r>
                        <a:rPr lang="zh-CN" sz="1600" b="1" kern="100">
                          <a:latin typeface="Calibri"/>
                          <a:ea typeface="宋体"/>
                          <a:cs typeface="Times New Roman"/>
                        </a:rPr>
                        <a:t>折标系数（</a:t>
                      </a:r>
                      <a:r>
                        <a:rPr lang="en-US" sz="1600" b="1" kern="100">
                          <a:latin typeface="Calibri"/>
                          <a:ea typeface="宋体"/>
                          <a:cs typeface="Times New Roman"/>
                        </a:rPr>
                        <a:t>kgce/m</a:t>
                      </a:r>
                      <a:r>
                        <a:rPr lang="en-US" sz="1600" b="1" kern="100" baseline="30000">
                          <a:latin typeface="Calibri"/>
                          <a:ea typeface="宋体"/>
                          <a:cs typeface="Times New Roman"/>
                        </a:rPr>
                        <a:t>3</a:t>
                      </a:r>
                      <a:r>
                        <a:rPr lang="zh-CN" sz="1600" b="1" kern="10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b="1" kern="100" dirty="0" smtClean="0">
                          <a:solidFill>
                            <a:srgbClr val="FF0000"/>
                          </a:solidFill>
                          <a:latin typeface="Calibri"/>
                          <a:ea typeface="宋体"/>
                          <a:cs typeface="Times New Roman"/>
                        </a:rPr>
                        <a:t>1.184</a:t>
                      </a:r>
                      <a:endParaRPr lang="zh-CN" sz="1800" b="1" kern="100" dirty="0">
                        <a:solidFill>
                          <a:srgbClr val="FF0000"/>
                        </a:solidFill>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b="1" kern="100" dirty="0" smtClean="0">
                          <a:solidFill>
                            <a:srgbClr val="FF0000"/>
                          </a:solidFill>
                          <a:latin typeface="Calibri"/>
                          <a:ea typeface="宋体"/>
                          <a:cs typeface="Times New Roman"/>
                        </a:rPr>
                        <a:t>1.184</a:t>
                      </a:r>
                      <a:endParaRPr lang="zh-CN" sz="1800" b="1" kern="100" dirty="0">
                        <a:solidFill>
                          <a:srgbClr val="FF0000"/>
                        </a:solidFill>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vMerge="1">
                  <a:txBody>
                    <a:bodyPr/>
                    <a:lstStyle/>
                    <a:p>
                      <a:endParaRPr lang="zh-CN" altLang="en-US"/>
                    </a:p>
                  </a:txBody>
                  <a:tcPr/>
                </a:tc>
                <a:tc>
                  <a:txBody>
                    <a:bodyPr/>
                    <a:lstStyle/>
                    <a:p>
                      <a:pPr algn="just">
                        <a:spcAft>
                          <a:spcPts val="0"/>
                        </a:spcAft>
                      </a:pPr>
                      <a:r>
                        <a:rPr lang="zh-CN" sz="1600" b="1" kern="100" dirty="0">
                          <a:latin typeface="Calibri"/>
                          <a:ea typeface="宋体"/>
                          <a:cs typeface="Times New Roman"/>
                        </a:rPr>
                        <a:t>折标（</a:t>
                      </a:r>
                      <a:r>
                        <a:rPr lang="en-US" sz="1600" b="1" kern="100" dirty="0" err="1">
                          <a:latin typeface="Calibri"/>
                          <a:ea typeface="宋体"/>
                          <a:cs typeface="Times New Roman"/>
                        </a:rPr>
                        <a:t>kgce</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b="1" kern="100" dirty="0" smtClean="0">
                          <a:solidFill>
                            <a:srgbClr val="FF0000"/>
                          </a:solidFill>
                          <a:latin typeface="Calibri"/>
                          <a:ea typeface="宋体"/>
                          <a:cs typeface="Times New Roman"/>
                        </a:rPr>
                        <a:t>19849877.22</a:t>
                      </a:r>
                      <a:endParaRPr lang="zh-CN" sz="1800" b="1" kern="100" dirty="0">
                        <a:solidFill>
                          <a:srgbClr val="FF0000"/>
                        </a:solidFill>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b="1" kern="100" dirty="0" smtClean="0">
                          <a:solidFill>
                            <a:srgbClr val="FF0000"/>
                          </a:solidFill>
                          <a:latin typeface="Calibri"/>
                          <a:ea typeface="宋体"/>
                          <a:cs typeface="Times New Roman"/>
                        </a:rPr>
                        <a:t>26868282.3</a:t>
                      </a:r>
                      <a:endParaRPr lang="zh-CN" sz="1800" b="1" kern="100" dirty="0">
                        <a:solidFill>
                          <a:srgbClr val="FF0000"/>
                        </a:solidFill>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vMerge="1">
                  <a:txBody>
                    <a:bodyPr/>
                    <a:lstStyle/>
                    <a:p>
                      <a:endParaRPr lang="zh-CN" altLang="en-US"/>
                    </a:p>
                  </a:txBody>
                  <a:tcPr/>
                </a:tc>
                <a:tc>
                  <a:txBody>
                    <a:bodyPr/>
                    <a:lstStyle/>
                    <a:p>
                      <a:pPr algn="just">
                        <a:spcAft>
                          <a:spcPts val="0"/>
                        </a:spcAft>
                      </a:pPr>
                      <a:r>
                        <a:rPr lang="zh-CN" sz="1600" b="1" kern="100" dirty="0">
                          <a:latin typeface="Calibri"/>
                          <a:ea typeface="宋体"/>
                          <a:cs typeface="Times New Roman"/>
                        </a:rPr>
                        <a:t>实测热值（</a:t>
                      </a:r>
                      <a:r>
                        <a:rPr lang="en-US" sz="1600" b="1" kern="100" dirty="0">
                          <a:latin typeface="Calibri"/>
                          <a:ea typeface="宋体"/>
                          <a:cs typeface="Times New Roman"/>
                        </a:rPr>
                        <a:t>kJ/ m</a:t>
                      </a:r>
                      <a:r>
                        <a:rPr lang="en-US" sz="1600" b="1" kern="100" baseline="30000" dirty="0">
                          <a:latin typeface="Calibri"/>
                          <a:ea typeface="宋体"/>
                          <a:cs typeface="Times New Roman"/>
                        </a:rPr>
                        <a:t>3</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34670.21</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Calibri"/>
                          <a:ea typeface="宋体"/>
                          <a:cs typeface="Times New Roman"/>
                        </a:rPr>
                        <a:t>34670.21</a:t>
                      </a:r>
                      <a:endParaRPr lang="zh-CN" sz="1800" b="1" kern="10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vMerge="1">
                  <a:txBody>
                    <a:bodyPr/>
                    <a:lstStyle/>
                    <a:p>
                      <a:endParaRPr lang="zh-CN" altLang="en-US"/>
                    </a:p>
                  </a:txBody>
                  <a:tcPr/>
                </a:tc>
                <a:tc>
                  <a:txBody>
                    <a:bodyPr/>
                    <a:lstStyle/>
                    <a:p>
                      <a:pPr algn="just">
                        <a:spcAft>
                          <a:spcPts val="0"/>
                        </a:spcAft>
                      </a:pPr>
                      <a:r>
                        <a:rPr lang="zh-CN" sz="1600" b="1" kern="100" dirty="0">
                          <a:latin typeface="Calibri"/>
                          <a:ea typeface="宋体"/>
                          <a:cs typeface="Times New Roman"/>
                        </a:rPr>
                        <a:t>产生热量（</a:t>
                      </a:r>
                      <a:r>
                        <a:rPr lang="en-US" sz="1600" b="1" kern="100" dirty="0">
                          <a:latin typeface="Calibri"/>
                          <a:ea typeface="宋体"/>
                          <a:cs typeface="Times New Roman"/>
                        </a:rPr>
                        <a:t>kJ</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581249503000</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Calibri"/>
                          <a:ea typeface="宋体"/>
                          <a:cs typeface="Times New Roman"/>
                        </a:rPr>
                        <a:t>786764349509</a:t>
                      </a:r>
                      <a:endParaRPr lang="zh-CN" sz="1800" b="1" kern="10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rowSpan="3">
                  <a:txBody>
                    <a:bodyPr/>
                    <a:lstStyle/>
                    <a:p>
                      <a:pPr algn="ctr">
                        <a:spcAft>
                          <a:spcPts val="0"/>
                        </a:spcAft>
                      </a:pPr>
                      <a:r>
                        <a:rPr lang="zh-CN" sz="1600" b="1" kern="100">
                          <a:latin typeface="Calibri"/>
                          <a:ea typeface="宋体"/>
                          <a:cs typeface="Times New Roman"/>
                        </a:rPr>
                        <a:t>电力</a:t>
                      </a: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a:latin typeface="Calibri"/>
                          <a:ea typeface="宋体"/>
                          <a:cs typeface="Times New Roman"/>
                        </a:rPr>
                        <a:t>电力消耗（</a:t>
                      </a:r>
                      <a:r>
                        <a:rPr lang="en-US" sz="1600" b="1" kern="100" dirty="0">
                          <a:latin typeface="Calibri"/>
                          <a:ea typeface="宋体"/>
                          <a:cs typeface="Times New Roman"/>
                        </a:rPr>
                        <a:t>kWh</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12405378</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Calibri"/>
                          <a:ea typeface="宋体"/>
                          <a:cs typeface="Times New Roman"/>
                        </a:rPr>
                        <a:t>16791600</a:t>
                      </a:r>
                      <a:endParaRPr lang="zh-CN" sz="1800" b="1" kern="10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vMerge="1">
                  <a:txBody>
                    <a:bodyPr/>
                    <a:lstStyle/>
                    <a:p>
                      <a:endParaRPr lang="zh-CN" altLang="en-US"/>
                    </a:p>
                  </a:txBody>
                  <a:tcPr/>
                </a:tc>
                <a:tc>
                  <a:txBody>
                    <a:bodyPr/>
                    <a:lstStyle/>
                    <a:p>
                      <a:pPr algn="just">
                        <a:spcAft>
                          <a:spcPts val="0"/>
                        </a:spcAft>
                      </a:pPr>
                      <a:r>
                        <a:rPr lang="zh-CN" sz="1600" b="1" kern="100" dirty="0">
                          <a:latin typeface="Calibri"/>
                          <a:ea typeface="宋体"/>
                          <a:cs typeface="Times New Roman"/>
                        </a:rPr>
                        <a:t>折标系数（</a:t>
                      </a:r>
                      <a:r>
                        <a:rPr lang="en-US" sz="1600" b="1" kern="100" dirty="0" err="1">
                          <a:latin typeface="Calibri"/>
                          <a:ea typeface="宋体"/>
                          <a:cs typeface="Times New Roman"/>
                        </a:rPr>
                        <a:t>kgce</a:t>
                      </a:r>
                      <a:r>
                        <a:rPr lang="en-US" sz="1600" b="1" kern="100" dirty="0">
                          <a:latin typeface="Calibri"/>
                          <a:ea typeface="宋体"/>
                          <a:cs typeface="Times New Roman"/>
                        </a:rPr>
                        <a:t>/kWh</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0.1229</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Calibri"/>
                          <a:ea typeface="宋体"/>
                          <a:cs typeface="Times New Roman"/>
                        </a:rPr>
                        <a:t>0.1229</a:t>
                      </a:r>
                      <a:endParaRPr lang="zh-CN" sz="1800" b="1" kern="10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vMerge="1">
                  <a:txBody>
                    <a:bodyPr/>
                    <a:lstStyle/>
                    <a:p>
                      <a:endParaRPr lang="zh-CN" altLang="en-US"/>
                    </a:p>
                  </a:txBody>
                  <a:tcPr/>
                </a:tc>
                <a:tc>
                  <a:txBody>
                    <a:bodyPr/>
                    <a:lstStyle/>
                    <a:p>
                      <a:pPr algn="just">
                        <a:spcAft>
                          <a:spcPts val="0"/>
                        </a:spcAft>
                      </a:pPr>
                      <a:r>
                        <a:rPr lang="zh-CN" sz="1600" b="1" kern="100" dirty="0">
                          <a:latin typeface="Calibri"/>
                          <a:ea typeface="宋体"/>
                          <a:cs typeface="Times New Roman"/>
                        </a:rPr>
                        <a:t>折标（</a:t>
                      </a:r>
                      <a:r>
                        <a:rPr lang="en-US" sz="1600" b="1" kern="100" dirty="0" err="1">
                          <a:latin typeface="Calibri"/>
                          <a:ea typeface="宋体"/>
                          <a:cs typeface="Times New Roman"/>
                        </a:rPr>
                        <a:t>kgce</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1524620.98</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2063687.66</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rowSpan="3">
                  <a:txBody>
                    <a:bodyPr/>
                    <a:lstStyle/>
                    <a:p>
                      <a:pPr algn="ctr">
                        <a:spcAft>
                          <a:spcPts val="0"/>
                        </a:spcAft>
                      </a:pPr>
                      <a:r>
                        <a:rPr lang="zh-CN" sz="1600" b="1" kern="100">
                          <a:latin typeface="Calibri"/>
                          <a:ea typeface="宋体"/>
                          <a:cs typeface="Times New Roman"/>
                        </a:rPr>
                        <a:t>新水</a:t>
                      </a: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a:latin typeface="Calibri"/>
                          <a:ea typeface="宋体"/>
                          <a:cs typeface="Times New Roman"/>
                        </a:rPr>
                        <a:t>实物消耗（</a:t>
                      </a:r>
                      <a:r>
                        <a:rPr lang="en-US" sz="1600" b="1" kern="100" dirty="0">
                          <a:latin typeface="Calibri"/>
                          <a:ea typeface="宋体"/>
                          <a:cs typeface="Times New Roman"/>
                        </a:rPr>
                        <a:t>t</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62683.8</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84854.1</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vMerge="1">
                  <a:txBody>
                    <a:bodyPr/>
                    <a:lstStyle/>
                    <a:p>
                      <a:endParaRPr lang="zh-CN" altLang="en-US"/>
                    </a:p>
                  </a:txBody>
                  <a:tcPr/>
                </a:tc>
                <a:tc>
                  <a:txBody>
                    <a:bodyPr/>
                    <a:lstStyle/>
                    <a:p>
                      <a:pPr algn="just">
                        <a:spcAft>
                          <a:spcPts val="0"/>
                        </a:spcAft>
                      </a:pPr>
                      <a:r>
                        <a:rPr lang="zh-CN" sz="1600" b="1" kern="100" dirty="0">
                          <a:latin typeface="Calibri"/>
                          <a:ea typeface="宋体"/>
                          <a:cs typeface="Times New Roman"/>
                        </a:rPr>
                        <a:t>折标系数（</a:t>
                      </a:r>
                      <a:r>
                        <a:rPr lang="en-US" sz="1600" b="1" kern="100" dirty="0" err="1">
                          <a:latin typeface="Calibri"/>
                          <a:ea typeface="宋体"/>
                          <a:cs typeface="Times New Roman"/>
                        </a:rPr>
                        <a:t>kgce</a:t>
                      </a:r>
                      <a:r>
                        <a:rPr lang="en-US" sz="1600" b="1" kern="100" dirty="0">
                          <a:latin typeface="Calibri"/>
                          <a:ea typeface="宋体"/>
                          <a:cs typeface="Times New Roman"/>
                        </a:rPr>
                        <a:t>/t</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0.0857</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Calibri"/>
                          <a:ea typeface="宋体"/>
                          <a:cs typeface="Times New Roman"/>
                        </a:rPr>
                        <a:t>0.0857</a:t>
                      </a:r>
                      <a:endParaRPr lang="zh-CN" sz="1800" b="1" kern="10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vMerge="1">
                  <a:txBody>
                    <a:bodyPr/>
                    <a:lstStyle/>
                    <a:p>
                      <a:endParaRPr lang="zh-CN" altLang="en-US"/>
                    </a:p>
                  </a:txBody>
                  <a:tcPr/>
                </a:tc>
                <a:tc>
                  <a:txBody>
                    <a:bodyPr/>
                    <a:lstStyle/>
                    <a:p>
                      <a:pPr algn="just">
                        <a:spcAft>
                          <a:spcPts val="0"/>
                        </a:spcAft>
                      </a:pPr>
                      <a:r>
                        <a:rPr lang="zh-CN" sz="1600" b="1" kern="100" dirty="0">
                          <a:latin typeface="Calibri"/>
                          <a:ea typeface="宋体"/>
                          <a:cs typeface="Times New Roman"/>
                        </a:rPr>
                        <a:t>折标（</a:t>
                      </a:r>
                      <a:r>
                        <a:rPr lang="en-US" sz="1600" b="1" kern="100" dirty="0" err="1">
                          <a:latin typeface="Calibri"/>
                          <a:ea typeface="宋体"/>
                          <a:cs typeface="Times New Roman"/>
                        </a:rPr>
                        <a:t>kgce</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5372</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7272</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rowSpan="3">
                  <a:txBody>
                    <a:bodyPr/>
                    <a:lstStyle/>
                    <a:p>
                      <a:pPr algn="ctr">
                        <a:spcAft>
                          <a:spcPts val="0"/>
                        </a:spcAft>
                      </a:pPr>
                      <a:r>
                        <a:rPr lang="zh-CN" sz="1600" b="1" kern="100">
                          <a:latin typeface="Calibri"/>
                          <a:ea typeface="宋体"/>
                          <a:cs typeface="Times New Roman"/>
                        </a:rPr>
                        <a:t>柴油</a:t>
                      </a: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a:latin typeface="Calibri"/>
                          <a:ea typeface="宋体"/>
                          <a:cs typeface="Times New Roman"/>
                        </a:rPr>
                        <a:t>实物消耗（</a:t>
                      </a:r>
                      <a:r>
                        <a:rPr lang="en-US" sz="1600" b="1" kern="100" dirty="0">
                          <a:latin typeface="Calibri"/>
                          <a:ea typeface="宋体"/>
                          <a:cs typeface="Times New Roman"/>
                        </a:rPr>
                        <a:t>kg</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19254.8</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26061</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vMerge="1">
                  <a:txBody>
                    <a:bodyPr/>
                    <a:lstStyle/>
                    <a:p>
                      <a:endParaRPr lang="zh-CN" altLang="en-US"/>
                    </a:p>
                  </a:txBody>
                  <a:tcPr/>
                </a:tc>
                <a:tc>
                  <a:txBody>
                    <a:bodyPr/>
                    <a:lstStyle/>
                    <a:p>
                      <a:pPr algn="just">
                        <a:spcAft>
                          <a:spcPts val="0"/>
                        </a:spcAft>
                      </a:pPr>
                      <a:r>
                        <a:rPr lang="zh-CN" sz="1600" b="1" kern="100" dirty="0">
                          <a:latin typeface="Calibri"/>
                          <a:ea typeface="宋体"/>
                          <a:cs typeface="Times New Roman"/>
                        </a:rPr>
                        <a:t>折标系数（</a:t>
                      </a:r>
                      <a:r>
                        <a:rPr lang="en-US" sz="1600" b="1" kern="100" dirty="0" err="1">
                          <a:latin typeface="Calibri"/>
                          <a:ea typeface="宋体"/>
                          <a:cs typeface="Times New Roman"/>
                        </a:rPr>
                        <a:t>kgce</a:t>
                      </a:r>
                      <a:r>
                        <a:rPr lang="en-US" sz="1600" b="1" kern="100" dirty="0">
                          <a:latin typeface="Calibri"/>
                          <a:ea typeface="宋体"/>
                          <a:cs typeface="Times New Roman"/>
                        </a:rPr>
                        <a:t>/kg</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1.4571</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1.4571</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vMerge="1">
                  <a:txBody>
                    <a:bodyPr/>
                    <a:lstStyle/>
                    <a:p>
                      <a:endParaRPr lang="zh-CN" altLang="en-US"/>
                    </a:p>
                  </a:txBody>
                  <a:tcPr/>
                </a:tc>
                <a:tc>
                  <a:txBody>
                    <a:bodyPr/>
                    <a:lstStyle/>
                    <a:p>
                      <a:pPr algn="just">
                        <a:spcAft>
                          <a:spcPts val="0"/>
                        </a:spcAft>
                      </a:pPr>
                      <a:r>
                        <a:rPr lang="zh-CN" sz="1600" b="1" kern="100" dirty="0">
                          <a:latin typeface="Calibri"/>
                          <a:ea typeface="宋体"/>
                          <a:cs typeface="Times New Roman"/>
                        </a:rPr>
                        <a:t>折标（</a:t>
                      </a:r>
                      <a:r>
                        <a:rPr lang="en-US" sz="1600" b="1" kern="100" dirty="0" err="1">
                          <a:latin typeface="Calibri"/>
                          <a:ea typeface="宋体"/>
                          <a:cs typeface="Times New Roman"/>
                        </a:rPr>
                        <a:t>kgce</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28056</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37976</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gridSpan="2">
                  <a:txBody>
                    <a:bodyPr/>
                    <a:lstStyle/>
                    <a:p>
                      <a:pPr algn="just">
                        <a:spcAft>
                          <a:spcPts val="0"/>
                        </a:spcAft>
                      </a:pPr>
                      <a:r>
                        <a:rPr lang="zh-CN" sz="1600" b="1" kern="100">
                          <a:latin typeface="Calibri"/>
                          <a:ea typeface="宋体"/>
                          <a:cs typeface="Times New Roman"/>
                        </a:rPr>
                        <a:t>综合能耗（</a:t>
                      </a:r>
                      <a:r>
                        <a:rPr lang="en-US" sz="1600" b="1" kern="100">
                          <a:latin typeface="Calibri"/>
                          <a:ea typeface="宋体"/>
                          <a:cs typeface="Times New Roman"/>
                        </a:rPr>
                        <a:t>kgce</a:t>
                      </a:r>
                      <a:r>
                        <a:rPr lang="zh-CN" sz="1600" b="1" kern="10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altLang="zh-CN" sz="1800" b="1" kern="100" dirty="0" smtClean="0">
                          <a:solidFill>
                            <a:srgbClr val="FF0000"/>
                          </a:solidFill>
                          <a:latin typeface="Calibri"/>
                          <a:ea typeface="宋体"/>
                          <a:cs typeface="Times New Roman"/>
                        </a:rPr>
                        <a:t>21407926</a:t>
                      </a:r>
                      <a:endParaRPr lang="zh-CN" sz="1800" b="1" kern="100" dirty="0">
                        <a:solidFill>
                          <a:srgbClr val="FF0000"/>
                        </a:solidFill>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b="1" kern="100" dirty="0" smtClean="0">
                          <a:solidFill>
                            <a:srgbClr val="FF0000"/>
                          </a:solidFill>
                          <a:latin typeface="Calibri"/>
                          <a:ea typeface="宋体"/>
                          <a:cs typeface="Times New Roman"/>
                        </a:rPr>
                        <a:t>28977218</a:t>
                      </a:r>
                      <a:endParaRPr lang="zh-CN" sz="1800" b="1" kern="100" dirty="0">
                        <a:solidFill>
                          <a:srgbClr val="FF0000"/>
                        </a:solidFill>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gridSpan="2">
                  <a:txBody>
                    <a:bodyPr/>
                    <a:lstStyle/>
                    <a:p>
                      <a:pPr algn="just">
                        <a:spcAft>
                          <a:spcPts val="0"/>
                        </a:spcAft>
                      </a:pPr>
                      <a:r>
                        <a:rPr lang="zh-CN" sz="1600" b="1" kern="100">
                          <a:latin typeface="Calibri"/>
                          <a:ea typeface="宋体"/>
                          <a:cs typeface="Times New Roman"/>
                        </a:rPr>
                        <a:t>单耗（</a:t>
                      </a:r>
                      <a:r>
                        <a:rPr lang="en-US" sz="1600" b="1" kern="100">
                          <a:latin typeface="Calibri"/>
                          <a:ea typeface="宋体"/>
                          <a:cs typeface="Times New Roman"/>
                        </a:rPr>
                        <a:t>kgce/</a:t>
                      </a:r>
                      <a:r>
                        <a:rPr lang="zh-CN" sz="1600" b="1" kern="100">
                          <a:latin typeface="Calibri"/>
                          <a:ea typeface="宋体"/>
                          <a:cs typeface="Times New Roman"/>
                        </a:rPr>
                        <a:t>重量箱）</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800" b="1" kern="100" dirty="0" smtClean="0">
                          <a:solidFill>
                            <a:srgbClr val="FF0000"/>
                          </a:solidFill>
                          <a:latin typeface="Calibri"/>
                          <a:ea typeface="宋体"/>
                          <a:cs typeface="Times New Roman"/>
                        </a:rPr>
                        <a:t>1</a:t>
                      </a:r>
                      <a:r>
                        <a:rPr lang="en-US" altLang="zh-CN" sz="1800" b="1" kern="100" dirty="0" smtClean="0">
                          <a:solidFill>
                            <a:srgbClr val="FF0000"/>
                          </a:solidFill>
                          <a:latin typeface="Calibri"/>
                          <a:ea typeface="宋体"/>
                          <a:cs typeface="Times New Roman"/>
                        </a:rPr>
                        <a:t>3.2</a:t>
                      </a:r>
                      <a:endParaRPr lang="zh-CN" sz="1800" b="1" kern="100" dirty="0">
                        <a:solidFill>
                          <a:srgbClr val="FF0000"/>
                        </a:solidFill>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solidFill>
                            <a:srgbClr val="FF0000"/>
                          </a:solidFill>
                          <a:latin typeface="Calibri"/>
                          <a:ea typeface="宋体"/>
                          <a:cs typeface="Times New Roman"/>
                        </a:rPr>
                        <a:t>1</a:t>
                      </a:r>
                      <a:r>
                        <a:rPr lang="en-US" altLang="zh-CN" sz="1800" b="1" kern="100" dirty="0" smtClean="0">
                          <a:solidFill>
                            <a:srgbClr val="FF0000"/>
                          </a:solidFill>
                          <a:latin typeface="Calibri"/>
                          <a:ea typeface="宋体"/>
                          <a:cs typeface="Times New Roman"/>
                        </a:rPr>
                        <a:t>2.1</a:t>
                      </a:r>
                      <a:endParaRPr lang="zh-CN" sz="1800" b="1" kern="100" dirty="0">
                        <a:solidFill>
                          <a:srgbClr val="FF0000"/>
                        </a:solidFill>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gridSpan="2">
                  <a:txBody>
                    <a:bodyPr/>
                    <a:lstStyle/>
                    <a:p>
                      <a:pPr algn="ctr">
                        <a:spcAft>
                          <a:spcPts val="0"/>
                        </a:spcAft>
                      </a:pPr>
                      <a:r>
                        <a:rPr lang="zh-CN" sz="1600" b="1" kern="100" dirty="0">
                          <a:latin typeface="Calibri"/>
                          <a:ea typeface="宋体"/>
                          <a:cs typeface="Times New Roman"/>
                        </a:rPr>
                        <a:t>全厂综合能耗（</a:t>
                      </a:r>
                      <a:r>
                        <a:rPr lang="zh-CN" sz="1600" b="1" kern="100" dirty="0">
                          <a:solidFill>
                            <a:schemeClr val="tx1"/>
                          </a:solidFill>
                          <a:latin typeface="Calibri"/>
                          <a:ea typeface="宋体"/>
                          <a:cs typeface="Times New Roman"/>
                        </a:rPr>
                        <a:t>吨</a:t>
                      </a:r>
                      <a:r>
                        <a:rPr lang="zh-CN" sz="1600" b="1" kern="100" dirty="0">
                          <a:latin typeface="Calibri"/>
                          <a:ea typeface="宋体"/>
                          <a:cs typeface="Times New Roman"/>
                        </a:rPr>
                        <a:t>标准煤）</a:t>
                      </a: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altLang="zh-CN" sz="1800" b="1" kern="100" dirty="0" smtClean="0">
                          <a:solidFill>
                            <a:srgbClr val="FF0000"/>
                          </a:solidFill>
                          <a:latin typeface="Calibri"/>
                          <a:ea typeface="宋体"/>
                          <a:cs typeface="Times New Roman"/>
                        </a:rPr>
                        <a:t>50385</a:t>
                      </a:r>
                      <a:endParaRPr lang="zh-CN" sz="1800" b="1" kern="100" dirty="0">
                        <a:solidFill>
                          <a:srgbClr val="FF0000"/>
                        </a:solidFill>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44930">
                <a:tc gridSpan="2">
                  <a:txBody>
                    <a:bodyPr/>
                    <a:lstStyle/>
                    <a:p>
                      <a:pPr algn="just">
                        <a:spcAft>
                          <a:spcPts val="0"/>
                        </a:spcAft>
                      </a:pPr>
                      <a:r>
                        <a:rPr lang="zh-CN" sz="1600" b="1" kern="100">
                          <a:latin typeface="Calibri"/>
                          <a:ea typeface="宋体"/>
                          <a:cs typeface="Times New Roman"/>
                        </a:rPr>
                        <a:t>熔化玻璃液（吨）</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800" b="1" kern="100" dirty="0">
                          <a:latin typeface="Calibri"/>
                          <a:ea typeface="宋体"/>
                          <a:cs typeface="Times New Roman"/>
                        </a:rPr>
                        <a:t>91934.98</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13737.82</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30">
                <a:tc gridSpan="2">
                  <a:txBody>
                    <a:bodyPr/>
                    <a:lstStyle/>
                    <a:p>
                      <a:pPr algn="just">
                        <a:spcAft>
                          <a:spcPts val="0"/>
                        </a:spcAft>
                      </a:pPr>
                      <a:r>
                        <a:rPr lang="zh-CN" sz="1600" b="1" kern="100" dirty="0">
                          <a:latin typeface="Calibri"/>
                          <a:ea typeface="宋体"/>
                          <a:cs typeface="Times New Roman"/>
                        </a:rPr>
                        <a:t>熔窑热耗（</a:t>
                      </a:r>
                      <a:r>
                        <a:rPr lang="en-US" sz="1600" b="1" kern="100" dirty="0">
                          <a:latin typeface="Calibri"/>
                          <a:ea typeface="宋体"/>
                          <a:cs typeface="Times New Roman"/>
                        </a:rPr>
                        <a:t>kJ/kg</a:t>
                      </a:r>
                      <a:r>
                        <a:rPr lang="zh-CN" sz="1600" b="1" kern="100" dirty="0">
                          <a:latin typeface="Calibri"/>
                          <a:ea typeface="宋体"/>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800" b="1" kern="100" dirty="0">
                          <a:solidFill>
                            <a:schemeClr val="tx1"/>
                          </a:solidFill>
                          <a:latin typeface="Calibri"/>
                          <a:ea typeface="宋体"/>
                          <a:cs typeface="Times New Roman"/>
                        </a:rPr>
                        <a:t>6322</a:t>
                      </a:r>
                      <a:endParaRPr lang="zh-CN" sz="1800" b="1" kern="100" dirty="0">
                        <a:solidFill>
                          <a:schemeClr val="tx1"/>
                        </a:solidFill>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Calibri"/>
                          <a:ea typeface="宋体"/>
                          <a:cs typeface="Times New Roman"/>
                        </a:rPr>
                        <a:t>5727</a:t>
                      </a:r>
                      <a:endParaRPr lang="zh-CN" sz="1800" b="1" kern="100" dirty="0">
                        <a:latin typeface="Calibri"/>
                        <a:ea typeface="宋体"/>
                        <a:cs typeface="Times New Roman"/>
                      </a:endParaRPr>
                    </a:p>
                  </a:txBody>
                  <a:tcPr marL="61392" marR="61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5635"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ctrTitle"/>
          </p:nvPr>
        </p:nvSpPr>
        <p:spPr>
          <a:xfrm>
            <a:off x="1714500" y="142875"/>
            <a:ext cx="5143500" cy="714375"/>
          </a:xfrm>
        </p:spPr>
        <p:txBody>
          <a:bodyPr/>
          <a:lstStyle/>
          <a:p>
            <a:pPr eaLnBrk="1" hangingPunct="1">
              <a:lnSpc>
                <a:spcPct val="150000"/>
              </a:lnSpc>
            </a:pPr>
            <a:r>
              <a:rPr lang="zh-CN" altLang="en-US" sz="3200" b="1" smtClean="0"/>
              <a:t>八、现场监察</a:t>
            </a:r>
            <a:endParaRPr lang="zh-CN" altLang="zh-CN" sz="3200" b="1" smtClean="0">
              <a:solidFill>
                <a:srgbClr val="C00000"/>
              </a:solidFill>
            </a:endParaRPr>
          </a:p>
        </p:txBody>
      </p:sp>
      <p:sp>
        <p:nvSpPr>
          <p:cNvPr id="68609" name="Rectangle 1"/>
          <p:cNvSpPr>
            <a:spLocks noChangeArrowheads="1"/>
          </p:cNvSpPr>
          <p:nvPr/>
        </p:nvSpPr>
        <p:spPr bwMode="auto">
          <a:xfrm>
            <a:off x="571500" y="1285875"/>
            <a:ext cx="8072438" cy="4832350"/>
          </a:xfrm>
          <a:prstGeom prst="rect">
            <a:avLst/>
          </a:prstGeom>
          <a:noFill/>
          <a:ln w="9525">
            <a:noFill/>
            <a:miter lim="800000"/>
          </a:ln>
          <a:effectLst/>
        </p:spPr>
        <p:txBody>
          <a:bodyPr lIns="0" rIns="0" anchor="ctr">
            <a:spAutoFit/>
          </a:bodyPr>
          <a:lstStyle/>
          <a:p>
            <a:pPr indent="406400">
              <a:defRPr/>
            </a:pPr>
            <a:r>
              <a:rPr lang="en-US" altLang="zh-CN" sz="2800" dirty="0">
                <a:ea typeface="楷体_GB2312" panose="02010609030101010101" charset="-122"/>
                <a:cs typeface="黑体" panose="02010600030101010101" pitchFamily="49" charset="-122"/>
              </a:rPr>
              <a:t>            </a:t>
            </a:r>
            <a:r>
              <a:rPr lang="zh-CN" sz="2800" dirty="0">
                <a:ea typeface="楷体_GB2312" panose="02010609030101010101" charset="-122"/>
                <a:cs typeface="黑体" panose="02010600030101010101" pitchFamily="49" charset="-122"/>
              </a:rPr>
              <a:t>（三）核查企业能源计量情况</a:t>
            </a:r>
            <a:endParaRPr lang="en-US" altLang="zh-CN" sz="2800" dirty="0">
              <a:ea typeface="楷体_GB2312" panose="02010609030101010101" charset="-122"/>
              <a:cs typeface="黑体" panose="02010600030101010101" pitchFamily="49" charset="-122"/>
            </a:endParaRPr>
          </a:p>
          <a:p>
            <a:pPr indent="406400">
              <a:defRPr/>
            </a:pPr>
            <a:endParaRPr lang="en-US" altLang="zh-CN" sz="2800" dirty="0">
              <a:cs typeface="宋体" panose="02010600030101010101" pitchFamily="2" charset="-122"/>
            </a:endParaRPr>
          </a:p>
          <a:p>
            <a:pPr>
              <a:defRPr/>
            </a:pPr>
            <a:r>
              <a:rPr lang="en-US" sz="2800" b="1" dirty="0"/>
              <a:t>1.</a:t>
            </a:r>
            <a:r>
              <a:rPr lang="zh-CN" altLang="en-US" sz="2800" b="1" dirty="0"/>
              <a:t>核查企业能源计量工作管理有关文件，包括能源计量管理制度、能源计量岗位职责、能源计量管理人员培训和资格证书、能源计量器具台账或档案、能源计量原始数据等书面资料</a:t>
            </a:r>
          </a:p>
          <a:p>
            <a:pPr marL="514350" indent="-514350">
              <a:defRPr/>
            </a:pPr>
            <a:endParaRPr lang="zh-CN" altLang="en-US" sz="2800" b="1" dirty="0"/>
          </a:p>
          <a:p>
            <a:pPr>
              <a:defRPr/>
            </a:pPr>
            <a:r>
              <a:rPr lang="en-US" sz="2800" b="1" dirty="0"/>
              <a:t>2. </a:t>
            </a:r>
            <a:r>
              <a:rPr lang="zh-CN" altLang="en-US" sz="2800" b="1" dirty="0"/>
              <a:t>抽查企业能源计量器具配备情况（能源计量器具配备率、能源计量器具准确度等）、核查能源计量原始数据真实性、准确性、完整性等</a:t>
            </a:r>
          </a:p>
          <a:p>
            <a:pPr indent="406400">
              <a:defRPr/>
            </a:pPr>
            <a:endParaRPr lang="zh-CN" sz="2800" dirty="0">
              <a:latin typeface="Arial" panose="020B0604020202020204" pitchFamily="34" charset="0"/>
              <a:cs typeface="宋体" panose="02010600030101010101" pitchFamily="2" charset="-122"/>
            </a:endParaRPr>
          </a:p>
        </p:txBody>
      </p:sp>
      <p:pic>
        <p:nvPicPr>
          <p:cNvPr id="66564"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ctrTitle"/>
          </p:nvPr>
        </p:nvSpPr>
        <p:spPr>
          <a:xfrm>
            <a:off x="1428750" y="142875"/>
            <a:ext cx="5143500" cy="714375"/>
          </a:xfrm>
        </p:spPr>
        <p:txBody>
          <a:bodyPr/>
          <a:lstStyle/>
          <a:p>
            <a:pPr eaLnBrk="1" hangingPunct="1">
              <a:lnSpc>
                <a:spcPct val="150000"/>
              </a:lnSpc>
            </a:pPr>
            <a:r>
              <a:rPr lang="zh-CN" altLang="en-US" sz="3200" b="1" smtClean="0"/>
              <a:t>八、现场监察</a:t>
            </a:r>
            <a:endParaRPr lang="zh-CN" altLang="zh-CN" sz="3200" b="1" smtClean="0">
              <a:solidFill>
                <a:srgbClr val="C00000"/>
              </a:solidFill>
            </a:endParaRPr>
          </a:p>
        </p:txBody>
      </p:sp>
      <p:sp>
        <p:nvSpPr>
          <p:cNvPr id="68609" name="Rectangle 1"/>
          <p:cNvSpPr>
            <a:spLocks noChangeArrowheads="1"/>
          </p:cNvSpPr>
          <p:nvPr/>
        </p:nvSpPr>
        <p:spPr bwMode="auto">
          <a:xfrm>
            <a:off x="571500" y="1500188"/>
            <a:ext cx="8286750" cy="4400550"/>
          </a:xfrm>
          <a:prstGeom prst="rect">
            <a:avLst/>
          </a:prstGeom>
          <a:noFill/>
          <a:ln w="9525">
            <a:noFill/>
            <a:miter lim="800000"/>
          </a:ln>
          <a:effectLst/>
        </p:spPr>
        <p:txBody>
          <a:bodyPr anchor="ctr">
            <a:spAutoFit/>
          </a:bodyPr>
          <a:lstStyle/>
          <a:p>
            <a:pPr indent="406400">
              <a:defRPr/>
            </a:pPr>
            <a:r>
              <a:rPr lang="zh-CN" sz="2800" dirty="0">
                <a:ea typeface="楷体_GB2312" panose="02010609030101010101" charset="-122"/>
                <a:cs typeface="黑体" panose="02010600030101010101" pitchFamily="49" charset="-122"/>
              </a:rPr>
              <a:t>（四）核查企业装备和节能设施</a:t>
            </a:r>
            <a:endParaRPr lang="en-US" altLang="zh-CN" sz="2800" dirty="0">
              <a:ea typeface="楷体_GB2312" panose="02010609030101010101" charset="-122"/>
              <a:cs typeface="黑体" panose="02010600030101010101" pitchFamily="49" charset="-122"/>
            </a:endParaRPr>
          </a:p>
          <a:p>
            <a:pPr indent="406400">
              <a:defRPr/>
            </a:pPr>
            <a:endParaRPr lang="en-US" altLang="zh-CN" sz="2800" dirty="0">
              <a:cs typeface="宋体" panose="02010600030101010101" pitchFamily="2" charset="-122"/>
            </a:endParaRPr>
          </a:p>
          <a:p>
            <a:pPr indent="406400">
              <a:defRPr/>
            </a:pPr>
            <a:endParaRPr lang="zh-CN" sz="2800" dirty="0">
              <a:latin typeface="Arial" panose="020B0604020202020204" pitchFamily="34" charset="0"/>
              <a:cs typeface="宋体" panose="02010600030101010101" pitchFamily="2" charset="-122"/>
            </a:endParaRPr>
          </a:p>
          <a:p>
            <a:pPr>
              <a:lnSpc>
                <a:spcPct val="150000"/>
              </a:lnSpc>
              <a:defRPr/>
            </a:pPr>
            <a:r>
              <a:rPr lang="en-US" sz="2800" b="1" dirty="0"/>
              <a:t>1. </a:t>
            </a:r>
            <a:r>
              <a:rPr lang="zh-CN" altLang="en-US" sz="2800" b="1" dirty="0"/>
              <a:t>查验企业主要生产装备及用能设备台账。</a:t>
            </a:r>
          </a:p>
          <a:p>
            <a:pPr>
              <a:lnSpc>
                <a:spcPct val="150000"/>
              </a:lnSpc>
              <a:defRPr/>
            </a:pPr>
            <a:r>
              <a:rPr lang="en-US" sz="2800" b="1" dirty="0"/>
              <a:t>2. </a:t>
            </a:r>
            <a:r>
              <a:rPr lang="zh-CN" altLang="en-US" sz="2800" b="1" dirty="0"/>
              <a:t>企业主要装备规格、数量准确性现场抽查。</a:t>
            </a:r>
          </a:p>
          <a:p>
            <a:pPr>
              <a:lnSpc>
                <a:spcPct val="150000"/>
              </a:lnSpc>
              <a:defRPr/>
            </a:pPr>
            <a:r>
              <a:rPr lang="en-US" sz="2800" b="1" dirty="0"/>
              <a:t>3. </a:t>
            </a:r>
            <a:r>
              <a:rPr lang="zh-CN" altLang="en-US" sz="2800" b="1" dirty="0"/>
              <a:t>企业重要节能设施及投运情况现场核查（如余热回收装置是否配备，和填报指标是否一致等）</a:t>
            </a:r>
            <a:r>
              <a:rPr lang="zh-CN" altLang="en-US" sz="2800" dirty="0"/>
              <a:t>。</a:t>
            </a:r>
          </a:p>
          <a:p>
            <a:pPr indent="406400">
              <a:defRPr/>
            </a:pPr>
            <a:endParaRPr lang="zh-CN" sz="2800" dirty="0">
              <a:latin typeface="Arial" panose="020B0604020202020204" pitchFamily="34" charset="0"/>
              <a:cs typeface="宋体" panose="02010600030101010101" pitchFamily="2" charset="-122"/>
            </a:endParaRPr>
          </a:p>
        </p:txBody>
      </p:sp>
      <p:pic>
        <p:nvPicPr>
          <p:cNvPr id="67588"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ctrTitle"/>
          </p:nvPr>
        </p:nvSpPr>
        <p:spPr>
          <a:xfrm>
            <a:off x="1428750" y="214313"/>
            <a:ext cx="5143500" cy="714375"/>
          </a:xfrm>
        </p:spPr>
        <p:txBody>
          <a:bodyPr/>
          <a:lstStyle/>
          <a:p>
            <a:pPr eaLnBrk="1" hangingPunct="1">
              <a:lnSpc>
                <a:spcPct val="150000"/>
              </a:lnSpc>
            </a:pPr>
            <a:r>
              <a:rPr lang="zh-CN" altLang="en-US" sz="3200" b="1" smtClean="0"/>
              <a:t>八、现场监察</a:t>
            </a:r>
            <a:endParaRPr lang="zh-CN" altLang="zh-CN" sz="3200" b="1" smtClean="0">
              <a:solidFill>
                <a:srgbClr val="C00000"/>
              </a:solidFill>
            </a:endParaRPr>
          </a:p>
        </p:txBody>
      </p:sp>
      <p:sp>
        <p:nvSpPr>
          <p:cNvPr id="68611" name="Rectangle 1"/>
          <p:cNvSpPr>
            <a:spLocks noChangeArrowheads="1"/>
          </p:cNvSpPr>
          <p:nvPr/>
        </p:nvSpPr>
        <p:spPr bwMode="auto">
          <a:xfrm>
            <a:off x="571500" y="1714500"/>
            <a:ext cx="7715250" cy="3324225"/>
          </a:xfrm>
          <a:prstGeom prst="rect">
            <a:avLst/>
          </a:prstGeom>
          <a:noFill/>
          <a:ln w="9525">
            <a:noFill/>
            <a:miter lim="800000"/>
          </a:ln>
        </p:spPr>
        <p:txBody>
          <a:bodyPr anchor="ctr">
            <a:spAutoFit/>
          </a:bodyPr>
          <a:lstStyle/>
          <a:p>
            <a:pPr indent="406400"/>
            <a:r>
              <a:rPr lang="zh-CN" sz="2800">
                <a:ea typeface="楷体_GB2312" panose="02010609030101010101" charset="-122"/>
                <a:cs typeface="黑体" panose="02010600030101010101" pitchFamily="49" charset="-122"/>
              </a:rPr>
              <a:t>（五）核查企业能源管理情况</a:t>
            </a:r>
            <a:endParaRPr lang="en-US" altLang="zh-CN" sz="2800">
              <a:ea typeface="楷体_GB2312" panose="02010609030101010101" charset="-122"/>
              <a:cs typeface="黑体" panose="02010600030101010101" pitchFamily="49" charset="-122"/>
            </a:endParaRPr>
          </a:p>
          <a:p>
            <a:pPr indent="406400"/>
            <a:endParaRPr lang="en-US" altLang="zh-CN" sz="2800">
              <a:cs typeface="黑体" panose="02010600030101010101" pitchFamily="49" charset="-122"/>
            </a:endParaRPr>
          </a:p>
          <a:p>
            <a:pPr indent="406400">
              <a:lnSpc>
                <a:spcPct val="150000"/>
              </a:lnSpc>
            </a:pPr>
            <a:r>
              <a:rPr lang="zh-CN" altLang="en-US" sz="2800">
                <a:cs typeface="黑体" panose="02010600030101010101" pitchFamily="49" charset="-122"/>
              </a:rPr>
              <a:t>企业能源管理有关制度和文件的现场核查；有关能源管理体系建设文件的现场核查；能源管理管理人员任用制度和培训情况等一般性核查。</a:t>
            </a:r>
          </a:p>
          <a:p>
            <a:pPr indent="406400"/>
            <a:endParaRPr lang="zh-CN" altLang="zh-CN" sz="2800">
              <a:latin typeface="Arial" panose="020B0604020202020204" pitchFamily="34" charset="0"/>
              <a:cs typeface="黑体" panose="02010600030101010101" pitchFamily="49" charset="-122"/>
            </a:endParaRPr>
          </a:p>
        </p:txBody>
      </p:sp>
      <p:pic>
        <p:nvPicPr>
          <p:cNvPr id="6861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ctrTitle"/>
          </p:nvPr>
        </p:nvSpPr>
        <p:spPr>
          <a:xfrm>
            <a:off x="1714500" y="142875"/>
            <a:ext cx="5143500" cy="714375"/>
          </a:xfrm>
        </p:spPr>
        <p:txBody>
          <a:bodyPr/>
          <a:lstStyle/>
          <a:p>
            <a:pPr eaLnBrk="1" hangingPunct="1">
              <a:lnSpc>
                <a:spcPct val="150000"/>
              </a:lnSpc>
            </a:pPr>
            <a:r>
              <a:rPr lang="zh-CN" altLang="en-US" sz="3200" b="1" smtClean="0"/>
              <a:t>八、现场监察</a:t>
            </a:r>
            <a:endParaRPr lang="zh-CN" altLang="zh-CN" sz="3200" b="1" smtClean="0">
              <a:solidFill>
                <a:srgbClr val="C00000"/>
              </a:solidFill>
            </a:endParaRPr>
          </a:p>
        </p:txBody>
      </p:sp>
      <p:sp>
        <p:nvSpPr>
          <p:cNvPr id="69635" name="Rectangle 1"/>
          <p:cNvSpPr>
            <a:spLocks noChangeArrowheads="1"/>
          </p:cNvSpPr>
          <p:nvPr/>
        </p:nvSpPr>
        <p:spPr bwMode="auto">
          <a:xfrm>
            <a:off x="571500" y="1500188"/>
            <a:ext cx="7786688" cy="4616450"/>
          </a:xfrm>
          <a:prstGeom prst="rect">
            <a:avLst/>
          </a:prstGeom>
          <a:noFill/>
          <a:ln w="9525">
            <a:noFill/>
            <a:miter lim="800000"/>
          </a:ln>
        </p:spPr>
        <p:txBody>
          <a:bodyPr anchor="ctr">
            <a:spAutoFit/>
          </a:bodyPr>
          <a:lstStyle/>
          <a:p>
            <a:pPr indent="406400"/>
            <a:r>
              <a:rPr lang="zh-CN" sz="2800">
                <a:ea typeface="楷体_GB2312" panose="02010609030101010101" charset="-122"/>
                <a:cs typeface="黑体" panose="02010600030101010101" pitchFamily="49" charset="-122"/>
              </a:rPr>
              <a:t>（六）收集相关资料</a:t>
            </a:r>
            <a:endParaRPr lang="en-US" altLang="zh-CN" sz="2800">
              <a:ea typeface="楷体_GB2312" panose="02010609030101010101" charset="-122"/>
              <a:cs typeface="黑体" panose="02010600030101010101" pitchFamily="49" charset="-122"/>
            </a:endParaRPr>
          </a:p>
          <a:p>
            <a:pPr indent="406400"/>
            <a:endParaRPr lang="en-US" altLang="zh-CN" sz="2800">
              <a:cs typeface="黑体" panose="02010600030101010101" pitchFamily="49" charset="-122"/>
            </a:endParaRPr>
          </a:p>
          <a:p>
            <a:pPr indent="406400">
              <a:lnSpc>
                <a:spcPct val="150000"/>
              </a:lnSpc>
            </a:pPr>
            <a:r>
              <a:rPr lang="zh-CN" altLang="en-US" sz="2800">
                <a:cs typeface="黑体" panose="02010600030101010101" pitchFamily="49" charset="-122"/>
              </a:rPr>
              <a:t>对于监察过程中获取的，直接支持监察结论的重要信息（如相关的原始表单、台账记录等），要通过复印、拍照等方式形成监察证据，进行留存并整理归档。可视情况调查询问相关人员，核实相关情况。</a:t>
            </a:r>
          </a:p>
          <a:p>
            <a:pPr indent="406400"/>
            <a:endParaRPr lang="zh-CN" altLang="zh-CN" sz="2800">
              <a:latin typeface="Arial" panose="020B0604020202020204" pitchFamily="34" charset="0"/>
              <a:cs typeface="黑体" panose="02010600030101010101" pitchFamily="49" charset="-122"/>
            </a:endParaRPr>
          </a:p>
        </p:txBody>
      </p:sp>
      <p:pic>
        <p:nvPicPr>
          <p:cNvPr id="6963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p:nvPr>
        </p:nvSpPr>
        <p:spPr>
          <a:xfrm>
            <a:off x="1500188" y="214313"/>
            <a:ext cx="5143500" cy="714375"/>
          </a:xfrm>
        </p:spPr>
        <p:txBody>
          <a:bodyPr/>
          <a:lstStyle/>
          <a:p>
            <a:pPr eaLnBrk="1" hangingPunct="1">
              <a:lnSpc>
                <a:spcPct val="150000"/>
              </a:lnSpc>
            </a:pPr>
            <a:r>
              <a:rPr lang="zh-CN" altLang="en-US" sz="3200" b="1" smtClean="0"/>
              <a:t>八、现场监察</a:t>
            </a:r>
            <a:endParaRPr lang="zh-CN" altLang="zh-CN" sz="3200" b="1" smtClean="0">
              <a:solidFill>
                <a:srgbClr val="C00000"/>
              </a:solidFill>
            </a:endParaRPr>
          </a:p>
        </p:txBody>
      </p:sp>
      <p:sp>
        <p:nvSpPr>
          <p:cNvPr id="70659" name="Rectangle 1"/>
          <p:cNvSpPr>
            <a:spLocks noChangeArrowheads="1"/>
          </p:cNvSpPr>
          <p:nvPr/>
        </p:nvSpPr>
        <p:spPr bwMode="auto">
          <a:xfrm>
            <a:off x="571500" y="1500188"/>
            <a:ext cx="7786688" cy="3970337"/>
          </a:xfrm>
          <a:prstGeom prst="rect">
            <a:avLst/>
          </a:prstGeom>
          <a:noFill/>
          <a:ln w="9525">
            <a:noFill/>
            <a:miter lim="800000"/>
          </a:ln>
        </p:spPr>
        <p:txBody>
          <a:bodyPr anchor="ctr">
            <a:spAutoFit/>
          </a:bodyPr>
          <a:lstStyle/>
          <a:p>
            <a:pPr indent="406400"/>
            <a:r>
              <a:rPr lang="zh-CN" sz="2800">
                <a:ea typeface="楷体_GB2312" panose="02010609030101010101" charset="-122"/>
                <a:cs typeface="黑体" panose="02010600030101010101" pitchFamily="49" charset="-122"/>
              </a:rPr>
              <a:t>（七）形成现场监察结论</a:t>
            </a:r>
            <a:endParaRPr lang="en-US" altLang="zh-CN" sz="2800">
              <a:ea typeface="楷体_GB2312" panose="02010609030101010101" charset="-122"/>
              <a:cs typeface="黑体" panose="02010600030101010101" pitchFamily="49" charset="-122"/>
            </a:endParaRPr>
          </a:p>
          <a:p>
            <a:pPr indent="406400"/>
            <a:endParaRPr lang="en-US" altLang="zh-CN" sz="2800">
              <a:cs typeface="黑体" panose="02010600030101010101" pitchFamily="49" charset="-122"/>
            </a:endParaRPr>
          </a:p>
          <a:p>
            <a:pPr indent="406400">
              <a:lnSpc>
                <a:spcPct val="150000"/>
              </a:lnSpc>
            </a:pPr>
            <a:r>
              <a:rPr lang="zh-CN" altLang="en-US" sz="2800">
                <a:cs typeface="黑体" panose="02010600030101010101" pitchFamily="49" charset="-122"/>
              </a:rPr>
              <a:t>填写现场监察相关表格（附表</a:t>
            </a:r>
            <a:r>
              <a:rPr lang="en-US" altLang="zh-CN" sz="2800">
                <a:cs typeface="黑体" panose="02010600030101010101" pitchFamily="49" charset="-122"/>
              </a:rPr>
              <a:t>2-1</a:t>
            </a:r>
            <a:r>
              <a:rPr lang="zh-CN" altLang="en-US" sz="2800">
                <a:cs typeface="黑体" panose="02010600030101010101" pitchFamily="49" charset="-122"/>
              </a:rPr>
              <a:t>或</a:t>
            </a:r>
            <a:r>
              <a:rPr lang="en-US" altLang="zh-CN" sz="2800">
                <a:cs typeface="黑体" panose="02010600030101010101" pitchFamily="49" charset="-122"/>
              </a:rPr>
              <a:t>2-2</a:t>
            </a:r>
            <a:r>
              <a:rPr lang="zh-CN" altLang="en-US" sz="2800">
                <a:cs typeface="黑体" panose="02010600030101010101" pitchFamily="49" charset="-122"/>
              </a:rPr>
              <a:t>，</a:t>
            </a:r>
            <a:r>
              <a:rPr lang="en-US" altLang="zh-CN" sz="2800">
                <a:cs typeface="黑体" panose="02010600030101010101" pitchFamily="49" charset="-122"/>
              </a:rPr>
              <a:t>2-3</a:t>
            </a:r>
            <a:r>
              <a:rPr lang="zh-CN" altLang="en-US" sz="2800">
                <a:cs typeface="黑体" panose="02010600030101010101" pitchFamily="49" charset="-122"/>
              </a:rPr>
              <a:t>），制作节能监察执法文书，与企业相关负责人确认无误后，由企业主管负责人、监察组长、监察人员共同签字确认。</a:t>
            </a:r>
          </a:p>
          <a:p>
            <a:pPr indent="406400"/>
            <a:endParaRPr lang="zh-CN" altLang="zh-CN" sz="2800">
              <a:latin typeface="Arial" panose="020B0604020202020204" pitchFamily="34" charset="0"/>
              <a:cs typeface="黑体" panose="02010600030101010101" pitchFamily="49" charset="-122"/>
            </a:endParaRPr>
          </a:p>
        </p:txBody>
      </p:sp>
      <p:sp>
        <p:nvSpPr>
          <p:cNvPr id="70660" name="矩形 3">
            <a:hlinkClick r:id="rId2" action="ppaction://hlinkfile"/>
          </p:cNvPr>
          <p:cNvSpPr>
            <a:spLocks noChangeArrowheads="1"/>
          </p:cNvSpPr>
          <p:nvPr/>
        </p:nvSpPr>
        <p:spPr bwMode="auto">
          <a:xfrm>
            <a:off x="3643313" y="5214938"/>
            <a:ext cx="1246187" cy="461962"/>
          </a:xfrm>
          <a:prstGeom prst="rect">
            <a:avLst/>
          </a:prstGeom>
          <a:noFill/>
          <a:ln w="9525">
            <a:solidFill>
              <a:srgbClr val="FF0000"/>
            </a:solidFill>
            <a:miter lim="800000"/>
          </a:ln>
        </p:spPr>
        <p:txBody>
          <a:bodyPr wrap="none">
            <a:spAutoFit/>
          </a:bodyPr>
          <a:lstStyle/>
          <a:p>
            <a:r>
              <a:rPr lang="zh-CN" altLang="en-US" sz="2400"/>
              <a:t>附表</a:t>
            </a:r>
            <a:r>
              <a:rPr lang="en-US" altLang="zh-CN" sz="2400"/>
              <a:t>1-3</a:t>
            </a:r>
            <a:endParaRPr lang="zh-CN" altLang="en-US" sz="2400"/>
          </a:p>
        </p:txBody>
      </p:sp>
      <p:pic>
        <p:nvPicPr>
          <p:cNvPr id="70661"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ctrTitle"/>
          </p:nvPr>
        </p:nvSpPr>
        <p:spPr>
          <a:xfrm>
            <a:off x="1714500" y="142875"/>
            <a:ext cx="5143500" cy="714375"/>
          </a:xfrm>
        </p:spPr>
        <p:txBody>
          <a:bodyPr/>
          <a:lstStyle/>
          <a:p>
            <a:pPr eaLnBrk="1" hangingPunct="1">
              <a:lnSpc>
                <a:spcPct val="150000"/>
              </a:lnSpc>
            </a:pPr>
            <a:r>
              <a:rPr lang="zh-CN" altLang="en-US" sz="3200" b="1" smtClean="0"/>
              <a:t>九、监察结果及上报</a:t>
            </a:r>
            <a:endParaRPr lang="zh-CN" altLang="zh-CN" sz="3200" b="1" smtClean="0">
              <a:solidFill>
                <a:srgbClr val="C00000"/>
              </a:solidFill>
            </a:endParaRPr>
          </a:p>
        </p:txBody>
      </p:sp>
      <p:pic>
        <p:nvPicPr>
          <p:cNvPr id="71684"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
        <p:nvSpPr>
          <p:cNvPr id="111617" name="Rectangle 1"/>
          <p:cNvSpPr>
            <a:spLocks noChangeArrowheads="1"/>
          </p:cNvSpPr>
          <p:nvPr/>
        </p:nvSpPr>
        <p:spPr bwMode="auto">
          <a:xfrm>
            <a:off x="1214414" y="1857364"/>
            <a:ext cx="6572296" cy="4770537"/>
          </a:xfrm>
          <a:prstGeom prst="rect">
            <a:avLst/>
          </a:prstGeom>
          <a:noFill/>
          <a:ln w="9525">
            <a:solidFill>
              <a:srgbClr val="FF0000"/>
            </a:solidFill>
            <a:miter lim="800000"/>
          </a:ln>
          <a:effectLst/>
        </p:spPr>
        <p:txBody>
          <a:bodyPr vert="horz" wrap="square" lIns="91440" tIns="45720" rIns="91440" bIns="45720" numCol="1" anchor="ctr" anchorCtr="0" compatLnSpc="1">
            <a:spAutoFit/>
          </a:bodyPr>
          <a:lstStyle/>
          <a:p>
            <a:pPr marL="0" marR="0" lvl="0" indent="406400" algn="l" defTabSz="914400" rtl="0" eaLnBrk="0" fontAlgn="base" latinLnBrk="0" hangingPunct="0">
              <a:lnSpc>
                <a:spcPct val="100000"/>
              </a:lnSpc>
              <a:spcBef>
                <a:spcPct val="0"/>
              </a:spcBef>
              <a:spcAft>
                <a:spcPct val="0"/>
              </a:spcAft>
              <a:buClrTx/>
              <a:buSzTx/>
              <a:buFontTx/>
              <a:buNone/>
            </a:pPr>
            <a:r>
              <a:rPr kumimoji="0" lang="zh-CN" b="0" i="0" u="none" strike="noStrike" cap="none" normalizeH="0" baseline="0" dirty="0" smtClean="0">
                <a:ln>
                  <a:noFill/>
                </a:ln>
                <a:solidFill>
                  <a:schemeClr val="tx1"/>
                </a:solidFill>
                <a:effectLst/>
                <a:latin typeface="黑体" panose="02010600030101010101" pitchFamily="49" charset="-122"/>
                <a:ea typeface="黑体" panose="02010600030101010101" pitchFamily="49" charset="-122"/>
                <a:cs typeface="黑体" panose="02010600030101010101" pitchFamily="49" charset="-122"/>
              </a:rPr>
              <a:t>一、基本情况</a:t>
            </a:r>
            <a:endParaRPr kumimoji="0" lang="zh-CN"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r>
              <a:rPr kumimoji="0" lang="zh-CN"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本次监察的基本情况，主要结论。</a:t>
            </a:r>
            <a:endParaRPr kumimoji="0" lang="en-US" altLang="zh-CN"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endParaRPr>
          </a:p>
          <a:p>
            <a:pPr marL="0" marR="0" lvl="0" indent="406400" algn="l" defTabSz="914400" rtl="0" eaLnBrk="0" fontAlgn="base" latinLnBrk="0" hangingPunct="0">
              <a:lnSpc>
                <a:spcPct val="100000"/>
              </a:lnSpc>
              <a:spcBef>
                <a:spcPct val="0"/>
              </a:spcBef>
              <a:spcAft>
                <a:spcPct val="0"/>
              </a:spcAft>
              <a:buClrTx/>
              <a:buSzTx/>
              <a:buFontTx/>
              <a:buNone/>
            </a:pPr>
            <a:endParaRPr kumimoji="0" lang="zh-CN"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r>
              <a:rPr kumimoji="0" lang="zh-CN" b="0" i="0" u="none" strike="noStrike" cap="none" normalizeH="0" baseline="0" dirty="0" smtClean="0">
                <a:ln>
                  <a:noFill/>
                </a:ln>
                <a:solidFill>
                  <a:schemeClr val="tx1"/>
                </a:solidFill>
                <a:effectLst/>
                <a:latin typeface="黑体" panose="02010600030101010101" pitchFamily="49" charset="-122"/>
                <a:ea typeface="黑体" panose="02010600030101010101" pitchFamily="49" charset="-122"/>
                <a:cs typeface="黑体" panose="02010600030101010101" pitchFamily="49" charset="-122"/>
              </a:rPr>
              <a:t>二、监察过程</a:t>
            </a:r>
            <a:endParaRPr kumimoji="0" lang="zh-CN"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r>
              <a:rPr kumimoji="0" lang="zh-CN"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监察工作流程、有关参与人员、监察时间等内容。</a:t>
            </a:r>
            <a:endParaRPr kumimoji="0" lang="en-US" altLang="zh-CN"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endParaRPr>
          </a:p>
          <a:p>
            <a:pPr marL="0" marR="0" lvl="0" indent="406400" algn="l" defTabSz="914400" rtl="0" eaLnBrk="0" fontAlgn="base" latinLnBrk="0" hangingPunct="0">
              <a:lnSpc>
                <a:spcPct val="100000"/>
              </a:lnSpc>
              <a:spcBef>
                <a:spcPct val="0"/>
              </a:spcBef>
              <a:spcAft>
                <a:spcPct val="0"/>
              </a:spcAft>
              <a:buClrTx/>
              <a:buSzTx/>
              <a:buFontTx/>
              <a:buNone/>
            </a:pPr>
            <a:endParaRPr kumimoji="0" lang="zh-CN"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r>
              <a:rPr kumimoji="0" lang="zh-CN" b="0" i="0" u="none" strike="noStrike" cap="none" normalizeH="0" baseline="0" dirty="0" smtClean="0">
                <a:ln>
                  <a:noFill/>
                </a:ln>
                <a:solidFill>
                  <a:schemeClr val="tx1"/>
                </a:solidFill>
                <a:effectLst/>
                <a:latin typeface="黑体" panose="02010600030101010101" pitchFamily="49" charset="-122"/>
                <a:ea typeface="黑体" panose="02010600030101010101" pitchFamily="49" charset="-122"/>
                <a:cs typeface="黑体" panose="02010600030101010101" pitchFamily="49" charset="-122"/>
              </a:rPr>
              <a:t>三、监察内容</a:t>
            </a:r>
            <a:endParaRPr kumimoji="0" lang="zh-CN"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r>
              <a:rPr kumimoji="0" lang="zh-CN"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逐一总结企业自查报告的审查、现场核查情况。</a:t>
            </a:r>
            <a:endParaRPr kumimoji="0" lang="en-US" altLang="zh-CN"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endParaRPr>
          </a:p>
          <a:p>
            <a:pPr marL="0" marR="0" lvl="0" indent="406400" algn="l" defTabSz="914400" rtl="0" eaLnBrk="0" fontAlgn="base" latinLnBrk="0" hangingPunct="0">
              <a:lnSpc>
                <a:spcPct val="100000"/>
              </a:lnSpc>
              <a:spcBef>
                <a:spcPct val="0"/>
              </a:spcBef>
              <a:spcAft>
                <a:spcPct val="0"/>
              </a:spcAft>
              <a:buClrTx/>
              <a:buSzTx/>
              <a:buFontTx/>
              <a:buNone/>
            </a:pPr>
            <a:endParaRPr kumimoji="0" lang="zh-CN"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r>
              <a:rPr kumimoji="0" lang="zh-CN" b="0" i="0" u="none" strike="noStrike" cap="none" normalizeH="0" baseline="0" dirty="0" smtClean="0">
                <a:ln>
                  <a:noFill/>
                </a:ln>
                <a:solidFill>
                  <a:schemeClr val="tx1"/>
                </a:solidFill>
                <a:effectLst/>
                <a:latin typeface="黑体" panose="02010600030101010101" pitchFamily="49" charset="-122"/>
                <a:ea typeface="黑体" panose="02010600030101010101" pitchFamily="49" charset="-122"/>
                <a:cs typeface="黑体" panose="02010600030101010101" pitchFamily="49" charset="-122"/>
              </a:rPr>
              <a:t>四、监察发现的问题</a:t>
            </a:r>
            <a:endParaRPr kumimoji="0" lang="zh-CN"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r>
              <a:rPr kumimoji="0" lang="zh-CN"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结合自查报告和现场核查，提出本次监察发现的主要问题，以及企业对问题的确认和回应等内容。</a:t>
            </a:r>
            <a:endParaRPr kumimoji="0" lang="en-US" altLang="zh-CN"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endParaRPr>
          </a:p>
          <a:p>
            <a:pPr marL="0" marR="0" lvl="0" indent="406400" algn="l" defTabSz="914400" rtl="0" eaLnBrk="0" fontAlgn="base" latinLnBrk="0" hangingPunct="0">
              <a:lnSpc>
                <a:spcPct val="100000"/>
              </a:lnSpc>
              <a:spcBef>
                <a:spcPct val="0"/>
              </a:spcBef>
              <a:spcAft>
                <a:spcPct val="0"/>
              </a:spcAft>
              <a:buClrTx/>
              <a:buSzTx/>
              <a:buFontTx/>
              <a:buNone/>
            </a:pPr>
            <a:endParaRPr kumimoji="0" lang="zh-CN"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r>
              <a:rPr kumimoji="0" lang="zh-CN" b="0" i="0" u="none" strike="noStrike" cap="none" normalizeH="0" baseline="0" dirty="0" smtClean="0">
                <a:ln>
                  <a:noFill/>
                </a:ln>
                <a:solidFill>
                  <a:schemeClr val="tx1"/>
                </a:solidFill>
                <a:effectLst/>
                <a:latin typeface="黑体" panose="02010600030101010101" pitchFamily="49" charset="-122"/>
                <a:ea typeface="黑体" panose="02010600030101010101" pitchFamily="49" charset="-122"/>
                <a:cs typeface="黑体" panose="02010600030101010101" pitchFamily="49" charset="-122"/>
              </a:rPr>
              <a:t>五、监察结论和意见建议</a:t>
            </a:r>
            <a:endParaRPr kumimoji="0" lang="zh-CN"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r>
              <a:rPr kumimoji="0" lang="zh-CN"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本次监察的结论，建议的处理意见。</a:t>
            </a:r>
            <a:endParaRPr kumimoji="0" lang="en-US" altLang="zh-CN"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endParaRPr>
          </a:p>
          <a:p>
            <a:pPr marL="0" marR="0" lvl="0" indent="406400" algn="l" defTabSz="914400" rtl="0" eaLnBrk="0" fontAlgn="base" latinLnBrk="0" hangingPunct="0">
              <a:lnSpc>
                <a:spcPct val="100000"/>
              </a:lnSpc>
              <a:spcBef>
                <a:spcPct val="0"/>
              </a:spcBef>
              <a:spcAft>
                <a:spcPct val="0"/>
              </a:spcAft>
              <a:buClrTx/>
              <a:buSzTx/>
              <a:buFontTx/>
              <a:buNone/>
            </a:pPr>
            <a:endParaRPr kumimoji="0" lang="zh-CN"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a:t>
            </a:r>
            <a:r>
              <a:rPr kumimoji="0" lang="zh-CN" sz="1600"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附表</a:t>
            </a: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2-1</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a:t>
            </a: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2-2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作为监察报告附件）</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500034" y="1214422"/>
            <a:ext cx="6929486" cy="559769"/>
          </a:xfrm>
          <a:prstGeom prst="rect">
            <a:avLst/>
          </a:prstGeom>
        </p:spPr>
        <p:txBody>
          <a:bodyPr wrap="square">
            <a:spAutoFit/>
          </a:bodyPr>
          <a:lstStyle/>
          <a:p>
            <a:pPr indent="406400">
              <a:lnSpc>
                <a:spcPct val="150000"/>
              </a:lnSpc>
              <a:defRPr/>
            </a:pPr>
            <a:r>
              <a:rPr lang="en-US" altLang="zh-CN" sz="2400" b="1" dirty="0" smtClean="0">
                <a:latin typeface="+mn-ea"/>
                <a:cs typeface="Times New Roman" panose="02020603050405020304" pitchFamily="18" charset="0"/>
              </a:rPr>
              <a:t>1</a:t>
            </a:r>
            <a:r>
              <a:rPr lang="zh-CN" altLang="en-US" sz="2400" b="1" dirty="0" smtClean="0">
                <a:latin typeface="+mn-ea"/>
                <a:cs typeface="Times New Roman" panose="02020603050405020304" pitchFamily="18" charset="0"/>
              </a:rPr>
              <a:t>、完成现场监察后，编制企业节能监察报告。</a:t>
            </a:r>
            <a:endParaRPr lang="en-US" altLang="zh-CN" sz="2400" b="1" dirty="0">
              <a:latin typeface="+mn-ea"/>
              <a:cs typeface="Times New Roman" panose="02020603050405020304" pitchFamily="18" charset="0"/>
            </a:endParaRPr>
          </a:p>
        </p:txBody>
      </p:sp>
      <p:sp>
        <p:nvSpPr>
          <p:cNvPr id="7" name="TextBox 6"/>
          <p:cNvSpPr txBox="1"/>
          <p:nvPr/>
        </p:nvSpPr>
        <p:spPr>
          <a:xfrm>
            <a:off x="214282" y="2214554"/>
            <a:ext cx="923330" cy="4000528"/>
          </a:xfrm>
          <a:prstGeom prst="rect">
            <a:avLst/>
          </a:prstGeom>
          <a:noFill/>
        </p:spPr>
        <p:txBody>
          <a:bodyPr vert="eaVert" wrap="square" rtlCol="0">
            <a:spAutoFit/>
          </a:bodyPr>
          <a:lstStyle/>
          <a:p>
            <a:r>
              <a:rPr lang="zh-CN" altLang="en-US" sz="4800" dirty="0" smtClean="0"/>
              <a:t>报告模板</a:t>
            </a:r>
            <a:endParaRPr lang="zh-CN" altLang="en-US" sz="4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ctrTitle"/>
          </p:nvPr>
        </p:nvSpPr>
        <p:spPr>
          <a:xfrm>
            <a:off x="1714500" y="142875"/>
            <a:ext cx="5143500" cy="714375"/>
          </a:xfrm>
        </p:spPr>
        <p:txBody>
          <a:bodyPr/>
          <a:lstStyle/>
          <a:p>
            <a:pPr eaLnBrk="1" hangingPunct="1">
              <a:lnSpc>
                <a:spcPct val="150000"/>
              </a:lnSpc>
            </a:pPr>
            <a:r>
              <a:rPr lang="zh-CN" altLang="en-US" sz="3200" b="1" smtClean="0"/>
              <a:t>九、监察结果及上报</a:t>
            </a:r>
            <a:endParaRPr lang="zh-CN" altLang="zh-CN" sz="3200" b="1" smtClean="0">
              <a:solidFill>
                <a:srgbClr val="C00000"/>
              </a:solidFill>
            </a:endParaRPr>
          </a:p>
        </p:txBody>
      </p:sp>
      <p:sp>
        <p:nvSpPr>
          <p:cNvPr id="67585" name="Rectangle 1"/>
          <p:cNvSpPr>
            <a:spLocks noChangeArrowheads="1"/>
          </p:cNvSpPr>
          <p:nvPr/>
        </p:nvSpPr>
        <p:spPr bwMode="auto">
          <a:xfrm>
            <a:off x="642938" y="1428750"/>
            <a:ext cx="8143875" cy="3869329"/>
          </a:xfrm>
          <a:prstGeom prst="rect">
            <a:avLst/>
          </a:prstGeom>
          <a:noFill/>
          <a:ln w="9525">
            <a:noFill/>
            <a:miter lim="800000"/>
          </a:ln>
          <a:effectLst/>
        </p:spPr>
        <p:txBody>
          <a:bodyPr anchor="ctr">
            <a:spAutoFit/>
          </a:bodyPr>
          <a:lstStyle/>
          <a:p>
            <a:pPr indent="406400">
              <a:lnSpc>
                <a:spcPct val="150000"/>
              </a:lnSpc>
              <a:defRPr/>
            </a:pPr>
            <a:r>
              <a:rPr lang="en-US" altLang="zh-CN" sz="2800" dirty="0" smtClean="0">
                <a:latin typeface="+mn-ea"/>
                <a:ea typeface="+mn-ea"/>
                <a:cs typeface="Times New Roman" panose="02020603050405020304" pitchFamily="18" charset="0"/>
              </a:rPr>
              <a:t>2</a:t>
            </a:r>
            <a:r>
              <a:rPr lang="zh-CN" altLang="en-US" sz="2800" dirty="0">
                <a:latin typeface="+mn-ea"/>
                <a:ea typeface="+mn-ea"/>
                <a:cs typeface="Times New Roman" panose="02020603050405020304" pitchFamily="18" charset="0"/>
              </a:rPr>
              <a:t>、</a:t>
            </a:r>
            <a:r>
              <a:rPr lang="zh-CN" sz="2800" dirty="0">
                <a:latin typeface="+mn-ea"/>
                <a:ea typeface="+mn-ea"/>
                <a:cs typeface="Times New Roman" panose="02020603050405020304" pitchFamily="18" charset="0"/>
              </a:rPr>
              <a:t>省级主管部门汇总监察结果，梳理监察企业名单、监察结果、违法行为查处及整改要求、监察过程中存在的主要问题和下一步的政策建议等，填写平板玻璃行业能耗达标情况汇总表（附表</a:t>
            </a:r>
            <a:r>
              <a:rPr lang="en-US" altLang="zh-CN" sz="2800" dirty="0">
                <a:latin typeface="+mn-ea"/>
                <a:ea typeface="+mn-ea"/>
                <a:cs typeface="Times New Roman" panose="02020603050405020304" pitchFamily="18" charset="0"/>
              </a:rPr>
              <a:t>3-1</a:t>
            </a:r>
            <a:r>
              <a:rPr lang="zh-CN" altLang="en-US" sz="2800" dirty="0">
                <a:latin typeface="+mn-ea"/>
                <a:ea typeface="+mn-ea"/>
                <a:cs typeface="Times New Roman" panose="02020603050405020304" pitchFamily="18" charset="0"/>
              </a:rPr>
              <a:t>、</a:t>
            </a:r>
            <a:r>
              <a:rPr lang="en-US" altLang="zh-CN" sz="2800" dirty="0">
                <a:latin typeface="+mn-ea"/>
                <a:ea typeface="+mn-ea"/>
                <a:cs typeface="Times New Roman" panose="02020603050405020304" pitchFamily="18" charset="0"/>
              </a:rPr>
              <a:t>3-2</a:t>
            </a:r>
            <a:r>
              <a:rPr lang="zh-CN" altLang="en-US" sz="2800" dirty="0">
                <a:latin typeface="+mn-ea"/>
                <a:ea typeface="+mn-ea"/>
                <a:cs typeface="Times New Roman" panose="02020603050405020304" pitchFamily="18" charset="0"/>
              </a:rPr>
              <a:t>），形成本省专项监察工作报告，按期上报工信部。</a:t>
            </a:r>
            <a:endParaRPr lang="zh-CN" altLang="en-US" sz="2800" dirty="0">
              <a:latin typeface="+mn-ea"/>
              <a:ea typeface="+mn-ea"/>
              <a:cs typeface="宋体" panose="02010600030101010101" pitchFamily="2" charset="-122"/>
            </a:endParaRPr>
          </a:p>
        </p:txBody>
      </p:sp>
      <p:pic>
        <p:nvPicPr>
          <p:cNvPr id="71684"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ctrTitle"/>
          </p:nvPr>
        </p:nvSpPr>
        <p:spPr>
          <a:xfrm>
            <a:off x="1285875" y="2857500"/>
            <a:ext cx="6429375" cy="714375"/>
          </a:xfrm>
        </p:spPr>
        <p:txBody>
          <a:bodyPr/>
          <a:lstStyle/>
          <a:p>
            <a:pPr eaLnBrk="1" hangingPunct="1">
              <a:lnSpc>
                <a:spcPct val="150000"/>
              </a:lnSpc>
            </a:pPr>
            <a:r>
              <a:rPr lang="zh-CN" altLang="en-US" b="1" smtClean="0">
                <a:solidFill>
                  <a:srgbClr val="C00000"/>
                </a:solidFill>
              </a:rPr>
              <a:t>十、玻璃生产及能源消耗</a:t>
            </a:r>
            <a:endParaRPr lang="zh-CN" altLang="zh-CN" b="1" smtClean="0">
              <a:solidFill>
                <a:srgbClr val="C00000"/>
              </a:solidFill>
            </a:endParaRPr>
          </a:p>
        </p:txBody>
      </p:sp>
      <p:pic>
        <p:nvPicPr>
          <p:cNvPr id="72707"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ctrTitle"/>
          </p:nvPr>
        </p:nvSpPr>
        <p:spPr>
          <a:xfrm>
            <a:off x="214313" y="1500188"/>
            <a:ext cx="2428875" cy="714375"/>
          </a:xfrm>
        </p:spPr>
        <p:txBody>
          <a:bodyPr/>
          <a:lstStyle/>
          <a:p>
            <a:pPr eaLnBrk="1" hangingPunct="1">
              <a:lnSpc>
                <a:spcPct val="150000"/>
              </a:lnSpc>
            </a:pPr>
            <a:r>
              <a:rPr lang="zh-CN" altLang="en-US" sz="3200" b="1" smtClean="0"/>
              <a:t>两类产品</a:t>
            </a:r>
            <a:endParaRPr lang="zh-CN" altLang="zh-CN" sz="3200" b="1" smtClean="0"/>
          </a:p>
        </p:txBody>
      </p:sp>
      <p:sp>
        <p:nvSpPr>
          <p:cNvPr id="73731" name="Rectangle 1"/>
          <p:cNvSpPr>
            <a:spLocks noChangeArrowheads="1"/>
          </p:cNvSpPr>
          <p:nvPr/>
        </p:nvSpPr>
        <p:spPr bwMode="auto">
          <a:xfrm>
            <a:off x="3000375" y="2928938"/>
            <a:ext cx="2357438" cy="1384300"/>
          </a:xfrm>
          <a:prstGeom prst="rect">
            <a:avLst/>
          </a:prstGeom>
          <a:noFill/>
          <a:ln w="9525">
            <a:solidFill>
              <a:srgbClr val="FF0000"/>
            </a:solidFill>
            <a:miter lim="800000"/>
          </a:ln>
        </p:spPr>
        <p:txBody>
          <a:bodyPr anchor="ctr">
            <a:spAutoFit/>
          </a:bodyPr>
          <a:lstStyle/>
          <a:p>
            <a:pPr indent="266700" eaLnBrk="1" hangingPunct="1">
              <a:lnSpc>
                <a:spcPct val="150000"/>
              </a:lnSpc>
            </a:pPr>
            <a:r>
              <a:rPr lang="zh-CN" altLang="en-US" sz="2800" b="1">
                <a:solidFill>
                  <a:srgbClr val="000000"/>
                </a:solidFill>
                <a:latin typeface="Arial" panose="020B0604020202020204" pitchFamily="34" charset="0"/>
                <a:cs typeface="Times New Roman" panose="02020603050405020304" pitchFamily="18" charset="0"/>
              </a:rPr>
              <a:t>平板玻璃</a:t>
            </a:r>
            <a:endParaRPr lang="en-US" altLang="zh-CN" sz="2800" b="1">
              <a:solidFill>
                <a:srgbClr val="000000"/>
              </a:solidFill>
              <a:latin typeface="Arial" panose="020B0604020202020204" pitchFamily="34" charset="0"/>
              <a:cs typeface="Times New Roman" panose="02020603050405020304" pitchFamily="18" charset="0"/>
            </a:endParaRPr>
          </a:p>
          <a:p>
            <a:pPr indent="266700" eaLnBrk="1" hangingPunct="1">
              <a:lnSpc>
                <a:spcPct val="150000"/>
              </a:lnSpc>
            </a:pPr>
            <a:r>
              <a:rPr lang="zh-CN" altLang="en-US" sz="2800" b="1">
                <a:solidFill>
                  <a:srgbClr val="000000"/>
                </a:solidFill>
                <a:cs typeface="Times New Roman" panose="02020603050405020304" pitchFamily="18" charset="0"/>
              </a:rPr>
              <a:t>光伏玻璃</a:t>
            </a:r>
            <a:endParaRPr lang="zh-CN" altLang="en-US" sz="2800" b="1">
              <a:latin typeface="Arial" panose="020B0604020202020204" pitchFamily="34" charset="0"/>
            </a:endParaRPr>
          </a:p>
        </p:txBody>
      </p:sp>
      <p:sp>
        <p:nvSpPr>
          <p:cNvPr id="4" name="标题 1"/>
          <p:cNvSpPr txBox="1"/>
          <p:nvPr/>
        </p:nvSpPr>
        <p:spPr bwMode="auto">
          <a:xfrm>
            <a:off x="1071563"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7373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ctrTitle"/>
          </p:nvPr>
        </p:nvSpPr>
        <p:spPr>
          <a:xfrm>
            <a:off x="2071688" y="285750"/>
            <a:ext cx="5143500" cy="714375"/>
          </a:xfrm>
        </p:spPr>
        <p:txBody>
          <a:bodyPr/>
          <a:lstStyle/>
          <a:p>
            <a:pPr eaLnBrk="1" hangingPunct="1">
              <a:lnSpc>
                <a:spcPct val="150000"/>
              </a:lnSpc>
            </a:pPr>
            <a:r>
              <a:rPr lang="zh-CN" altLang="en-US" sz="3200" b="1" smtClean="0"/>
              <a:t>二、监察对象</a:t>
            </a:r>
            <a:endParaRPr lang="zh-CN" altLang="zh-CN" sz="3200" b="1" smtClean="0">
              <a:solidFill>
                <a:srgbClr val="C00000"/>
              </a:solidFill>
            </a:endParaRPr>
          </a:p>
        </p:txBody>
      </p:sp>
      <p:sp>
        <p:nvSpPr>
          <p:cNvPr id="11267" name="副标题 2"/>
          <p:cNvSpPr>
            <a:spLocks noGrp="1"/>
          </p:cNvSpPr>
          <p:nvPr>
            <p:ph type="subTitle" idx="1"/>
          </p:nvPr>
        </p:nvSpPr>
        <p:spPr>
          <a:xfrm>
            <a:off x="1285875" y="1571625"/>
            <a:ext cx="7000875" cy="642938"/>
          </a:xfrm>
          <a:ln>
            <a:solidFill>
              <a:srgbClr val="FF0000"/>
            </a:solidFill>
          </a:ln>
        </p:spPr>
        <p:txBody>
          <a:bodyPr/>
          <a:lstStyle/>
          <a:p>
            <a:pPr eaLnBrk="1" hangingPunct="1"/>
            <a:r>
              <a:rPr lang="zh-CN" altLang="en-US" sz="2800" smtClean="0">
                <a:solidFill>
                  <a:schemeClr val="tx1"/>
                </a:solidFill>
                <a:latin typeface="Arial" panose="020B0604020202020204" pitchFamily="34" charset="0"/>
              </a:rPr>
              <a:t>光伏压延玻璃</a:t>
            </a:r>
          </a:p>
        </p:txBody>
      </p:sp>
      <p:sp>
        <p:nvSpPr>
          <p:cNvPr id="11268" name="副标题 2"/>
          <p:cNvSpPr txBox="1"/>
          <p:nvPr/>
        </p:nvSpPr>
        <p:spPr bwMode="auto">
          <a:xfrm>
            <a:off x="1000125" y="3214688"/>
            <a:ext cx="7000875" cy="1071562"/>
          </a:xfrm>
          <a:prstGeom prst="rect">
            <a:avLst/>
          </a:prstGeom>
          <a:noFill/>
          <a:ln w="9525">
            <a:noFill/>
            <a:miter lim="800000"/>
          </a:ln>
        </p:spPr>
        <p:txBody>
          <a:bodyPr/>
          <a:lstStyle/>
          <a:p>
            <a:pPr algn="ctr" eaLnBrk="1" hangingPunct="1">
              <a:spcBef>
                <a:spcPct val="20000"/>
              </a:spcBef>
              <a:buFont typeface="Arial" panose="020B0604020202020204" pitchFamily="34" charset="0"/>
              <a:buNone/>
            </a:pPr>
            <a:r>
              <a:rPr lang="en-US" altLang="zh-CN" sz="2800">
                <a:latin typeface="Arial" panose="020B0604020202020204" pitchFamily="34" charset="0"/>
              </a:rPr>
              <a:t>GB/T 30984.1-2015 </a:t>
            </a:r>
          </a:p>
          <a:p>
            <a:pPr algn="ctr" eaLnBrk="1" hangingPunct="1">
              <a:spcBef>
                <a:spcPct val="20000"/>
              </a:spcBef>
              <a:buFont typeface="Arial" panose="020B0604020202020204" pitchFamily="34" charset="0"/>
              <a:buNone/>
            </a:pPr>
            <a:r>
              <a:rPr lang="zh-CN" altLang="en-US" sz="2800">
                <a:latin typeface="Arial" panose="020B0604020202020204" pitchFamily="34" charset="0"/>
              </a:rPr>
              <a:t>太阳能用玻璃 第</a:t>
            </a:r>
            <a:r>
              <a:rPr lang="en-US" altLang="zh-CN" sz="2800">
                <a:latin typeface="Arial" panose="020B0604020202020204" pitchFamily="34" charset="0"/>
              </a:rPr>
              <a:t>1</a:t>
            </a:r>
            <a:r>
              <a:rPr lang="zh-CN" altLang="en-US" sz="2800">
                <a:latin typeface="Arial" panose="020B0604020202020204" pitchFamily="34" charset="0"/>
              </a:rPr>
              <a:t>部分：超白压花玻璃</a:t>
            </a:r>
          </a:p>
        </p:txBody>
      </p:sp>
      <p:pic>
        <p:nvPicPr>
          <p:cNvPr id="1126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71500" y="3108325"/>
          <a:ext cx="8215370" cy="1478110"/>
        </p:xfrm>
        <a:graphic>
          <a:graphicData uri="http://schemas.openxmlformats.org/drawingml/2006/table">
            <a:tbl>
              <a:tblPr/>
              <a:tblGrid>
                <a:gridCol w="2540534"/>
                <a:gridCol w="778708"/>
                <a:gridCol w="924717"/>
                <a:gridCol w="1029355"/>
                <a:gridCol w="913765"/>
                <a:gridCol w="1126693"/>
                <a:gridCol w="901598"/>
              </a:tblGrid>
              <a:tr h="739055">
                <a:tc>
                  <a:txBody>
                    <a:bodyPr/>
                    <a:lstStyle/>
                    <a:p>
                      <a:pPr algn="ctr">
                        <a:spcAft>
                          <a:spcPts val="0"/>
                        </a:spcAft>
                      </a:pPr>
                      <a:r>
                        <a:rPr lang="zh-CN" sz="2400" b="1" kern="100" dirty="0">
                          <a:latin typeface="Times New Roman" panose="02020603050405020304"/>
                          <a:ea typeface="宋体" panose="02010600030101010101" pitchFamily="2" charset="-122"/>
                        </a:rPr>
                        <a:t>化学</a:t>
                      </a:r>
                      <a:r>
                        <a:rPr lang="zh-CN" sz="2400" b="1" kern="100" dirty="0" smtClean="0">
                          <a:latin typeface="Times New Roman" panose="02020603050405020304"/>
                          <a:ea typeface="宋体" panose="02010600030101010101" pitchFamily="2" charset="-122"/>
                        </a:rPr>
                        <a:t>组份</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err="1">
                          <a:latin typeface="@宋体" panose="02010600030101010101" charset="-122"/>
                          <a:ea typeface="宋体" panose="02010600030101010101" pitchFamily="2" charset="-122"/>
                        </a:rPr>
                        <a:t>SiO</a:t>
                      </a:r>
                      <a:r>
                        <a:rPr lang="en-US" sz="2400" b="1" kern="100" baseline="-25000" dirty="0">
                          <a:latin typeface="@宋体" panose="02010600030101010101" charset="-122"/>
                          <a:ea typeface="宋体" panose="02010600030101010101" pitchFamily="2" charset="-122"/>
                          <a:sym typeface="Symbol" panose="05050102010706020507"/>
                        </a:rPr>
                        <a:t></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charset="-122"/>
                          <a:ea typeface="宋体" panose="02010600030101010101" pitchFamily="2" charset="-122"/>
                        </a:rPr>
                        <a:t>Al</a:t>
                      </a:r>
                      <a:r>
                        <a:rPr lang="en-US" sz="2400" b="1" kern="100" baseline="-25000">
                          <a:latin typeface="@宋体" panose="02010600030101010101" charset="-122"/>
                          <a:ea typeface="宋体" panose="02010600030101010101" pitchFamily="2" charset="-122"/>
                          <a:sym typeface="Symbol" panose="05050102010706020507"/>
                        </a:rPr>
                        <a:t></a:t>
                      </a:r>
                      <a:r>
                        <a:rPr lang="en-US" sz="2400" b="1" kern="100">
                          <a:latin typeface="@宋体" panose="02010600030101010101" charset="-122"/>
                          <a:ea typeface="宋体" panose="02010600030101010101" pitchFamily="2" charset="-122"/>
                        </a:rPr>
                        <a:t>O</a:t>
                      </a:r>
                      <a:r>
                        <a:rPr lang="en-US" sz="2400" b="1" kern="100" baseline="-25000">
                          <a:latin typeface="@宋体" panose="02010600030101010101" charset="-122"/>
                          <a:ea typeface="宋体" panose="02010600030101010101" pitchFamily="2" charset="-122"/>
                          <a:sym typeface="Symbol" panose="05050102010706020507"/>
                        </a:rPr>
                        <a:t></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charset="-122"/>
                          <a:ea typeface="宋体" panose="02010600030101010101" pitchFamily="2" charset="-122"/>
                        </a:rPr>
                        <a:t>CaO</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charset="-122"/>
                          <a:ea typeface="宋体" panose="02010600030101010101" pitchFamily="2" charset="-122"/>
                        </a:rPr>
                        <a:t>MgO</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charset="-122"/>
                          <a:ea typeface="宋体" panose="02010600030101010101" pitchFamily="2" charset="-122"/>
                        </a:rPr>
                        <a:t>R</a:t>
                      </a:r>
                      <a:r>
                        <a:rPr lang="en-US" sz="2400" b="1" kern="100" baseline="-25000">
                          <a:latin typeface="@宋体" panose="02010600030101010101" charset="-122"/>
                          <a:ea typeface="宋体" panose="02010600030101010101" pitchFamily="2" charset="-122"/>
                          <a:sym typeface="Symbol" panose="05050102010706020507"/>
                        </a:rPr>
                        <a:t></a:t>
                      </a:r>
                      <a:r>
                        <a:rPr lang="en-US" sz="2400" b="1" kern="100">
                          <a:latin typeface="@宋体" panose="02010600030101010101" charset="-122"/>
                          <a:ea typeface="宋体" panose="02010600030101010101" pitchFamily="2" charset="-122"/>
                        </a:rPr>
                        <a:t>O</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2400" b="1" kern="100" dirty="0" smtClean="0">
                          <a:latin typeface="@宋体" panose="02010600030101010101" charset="-122"/>
                          <a:ea typeface="宋体" panose="02010600030101010101" pitchFamily="2" charset="-122"/>
                        </a:rPr>
                        <a:t>S</a:t>
                      </a:r>
                      <a:r>
                        <a:rPr lang="en-US" sz="2400" b="1" kern="100" dirty="0" smtClean="0">
                          <a:latin typeface="@宋体" panose="02010600030101010101" charset="-122"/>
                          <a:ea typeface="宋体" panose="02010600030101010101" pitchFamily="2" charset="-122"/>
                        </a:rPr>
                        <a:t>O</a:t>
                      </a:r>
                      <a:r>
                        <a:rPr lang="en-US" sz="2400" b="1" kern="100" baseline="-25000" dirty="0">
                          <a:latin typeface="@宋体" panose="02010600030101010101" charset="-122"/>
                          <a:ea typeface="宋体" panose="02010600030101010101" pitchFamily="2" charset="-122"/>
                          <a:sym typeface="Symbol" panose="05050102010706020507"/>
                        </a:rPr>
                        <a:t></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055">
                <a:tc>
                  <a:txBody>
                    <a:bodyPr/>
                    <a:lstStyle/>
                    <a:p>
                      <a:pPr algn="ctr">
                        <a:spcAft>
                          <a:spcPts val="0"/>
                        </a:spcAft>
                      </a:pPr>
                      <a:r>
                        <a:rPr lang="zh-CN" altLang="en-US" sz="2400" b="1" kern="100" dirty="0" smtClean="0">
                          <a:latin typeface="Times New Roman" panose="02020603050405020304"/>
                          <a:ea typeface="+mn-ea"/>
                        </a:rPr>
                        <a:t>含量</a:t>
                      </a:r>
                      <a:r>
                        <a:rPr lang="en-US" sz="2400" b="1" kern="100" dirty="0" smtClean="0">
                          <a:latin typeface="Times New Roman" panose="02020603050405020304"/>
                          <a:ea typeface="宋体" panose="02010600030101010101" pitchFamily="2" charset="-122"/>
                        </a:rPr>
                        <a:t>(</a:t>
                      </a:r>
                      <a:r>
                        <a:rPr lang="en-US" sz="2400" b="1" kern="100" dirty="0" smtClean="0">
                          <a:latin typeface="@宋体" panose="02010600030101010101" charset="-122"/>
                          <a:ea typeface="宋体" panose="02010600030101010101" pitchFamily="2" charset="-122"/>
                        </a:rPr>
                        <a:t>Wt%</a:t>
                      </a:r>
                      <a:r>
                        <a:rPr lang="zh-CN" altLang="en-US" sz="2400" b="1" kern="100" dirty="0" smtClean="0">
                          <a:latin typeface="Times New Roman" panose="02020603050405020304"/>
                          <a:ea typeface="+mn-ea"/>
                        </a:rPr>
                        <a:t>）</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latin typeface="宋体" panose="02010600030101010101" pitchFamily="2" charset="-122"/>
                          <a:ea typeface="宋体" panose="02010600030101010101" pitchFamily="2" charset="-122"/>
                        </a:rPr>
                        <a:t>72.</a:t>
                      </a:r>
                      <a:r>
                        <a:rPr lang="en-US" altLang="zh-CN" sz="2400" b="1" kern="100" dirty="0" smtClean="0">
                          <a:latin typeface="宋体" panose="02010600030101010101" pitchFamily="2" charset="-122"/>
                          <a:ea typeface="宋体" panose="02010600030101010101" pitchFamily="2" charset="-122"/>
                        </a:rPr>
                        <a:t>0</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latin typeface="宋体" panose="02010600030101010101" pitchFamily="2" charset="-122"/>
                          <a:ea typeface="宋体" panose="02010600030101010101" pitchFamily="2" charset="-122"/>
                        </a:rPr>
                        <a:t>1.</a:t>
                      </a:r>
                      <a:r>
                        <a:rPr lang="en-US" altLang="zh-CN" sz="2400" b="1" kern="100" dirty="0" smtClean="0">
                          <a:latin typeface="宋体" panose="02010600030101010101" pitchFamily="2" charset="-122"/>
                          <a:ea typeface="宋体" panose="02010600030101010101" pitchFamily="2" charset="-122"/>
                        </a:rPr>
                        <a:t>0</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2400" b="1" kern="100" dirty="0" smtClean="0">
                          <a:latin typeface="Times New Roman" panose="02020603050405020304"/>
                          <a:ea typeface="宋体" panose="02010600030101010101" pitchFamily="2" charset="-122"/>
                        </a:rPr>
                        <a:t>8.5</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2400" b="1" kern="100" dirty="0" smtClean="0">
                          <a:latin typeface="Times New Roman" panose="02020603050405020304"/>
                          <a:ea typeface="宋体" panose="02010600030101010101" pitchFamily="2" charset="-122"/>
                        </a:rPr>
                        <a:t>4.2</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latin typeface="宋体" panose="02010600030101010101" pitchFamily="2" charset="-122"/>
                          <a:ea typeface="宋体" panose="02010600030101010101" pitchFamily="2" charset="-122"/>
                        </a:rPr>
                        <a:t>14.</a:t>
                      </a:r>
                      <a:r>
                        <a:rPr lang="en-US" altLang="zh-CN" sz="2400" b="1" kern="100" dirty="0" smtClean="0">
                          <a:latin typeface="宋体" panose="02010600030101010101" pitchFamily="2" charset="-122"/>
                          <a:ea typeface="宋体" panose="02010600030101010101" pitchFamily="2" charset="-122"/>
                        </a:rPr>
                        <a:t>0</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latin typeface="宋体" panose="02010600030101010101" pitchFamily="2" charset="-122"/>
                          <a:ea typeface="宋体" panose="02010600030101010101" pitchFamily="2" charset="-122"/>
                        </a:rPr>
                        <a:t>0.</a:t>
                      </a:r>
                      <a:r>
                        <a:rPr lang="en-US" altLang="zh-CN" sz="2400" b="1" kern="100" dirty="0" smtClean="0">
                          <a:latin typeface="宋体" panose="02010600030101010101" pitchFamily="2" charset="-122"/>
                          <a:ea typeface="宋体" panose="02010600030101010101" pitchFamily="2" charset="-122"/>
                        </a:rPr>
                        <a:t>2</a:t>
                      </a:r>
                      <a:r>
                        <a:rPr lang="en-US" sz="2400" b="1" kern="100" dirty="0" smtClean="0">
                          <a:latin typeface="宋体" panose="02010600030101010101" pitchFamily="2" charset="-122"/>
                          <a:ea typeface="宋体" panose="02010600030101010101" pitchFamily="2" charset="-122"/>
                        </a:rPr>
                        <a:t>0</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4780" name="Rectangle 1"/>
          <p:cNvSpPr>
            <a:spLocks noChangeArrowheads="1"/>
          </p:cNvSpPr>
          <p:nvPr/>
        </p:nvSpPr>
        <p:spPr bwMode="auto">
          <a:xfrm>
            <a:off x="2714625" y="2071688"/>
            <a:ext cx="2954338" cy="738187"/>
          </a:xfrm>
          <a:prstGeom prst="rect">
            <a:avLst/>
          </a:prstGeom>
          <a:noFill/>
          <a:ln w="9525">
            <a:noFill/>
            <a:miter lim="800000"/>
          </a:ln>
        </p:spPr>
        <p:txBody>
          <a:bodyPr wrap="none" anchor="ctr">
            <a:spAutoFit/>
          </a:bodyPr>
          <a:lstStyle/>
          <a:p>
            <a:pPr eaLnBrk="1" hangingPunct="1"/>
            <a:r>
              <a:rPr lang="zh-CN" altLang="en-US" sz="2400" b="1">
                <a:latin typeface="宋体" panose="02010600030101010101" pitchFamily="2" charset="-122"/>
                <a:cs typeface="Times New Roman" panose="02020603050405020304" pitchFamily="18" charset="0"/>
              </a:rPr>
              <a:t>平板玻璃璃基础成份</a:t>
            </a:r>
            <a:endParaRPr lang="zh-CN" altLang="en-US" sz="700" b="1">
              <a:latin typeface="Arial" panose="020B0604020202020204" pitchFamily="34" charset="0"/>
            </a:endParaRPr>
          </a:p>
          <a:p>
            <a:endParaRPr lang="zh-CN" altLang="en-US">
              <a:latin typeface="Arial" panose="020B0604020202020204" pitchFamily="34" charset="0"/>
            </a:endParaRPr>
          </a:p>
        </p:txBody>
      </p:sp>
      <p:sp>
        <p:nvSpPr>
          <p:cNvPr id="4" name="标题 1"/>
          <p:cNvSpPr txBox="1"/>
          <p:nvPr/>
        </p:nvSpPr>
        <p:spPr bwMode="auto">
          <a:xfrm>
            <a:off x="857250"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7478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85750" y="2786063"/>
          <a:ext cx="8572557" cy="1097280"/>
        </p:xfrm>
        <a:graphic>
          <a:graphicData uri="http://schemas.openxmlformats.org/drawingml/2006/table">
            <a:tbl>
              <a:tblPr/>
              <a:tblGrid>
                <a:gridCol w="857256"/>
                <a:gridCol w="928694"/>
                <a:gridCol w="1214446"/>
                <a:gridCol w="1714512"/>
                <a:gridCol w="1214446"/>
                <a:gridCol w="1357322"/>
                <a:gridCol w="1285881"/>
              </a:tblGrid>
              <a:tr h="0">
                <a:tc>
                  <a:txBody>
                    <a:bodyPr/>
                    <a:lstStyle/>
                    <a:p>
                      <a:pPr algn="ctr">
                        <a:spcAft>
                          <a:spcPts val="0"/>
                        </a:spcAft>
                      </a:pPr>
                      <a:r>
                        <a:rPr lang="zh-CN" altLang="en-US" sz="2400" b="1" kern="100" dirty="0" smtClean="0">
                          <a:latin typeface="Times New Roman" panose="02020603050405020304"/>
                          <a:ea typeface="宋体" panose="02010600030101010101" pitchFamily="2" charset="-122"/>
                        </a:rPr>
                        <a:t>原料</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smtClean="0">
                          <a:latin typeface="Times New Roman" panose="02020603050405020304"/>
                          <a:ea typeface="宋体" panose="02010600030101010101" pitchFamily="2" charset="-122"/>
                        </a:rPr>
                        <a:t>砂</a:t>
                      </a:r>
                      <a:r>
                        <a:rPr lang="zh-CN" altLang="en-US" sz="2400" b="1" kern="100" dirty="0" smtClean="0">
                          <a:latin typeface="Times New Roman" panose="02020603050405020304"/>
                          <a:ea typeface="宋体" panose="02010600030101010101" pitchFamily="2" charset="-122"/>
                        </a:rPr>
                        <a:t>岩</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smtClean="0">
                          <a:latin typeface="Times New Roman" panose="02020603050405020304"/>
                          <a:ea typeface="宋体" panose="02010600030101010101" pitchFamily="2" charset="-122"/>
                        </a:rPr>
                        <a:t>石灰石</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latin typeface="Times New Roman" panose="02020603050405020304"/>
                          <a:ea typeface="宋体" panose="02010600030101010101" pitchFamily="2" charset="-122"/>
                        </a:rPr>
                        <a:t>白云石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400" b="1" kern="100" dirty="0" smtClean="0">
                          <a:latin typeface="Times New Roman" panose="02020603050405020304"/>
                          <a:ea typeface="宋体" panose="02010600030101010101" pitchFamily="2" charset="-122"/>
                        </a:rPr>
                        <a:t>长石</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400" b="1" kern="100" dirty="0" smtClean="0">
                          <a:latin typeface="Times New Roman" panose="02020603050405020304"/>
                          <a:ea typeface="宋体" panose="02010600030101010101" pitchFamily="2" charset="-122"/>
                        </a:rPr>
                        <a:t>纯</a:t>
                      </a:r>
                      <a:r>
                        <a:rPr lang="zh-CN" sz="2400" b="1" kern="100" dirty="0" smtClean="0">
                          <a:latin typeface="Times New Roman" panose="02020603050405020304"/>
                          <a:ea typeface="宋体" panose="02010600030101010101" pitchFamily="2" charset="-122"/>
                        </a:rPr>
                        <a:t>碱</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a:latin typeface="Times New Roman" panose="02020603050405020304"/>
                          <a:ea typeface="宋体" panose="02010600030101010101" pitchFamily="2" charset="-122"/>
                        </a:rPr>
                        <a:t>芒硝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zh-CN" altLang="en-US" sz="2400" b="1" kern="100" dirty="0" smtClean="0">
                          <a:latin typeface="Times New Roman" panose="02020603050405020304"/>
                          <a:ea typeface="宋体" panose="02010600030101010101" pitchFamily="2" charset="-122"/>
                        </a:rPr>
                        <a:t>主要</a:t>
                      </a:r>
                      <a:endParaRPr lang="en-US" altLang="zh-CN" sz="2400" b="1" kern="100" dirty="0" smtClean="0">
                        <a:latin typeface="Times New Roman" panose="02020603050405020304"/>
                        <a:ea typeface="宋体" panose="02010600030101010101" pitchFamily="2" charset="-122"/>
                      </a:endParaRPr>
                    </a:p>
                    <a:p>
                      <a:pPr algn="just">
                        <a:spcAft>
                          <a:spcPts val="0"/>
                        </a:spcAft>
                      </a:pPr>
                      <a:r>
                        <a:rPr lang="zh-CN" altLang="en-US" sz="2400" b="1" kern="100" dirty="0" smtClean="0">
                          <a:latin typeface="Times New Roman" panose="02020603050405020304"/>
                          <a:ea typeface="宋体" panose="02010600030101010101" pitchFamily="2" charset="-122"/>
                        </a:rPr>
                        <a:t>成分</a:t>
                      </a:r>
                      <a:endParaRPr lang="zh-CN" sz="2400" b="1" kern="100" dirty="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400" b="1" kern="100" dirty="0" err="1" smtClean="0">
                          <a:latin typeface="@宋体" panose="02010600030101010101" charset="-122"/>
                          <a:ea typeface="宋体" panose="02010600030101010101" pitchFamily="2" charset="-122"/>
                        </a:rPr>
                        <a:t>SiO</a:t>
                      </a:r>
                      <a:r>
                        <a:rPr lang="en-US" sz="2400" b="1" kern="100" baseline="-25000" dirty="0" smtClean="0">
                          <a:latin typeface="@宋体" panose="02010600030101010101" charset="-122"/>
                          <a:ea typeface="宋体" panose="02010600030101010101" pitchFamily="2" charset="-122"/>
                          <a:sym typeface="Symbol" panose="05050102010706020507"/>
                        </a:rPr>
                        <a:t></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400" b="1" kern="100" dirty="0" err="1" smtClean="0">
                          <a:latin typeface="@宋体" panose="02010600030101010101" charset="-122"/>
                          <a:ea typeface="宋体" panose="02010600030101010101" pitchFamily="2" charset="-122"/>
                        </a:rPr>
                        <a:t>CaO</a:t>
                      </a:r>
                      <a:endParaRPr lang="zh-CN" altLang="en-US" sz="2400" b="1" kern="100" dirty="0" smtClean="0">
                        <a:latin typeface="Times New Roman" panose="02020603050405020304"/>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400" b="1" kern="100" dirty="0" err="1" smtClean="0">
                          <a:latin typeface="@宋体" panose="02010600030101010101" charset="-122"/>
                          <a:ea typeface="宋体" panose="02010600030101010101" pitchFamily="2" charset="-122"/>
                        </a:rPr>
                        <a:t>CaO</a:t>
                      </a:r>
                      <a:r>
                        <a:rPr lang="en-US" altLang="zh-CN" sz="2400" b="1" kern="100" dirty="0" smtClean="0">
                          <a:latin typeface="@宋体" panose="02010600030101010101" charset="-122"/>
                          <a:ea typeface="宋体" panose="02010600030101010101" pitchFamily="2" charset="-122"/>
                        </a:rPr>
                        <a:t>/</a:t>
                      </a:r>
                      <a:r>
                        <a:rPr lang="en-US" sz="2400" b="1" kern="100" dirty="0" err="1" smtClean="0">
                          <a:latin typeface="@宋体" panose="02010600030101010101" charset="-122"/>
                          <a:ea typeface="宋体" panose="02010600030101010101" pitchFamily="2" charset="-122"/>
                        </a:rPr>
                        <a:t>MgO</a:t>
                      </a:r>
                      <a:endParaRPr lang="zh-CN" altLang="en-US" sz="2400" b="1" kern="100" dirty="0" smtClean="0">
                        <a:latin typeface="Times New Roman" panose="02020603050405020304"/>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400" b="1" kern="100" dirty="0" err="1" smtClean="0">
                          <a:latin typeface="@宋体" panose="02010600030101010101" charset="-122"/>
                          <a:ea typeface="宋体" panose="02010600030101010101" pitchFamily="2" charset="-122"/>
                        </a:rPr>
                        <a:t>Al</a:t>
                      </a:r>
                      <a:r>
                        <a:rPr lang="en-US" sz="2400" b="1" kern="100" baseline="-25000" dirty="0" err="1" smtClean="0">
                          <a:latin typeface="@宋体" panose="02010600030101010101" charset="-122"/>
                          <a:ea typeface="宋体" panose="02010600030101010101" pitchFamily="2" charset="-122"/>
                          <a:sym typeface="Symbol" panose="05050102010706020507"/>
                        </a:rPr>
                        <a:t></a:t>
                      </a:r>
                      <a:r>
                        <a:rPr lang="en-US" sz="2400" b="1" kern="100" dirty="0" err="1" smtClean="0">
                          <a:latin typeface="@宋体" panose="02010600030101010101" charset="-122"/>
                          <a:ea typeface="宋体" panose="02010600030101010101" pitchFamily="2" charset="-122"/>
                        </a:rPr>
                        <a:t>O</a:t>
                      </a:r>
                      <a:r>
                        <a:rPr lang="en-US" sz="2400" b="1" kern="100" baseline="-25000" dirty="0" smtClean="0">
                          <a:latin typeface="@宋体" panose="02010600030101010101" charset="-122"/>
                          <a:ea typeface="宋体" panose="02010600030101010101" pitchFamily="2" charset="-122"/>
                          <a:sym typeface="Symbol" panose="05050102010706020507"/>
                        </a:rPr>
                        <a:t></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400" b="1" kern="100" dirty="0" smtClean="0">
                          <a:latin typeface="@宋体" panose="02010600030101010101" charset="-122"/>
                          <a:ea typeface="宋体" panose="02010600030101010101" pitchFamily="2" charset="-122"/>
                        </a:rPr>
                        <a:t>Na</a:t>
                      </a:r>
                      <a:r>
                        <a:rPr lang="en-US" sz="2400" b="1" kern="100" baseline="-25000" dirty="0" smtClean="0">
                          <a:latin typeface="@宋体" panose="02010600030101010101" charset="-122"/>
                          <a:ea typeface="宋体" panose="02010600030101010101" pitchFamily="2" charset="-122"/>
                          <a:sym typeface="Symbol" panose="05050102010706020507"/>
                        </a:rPr>
                        <a:t></a:t>
                      </a:r>
                      <a:r>
                        <a:rPr lang="en-US" sz="2400" b="1" kern="100" dirty="0" smtClean="0">
                          <a:latin typeface="@宋体" panose="02010600030101010101" charset="-122"/>
                          <a:ea typeface="宋体" panose="02010600030101010101" pitchFamily="2" charset="-122"/>
                        </a:rPr>
                        <a:t>CO</a:t>
                      </a:r>
                      <a:r>
                        <a:rPr lang="en-US" sz="2400" b="1" kern="100" baseline="-25000" dirty="0" smtClean="0">
                          <a:latin typeface="@宋体" panose="02010600030101010101" charset="-122"/>
                          <a:ea typeface="宋体" panose="02010600030101010101" pitchFamily="2" charset="-122"/>
                        </a:rPr>
                        <a:t>3</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400" b="1" kern="100" dirty="0" smtClean="0">
                          <a:latin typeface="@宋体" panose="02010600030101010101" charset="-122"/>
                          <a:ea typeface="宋体" panose="02010600030101010101" pitchFamily="2" charset="-122"/>
                        </a:rPr>
                        <a:t>Na</a:t>
                      </a:r>
                      <a:r>
                        <a:rPr lang="en-US" sz="2400" b="1" kern="100" baseline="-25000" dirty="0" smtClean="0">
                          <a:latin typeface="@宋体" panose="02010600030101010101" charset="-122"/>
                          <a:ea typeface="宋体" panose="02010600030101010101" pitchFamily="2" charset="-122"/>
                          <a:sym typeface="Symbol" panose="05050102010706020507"/>
                        </a:rPr>
                        <a:t></a:t>
                      </a:r>
                      <a:r>
                        <a:rPr lang="en-US" sz="2400" b="1" kern="100" dirty="0" smtClean="0">
                          <a:latin typeface="@宋体" panose="02010600030101010101" charset="-122"/>
                          <a:ea typeface="宋体" panose="02010600030101010101" pitchFamily="2" charset="-122"/>
                        </a:rPr>
                        <a:t>SO</a:t>
                      </a:r>
                      <a:r>
                        <a:rPr lang="en-US" sz="2400" b="1" kern="100" baseline="-25000" dirty="0" smtClean="0">
                          <a:latin typeface="@宋体" panose="02010600030101010101" charset="-122"/>
                          <a:ea typeface="宋体" panose="02010600030101010101" pitchFamily="2" charset="-122"/>
                        </a:rPr>
                        <a:t>4</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5804" name="Rectangle 1"/>
          <p:cNvSpPr>
            <a:spLocks noChangeArrowheads="1"/>
          </p:cNvSpPr>
          <p:nvPr/>
        </p:nvSpPr>
        <p:spPr bwMode="auto">
          <a:xfrm>
            <a:off x="3214688" y="2000250"/>
            <a:ext cx="2659062" cy="461963"/>
          </a:xfrm>
          <a:prstGeom prst="rect">
            <a:avLst/>
          </a:prstGeom>
          <a:noFill/>
          <a:ln w="9525">
            <a:noFill/>
            <a:miter lim="800000"/>
          </a:ln>
        </p:spPr>
        <p:txBody>
          <a:bodyPr wrap="none" anchor="ctr">
            <a:spAutoFit/>
          </a:bodyPr>
          <a:lstStyle/>
          <a:p>
            <a:pPr algn="ctr" eaLnBrk="1" hangingPunct="1"/>
            <a:r>
              <a:rPr lang="zh-CN" altLang="en-US" sz="2400" b="1">
                <a:latin typeface="Times New Roman" panose="02020603050405020304" pitchFamily="18" charset="0"/>
                <a:cs typeface="Times New Roman" panose="02020603050405020304" pitchFamily="18" charset="0"/>
              </a:rPr>
              <a:t>平板玻璃主要原料</a:t>
            </a:r>
            <a:endParaRPr lang="en-US" altLang="zh-CN" sz="2400" b="1">
              <a:latin typeface="Arial" panose="020B0604020202020204" pitchFamily="34" charset="0"/>
            </a:endParaRPr>
          </a:p>
        </p:txBody>
      </p:sp>
      <p:sp>
        <p:nvSpPr>
          <p:cNvPr id="5" name="标题 1"/>
          <p:cNvSpPr txBox="1"/>
          <p:nvPr/>
        </p:nvSpPr>
        <p:spPr bwMode="auto">
          <a:xfrm>
            <a:off x="785813" y="285750"/>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7580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3143250" y="1357313"/>
            <a:ext cx="2659063" cy="461962"/>
          </a:xfrm>
          <a:prstGeom prst="rect">
            <a:avLst/>
          </a:prstGeom>
          <a:noFill/>
          <a:ln w="9525">
            <a:noFill/>
            <a:miter lim="800000"/>
          </a:ln>
        </p:spPr>
        <p:txBody>
          <a:bodyPr wrap="none" anchor="ctr">
            <a:spAutoFit/>
          </a:bodyPr>
          <a:lstStyle/>
          <a:p>
            <a:pPr algn="ctr" eaLnBrk="1" hangingPunct="1"/>
            <a:r>
              <a:rPr lang="zh-CN" altLang="en-US" sz="2400" b="1">
                <a:latin typeface="Times New Roman" panose="02020603050405020304" pitchFamily="18" charset="0"/>
                <a:cs typeface="Times New Roman" panose="02020603050405020304" pitchFamily="18" charset="0"/>
              </a:rPr>
              <a:t>平板玻璃生产工艺</a:t>
            </a:r>
            <a:endParaRPr lang="en-US" altLang="zh-CN" sz="2400" b="1">
              <a:latin typeface="Arial" panose="020B0604020202020204" pitchFamily="34" charset="0"/>
            </a:endParaRPr>
          </a:p>
        </p:txBody>
      </p:sp>
      <p:sp>
        <p:nvSpPr>
          <p:cNvPr id="5" name="标题 1"/>
          <p:cNvSpPr txBox="1"/>
          <p:nvPr/>
        </p:nvSpPr>
        <p:spPr bwMode="auto">
          <a:xfrm>
            <a:off x="785813" y="285750"/>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sp>
        <p:nvSpPr>
          <p:cNvPr id="6" name="Rectangle 1"/>
          <p:cNvSpPr>
            <a:spLocks noChangeArrowheads="1"/>
          </p:cNvSpPr>
          <p:nvPr/>
        </p:nvSpPr>
        <p:spPr bwMode="auto">
          <a:xfrm>
            <a:off x="3500438" y="1928813"/>
            <a:ext cx="1878012" cy="2308225"/>
          </a:xfrm>
          <a:prstGeom prst="rect">
            <a:avLst/>
          </a:prstGeom>
          <a:noFill/>
          <a:ln w="9525">
            <a:solidFill>
              <a:srgbClr val="FF0000"/>
            </a:solidFill>
            <a:miter lim="800000"/>
          </a:ln>
          <a:effectLst/>
        </p:spPr>
        <p:txBody>
          <a:bodyPr wrap="none" anchor="ctr">
            <a:spAutoFit/>
          </a:bodyPr>
          <a:lstStyle/>
          <a:p>
            <a:pPr algn="just" eaLnBrk="1" hangingPunct="1">
              <a:lnSpc>
                <a:spcPct val="150000"/>
              </a:lnSpc>
              <a:defRPr/>
            </a:pPr>
            <a:r>
              <a:rPr lang="en-US" altLang="zh-CN" sz="2400" b="1" dirty="0">
                <a:latin typeface="+mn-ea"/>
                <a:ea typeface="+mn-ea"/>
                <a:cs typeface="Times New Roman" panose="02020603050405020304" pitchFamily="18" charset="0"/>
              </a:rPr>
              <a:t>1</a:t>
            </a:r>
            <a:r>
              <a:rPr lang="zh-CN" altLang="en-US" sz="2400" b="1" dirty="0">
                <a:latin typeface="+mn-ea"/>
                <a:ea typeface="+mn-ea"/>
                <a:cs typeface="Times New Roman" panose="02020603050405020304" pitchFamily="18" charset="0"/>
              </a:rPr>
              <a:t>、浮法</a:t>
            </a:r>
            <a:endParaRPr lang="en-US" altLang="zh-CN" sz="2400" b="1" dirty="0">
              <a:latin typeface="+mn-ea"/>
              <a:ea typeface="+mn-ea"/>
              <a:cs typeface="Times New Roman" panose="02020603050405020304" pitchFamily="18" charset="0"/>
            </a:endParaRPr>
          </a:p>
          <a:p>
            <a:pPr algn="just" eaLnBrk="1" hangingPunct="1">
              <a:lnSpc>
                <a:spcPct val="150000"/>
              </a:lnSpc>
              <a:defRPr/>
            </a:pPr>
            <a:r>
              <a:rPr lang="en-US" altLang="zh-CN" sz="2400" b="1" dirty="0">
                <a:latin typeface="+mn-ea"/>
                <a:ea typeface="+mn-ea"/>
                <a:cs typeface="Times New Roman" panose="02020603050405020304" pitchFamily="18" charset="0"/>
              </a:rPr>
              <a:t>2</a:t>
            </a:r>
            <a:r>
              <a:rPr lang="zh-CN" altLang="en-US" sz="2400" b="1" dirty="0">
                <a:latin typeface="+mn-ea"/>
                <a:ea typeface="+mn-ea"/>
                <a:cs typeface="Times New Roman" panose="02020603050405020304" pitchFamily="18" charset="0"/>
              </a:rPr>
              <a:t>、平拉法</a:t>
            </a:r>
            <a:endParaRPr lang="en-US" altLang="zh-CN" sz="2400" b="1" dirty="0">
              <a:latin typeface="+mn-ea"/>
              <a:ea typeface="+mn-ea"/>
              <a:cs typeface="Times New Roman" panose="02020603050405020304" pitchFamily="18" charset="0"/>
            </a:endParaRPr>
          </a:p>
          <a:p>
            <a:pPr algn="just" eaLnBrk="1" hangingPunct="1">
              <a:lnSpc>
                <a:spcPct val="150000"/>
              </a:lnSpc>
              <a:defRPr/>
            </a:pPr>
            <a:r>
              <a:rPr lang="en-US" altLang="zh-CN" sz="2400" b="1" dirty="0">
                <a:latin typeface="+mn-ea"/>
                <a:ea typeface="+mn-ea"/>
                <a:cs typeface="Times New Roman" panose="02020603050405020304" pitchFamily="18" charset="0"/>
              </a:rPr>
              <a:t>3</a:t>
            </a:r>
            <a:r>
              <a:rPr lang="zh-CN" altLang="en-US" sz="2400" b="1" dirty="0">
                <a:latin typeface="+mn-ea"/>
                <a:ea typeface="+mn-ea"/>
                <a:cs typeface="Times New Roman" panose="02020603050405020304" pitchFamily="18" charset="0"/>
              </a:rPr>
              <a:t>、垂直引上</a:t>
            </a:r>
            <a:endParaRPr lang="en-US" altLang="zh-CN" sz="2400" b="1" dirty="0">
              <a:latin typeface="+mn-ea"/>
              <a:ea typeface="+mn-ea"/>
              <a:cs typeface="Times New Roman" panose="02020603050405020304" pitchFamily="18" charset="0"/>
            </a:endParaRPr>
          </a:p>
          <a:p>
            <a:pPr algn="just" eaLnBrk="1" hangingPunct="1">
              <a:lnSpc>
                <a:spcPct val="150000"/>
              </a:lnSpc>
              <a:defRPr/>
            </a:pPr>
            <a:r>
              <a:rPr lang="en-US" altLang="zh-CN" sz="2400" b="1" dirty="0">
                <a:latin typeface="+mn-ea"/>
                <a:ea typeface="+mn-ea"/>
                <a:cs typeface="Times New Roman" panose="02020603050405020304" pitchFamily="18" charset="0"/>
              </a:rPr>
              <a:t>4</a:t>
            </a:r>
            <a:r>
              <a:rPr lang="zh-CN" altLang="en-US" sz="2400" b="1" dirty="0">
                <a:latin typeface="+mn-ea"/>
                <a:ea typeface="+mn-ea"/>
                <a:cs typeface="Times New Roman" panose="02020603050405020304" pitchFamily="18" charset="0"/>
              </a:rPr>
              <a:t>、压延法</a:t>
            </a:r>
            <a:endParaRPr lang="en-US" altLang="zh-CN" sz="2400" b="1" dirty="0">
              <a:latin typeface="+mn-ea"/>
              <a:ea typeface="+mn-ea"/>
              <a:cs typeface="宋体" panose="02010600030101010101" pitchFamily="2" charset="-122"/>
            </a:endParaRPr>
          </a:p>
        </p:txBody>
      </p:sp>
      <p:sp>
        <p:nvSpPr>
          <p:cNvPr id="76805" name="矩形 6"/>
          <p:cNvSpPr>
            <a:spLocks noChangeArrowheads="1"/>
          </p:cNvSpPr>
          <p:nvPr/>
        </p:nvSpPr>
        <p:spPr bwMode="auto">
          <a:xfrm>
            <a:off x="1785938" y="4429125"/>
            <a:ext cx="6572250" cy="830263"/>
          </a:xfrm>
          <a:prstGeom prst="rect">
            <a:avLst/>
          </a:prstGeom>
          <a:noFill/>
          <a:ln w="9525">
            <a:noFill/>
            <a:miter lim="800000"/>
          </a:ln>
        </p:spPr>
        <p:txBody>
          <a:bodyPr>
            <a:spAutoFit/>
          </a:bodyPr>
          <a:lstStyle/>
          <a:p>
            <a:r>
              <a:rPr lang="zh-CN" altLang="en-US" sz="2400" b="1"/>
              <a:t>从生产工艺来看，浮法已成为平板玻璃行业的主流，占到平板玻璃产量的</a:t>
            </a:r>
            <a:r>
              <a:rPr lang="en-US" altLang="zh-CN" sz="2400" b="1"/>
              <a:t>90%</a:t>
            </a:r>
            <a:r>
              <a:rPr lang="zh-CN" altLang="en-US" sz="2400" b="1"/>
              <a:t>以上</a:t>
            </a:r>
          </a:p>
        </p:txBody>
      </p:sp>
      <p:pic>
        <p:nvPicPr>
          <p:cNvPr id="7680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ctrTitle"/>
          </p:nvPr>
        </p:nvSpPr>
        <p:spPr>
          <a:xfrm>
            <a:off x="2357438" y="1143000"/>
            <a:ext cx="5143500" cy="714375"/>
          </a:xfrm>
        </p:spPr>
        <p:txBody>
          <a:bodyPr/>
          <a:lstStyle/>
          <a:p>
            <a:pPr eaLnBrk="1" hangingPunct="1">
              <a:lnSpc>
                <a:spcPct val="150000"/>
              </a:lnSpc>
            </a:pPr>
            <a:r>
              <a:rPr lang="zh-CN" altLang="en-US" sz="2400" b="1" smtClean="0"/>
              <a:t>平板玻璃生产工艺流程图</a:t>
            </a:r>
            <a:endParaRPr lang="zh-CN" altLang="zh-CN" sz="2400" b="1" smtClean="0"/>
          </a:p>
        </p:txBody>
      </p:sp>
      <p:grpSp>
        <p:nvGrpSpPr>
          <p:cNvPr id="77827" name="Group 2"/>
          <p:cNvGrpSpPr/>
          <p:nvPr/>
        </p:nvGrpSpPr>
        <p:grpSpPr bwMode="auto">
          <a:xfrm>
            <a:off x="500063" y="1857375"/>
            <a:ext cx="8429625" cy="4500563"/>
            <a:chOff x="1924" y="1750"/>
            <a:chExt cx="8385" cy="5109"/>
          </a:xfrm>
        </p:grpSpPr>
        <p:sp>
          <p:nvSpPr>
            <p:cNvPr id="77830" name="Text Box 3"/>
            <p:cNvSpPr txBox="1">
              <a:spLocks noChangeArrowheads="1"/>
            </p:cNvSpPr>
            <p:nvPr/>
          </p:nvSpPr>
          <p:spPr bwMode="auto">
            <a:xfrm>
              <a:off x="1924" y="2082"/>
              <a:ext cx="1164" cy="471"/>
            </a:xfrm>
            <a:prstGeom prst="rect">
              <a:avLst/>
            </a:prstGeom>
            <a:solidFill>
              <a:srgbClr val="FFFFFF"/>
            </a:solidFill>
            <a:ln w="9525">
              <a:solidFill>
                <a:srgbClr val="000000"/>
              </a:solidFill>
              <a:miter lim="800000"/>
            </a:ln>
          </p:spPr>
          <p:txBody>
            <a:bodyPr/>
            <a:lstStyle/>
            <a:p>
              <a:pPr algn="just" eaLnBrk="1" hangingPunct="1"/>
              <a:r>
                <a:rPr lang="zh-CN" altLang="en-US" b="1"/>
                <a:t>合格原料</a:t>
              </a:r>
              <a:endParaRPr lang="zh-CN" b="1">
                <a:latin typeface="Arial" panose="020B0604020202020204" pitchFamily="34" charset="0"/>
              </a:endParaRPr>
            </a:p>
          </p:txBody>
        </p:sp>
        <p:sp>
          <p:nvSpPr>
            <p:cNvPr id="77831" name="Text Box 4"/>
            <p:cNvSpPr txBox="1">
              <a:spLocks noChangeArrowheads="1"/>
            </p:cNvSpPr>
            <p:nvPr/>
          </p:nvSpPr>
          <p:spPr bwMode="auto">
            <a:xfrm>
              <a:off x="3838" y="2088"/>
              <a:ext cx="855" cy="471"/>
            </a:xfrm>
            <a:prstGeom prst="rect">
              <a:avLst/>
            </a:prstGeom>
            <a:solidFill>
              <a:srgbClr val="FFFFFF"/>
            </a:solidFill>
            <a:ln w="9525">
              <a:solidFill>
                <a:srgbClr val="000000"/>
              </a:solidFill>
              <a:miter lim="800000"/>
            </a:ln>
          </p:spPr>
          <p:txBody>
            <a:bodyPr/>
            <a:lstStyle/>
            <a:p>
              <a:pPr algn="just" eaLnBrk="1" hangingPunct="1"/>
              <a:r>
                <a:rPr lang="zh-CN" altLang="en-US" b="1"/>
                <a:t>仓储</a:t>
              </a:r>
              <a:endParaRPr lang="zh-CN" b="1">
                <a:latin typeface="Arial" panose="020B0604020202020204" pitchFamily="34" charset="0"/>
              </a:endParaRPr>
            </a:p>
          </p:txBody>
        </p:sp>
        <p:sp>
          <p:nvSpPr>
            <p:cNvPr id="77832" name="Text Box 5"/>
            <p:cNvSpPr txBox="1">
              <a:spLocks noChangeArrowheads="1"/>
            </p:cNvSpPr>
            <p:nvPr/>
          </p:nvSpPr>
          <p:spPr bwMode="auto">
            <a:xfrm>
              <a:off x="5340" y="2094"/>
              <a:ext cx="800" cy="471"/>
            </a:xfrm>
            <a:prstGeom prst="rect">
              <a:avLst/>
            </a:prstGeom>
            <a:solidFill>
              <a:srgbClr val="FFFFFF"/>
            </a:solidFill>
            <a:ln w="9525">
              <a:solidFill>
                <a:srgbClr val="000000"/>
              </a:solidFill>
              <a:miter lim="800000"/>
            </a:ln>
          </p:spPr>
          <p:txBody>
            <a:bodyPr/>
            <a:lstStyle/>
            <a:p>
              <a:pPr algn="just" eaLnBrk="1" hangingPunct="1"/>
              <a:r>
                <a:rPr lang="zh-CN" altLang="en-US" b="1"/>
                <a:t>称量</a:t>
              </a:r>
              <a:endParaRPr lang="zh-CN" b="1">
                <a:latin typeface="Arial" panose="020B0604020202020204" pitchFamily="34" charset="0"/>
              </a:endParaRPr>
            </a:p>
          </p:txBody>
        </p:sp>
        <p:sp>
          <p:nvSpPr>
            <p:cNvPr id="77833" name="Text Box 6"/>
            <p:cNvSpPr txBox="1">
              <a:spLocks noChangeArrowheads="1"/>
            </p:cNvSpPr>
            <p:nvPr/>
          </p:nvSpPr>
          <p:spPr bwMode="auto">
            <a:xfrm>
              <a:off x="6772" y="2100"/>
              <a:ext cx="800" cy="471"/>
            </a:xfrm>
            <a:prstGeom prst="rect">
              <a:avLst/>
            </a:prstGeom>
            <a:solidFill>
              <a:srgbClr val="FFFFFF"/>
            </a:solidFill>
            <a:ln w="9525">
              <a:solidFill>
                <a:srgbClr val="000000"/>
              </a:solidFill>
              <a:miter lim="800000"/>
            </a:ln>
          </p:spPr>
          <p:txBody>
            <a:bodyPr/>
            <a:lstStyle/>
            <a:p>
              <a:pPr algn="just" eaLnBrk="1" hangingPunct="1"/>
              <a:r>
                <a:rPr lang="zh-CN" altLang="en-US" b="1"/>
                <a:t>混合</a:t>
              </a:r>
              <a:endParaRPr lang="zh-CN" b="1">
                <a:latin typeface="Arial" panose="020B0604020202020204" pitchFamily="34" charset="0"/>
              </a:endParaRPr>
            </a:p>
          </p:txBody>
        </p:sp>
        <p:sp>
          <p:nvSpPr>
            <p:cNvPr id="77834" name="Text Box 7"/>
            <p:cNvSpPr txBox="1">
              <a:spLocks noChangeArrowheads="1"/>
            </p:cNvSpPr>
            <p:nvPr/>
          </p:nvSpPr>
          <p:spPr bwMode="auto">
            <a:xfrm>
              <a:off x="8356" y="2088"/>
              <a:ext cx="1164" cy="471"/>
            </a:xfrm>
            <a:prstGeom prst="rect">
              <a:avLst/>
            </a:prstGeom>
            <a:solidFill>
              <a:srgbClr val="FFFFFF"/>
            </a:solidFill>
            <a:ln w="9525">
              <a:solidFill>
                <a:srgbClr val="000000"/>
              </a:solidFill>
              <a:miter lim="800000"/>
            </a:ln>
          </p:spPr>
          <p:txBody>
            <a:bodyPr/>
            <a:lstStyle/>
            <a:p>
              <a:pPr algn="just" eaLnBrk="1" hangingPunct="1"/>
              <a:r>
                <a:rPr lang="zh-CN" altLang="en-US" b="1"/>
                <a:t>窑头料仓</a:t>
              </a:r>
              <a:endParaRPr lang="zh-CN" b="1">
                <a:latin typeface="Arial" panose="020B0604020202020204" pitchFamily="34" charset="0"/>
              </a:endParaRPr>
            </a:p>
          </p:txBody>
        </p:sp>
        <p:sp>
          <p:nvSpPr>
            <p:cNvPr id="77835" name="Text Box 8"/>
            <p:cNvSpPr txBox="1">
              <a:spLocks noChangeArrowheads="1"/>
            </p:cNvSpPr>
            <p:nvPr/>
          </p:nvSpPr>
          <p:spPr bwMode="auto">
            <a:xfrm>
              <a:off x="6832" y="2766"/>
              <a:ext cx="800" cy="471"/>
            </a:xfrm>
            <a:prstGeom prst="rect">
              <a:avLst/>
            </a:prstGeom>
            <a:solidFill>
              <a:srgbClr val="FFFFFF"/>
            </a:solidFill>
            <a:ln w="9525">
              <a:solidFill>
                <a:srgbClr val="000000"/>
              </a:solidFill>
              <a:miter lim="800000"/>
            </a:ln>
          </p:spPr>
          <p:txBody>
            <a:bodyPr/>
            <a:lstStyle/>
            <a:p>
              <a:pPr algn="just" eaLnBrk="1" hangingPunct="1"/>
              <a:r>
                <a:rPr lang="zh-CN" altLang="en-US" b="1"/>
                <a:t>水</a:t>
              </a:r>
              <a:endParaRPr lang="zh-CN" b="1">
                <a:latin typeface="Arial" panose="020B0604020202020204" pitchFamily="34" charset="0"/>
              </a:endParaRPr>
            </a:p>
          </p:txBody>
        </p:sp>
        <p:sp>
          <p:nvSpPr>
            <p:cNvPr id="77836" name="Text Box 9"/>
            <p:cNvSpPr txBox="1">
              <a:spLocks noChangeArrowheads="1"/>
            </p:cNvSpPr>
            <p:nvPr/>
          </p:nvSpPr>
          <p:spPr bwMode="auto">
            <a:xfrm>
              <a:off x="6840" y="4366"/>
              <a:ext cx="1125" cy="471"/>
            </a:xfrm>
            <a:prstGeom prst="rect">
              <a:avLst/>
            </a:prstGeom>
            <a:solidFill>
              <a:srgbClr val="FFFFFF"/>
            </a:solidFill>
            <a:ln w="9525">
              <a:solidFill>
                <a:srgbClr val="000000"/>
              </a:solidFill>
              <a:miter lim="800000"/>
            </a:ln>
          </p:spPr>
          <p:txBody>
            <a:bodyPr/>
            <a:lstStyle/>
            <a:p>
              <a:pPr algn="just" eaLnBrk="1" hangingPunct="1"/>
              <a:r>
                <a:rPr lang="zh-CN" altLang="en-US" b="1"/>
                <a:t>熔 化</a:t>
              </a:r>
              <a:endParaRPr lang="zh-CN" b="1">
                <a:latin typeface="Arial" panose="020B0604020202020204" pitchFamily="34" charset="0"/>
              </a:endParaRPr>
            </a:p>
          </p:txBody>
        </p:sp>
        <p:sp>
          <p:nvSpPr>
            <p:cNvPr id="77837" name="Text Box 10"/>
            <p:cNvSpPr txBox="1">
              <a:spLocks noChangeArrowheads="1"/>
            </p:cNvSpPr>
            <p:nvPr/>
          </p:nvSpPr>
          <p:spPr bwMode="auto">
            <a:xfrm>
              <a:off x="6492" y="5272"/>
              <a:ext cx="800" cy="471"/>
            </a:xfrm>
            <a:prstGeom prst="rect">
              <a:avLst/>
            </a:prstGeom>
            <a:solidFill>
              <a:srgbClr val="FFFFFF"/>
            </a:solidFill>
            <a:ln w="9525">
              <a:solidFill>
                <a:srgbClr val="000000"/>
              </a:solidFill>
              <a:miter lim="800000"/>
            </a:ln>
          </p:spPr>
          <p:txBody>
            <a:bodyPr/>
            <a:lstStyle/>
            <a:p>
              <a:pPr algn="just" eaLnBrk="1" hangingPunct="1"/>
              <a:r>
                <a:rPr lang="zh-CN" altLang="en-US" b="1"/>
                <a:t>燃料</a:t>
              </a:r>
              <a:endParaRPr lang="zh-CN" b="1">
                <a:latin typeface="Arial" panose="020B0604020202020204" pitchFamily="34" charset="0"/>
              </a:endParaRPr>
            </a:p>
          </p:txBody>
        </p:sp>
        <p:sp>
          <p:nvSpPr>
            <p:cNvPr id="77838" name="Text Box 11"/>
            <p:cNvSpPr txBox="1">
              <a:spLocks noChangeArrowheads="1"/>
            </p:cNvSpPr>
            <p:nvPr/>
          </p:nvSpPr>
          <p:spPr bwMode="auto">
            <a:xfrm>
              <a:off x="7555" y="5269"/>
              <a:ext cx="1193" cy="474"/>
            </a:xfrm>
            <a:prstGeom prst="rect">
              <a:avLst/>
            </a:prstGeom>
            <a:solidFill>
              <a:srgbClr val="FFFFFF"/>
            </a:solidFill>
            <a:ln w="9525">
              <a:solidFill>
                <a:srgbClr val="000000"/>
              </a:solidFill>
              <a:miter lim="800000"/>
            </a:ln>
          </p:spPr>
          <p:txBody>
            <a:bodyPr/>
            <a:lstStyle/>
            <a:p>
              <a:pPr algn="just" eaLnBrk="1" hangingPunct="1"/>
              <a:r>
                <a:rPr lang="zh-CN" altLang="en-US" b="1"/>
                <a:t>雾化介质</a:t>
              </a:r>
              <a:endParaRPr lang="zh-CN" b="1">
                <a:latin typeface="Arial" panose="020B0604020202020204" pitchFamily="34" charset="0"/>
              </a:endParaRPr>
            </a:p>
          </p:txBody>
        </p:sp>
        <p:sp>
          <p:nvSpPr>
            <p:cNvPr id="77839" name="Text Box 12"/>
            <p:cNvSpPr txBox="1">
              <a:spLocks noChangeArrowheads="1"/>
            </p:cNvSpPr>
            <p:nvPr/>
          </p:nvSpPr>
          <p:spPr bwMode="auto">
            <a:xfrm>
              <a:off x="7066" y="3606"/>
              <a:ext cx="995" cy="471"/>
            </a:xfrm>
            <a:prstGeom prst="rect">
              <a:avLst/>
            </a:prstGeom>
            <a:solidFill>
              <a:srgbClr val="FFFFFF"/>
            </a:solidFill>
            <a:ln w="9525">
              <a:solidFill>
                <a:srgbClr val="000000"/>
              </a:solidFill>
              <a:miter lim="800000"/>
            </a:ln>
          </p:spPr>
          <p:txBody>
            <a:bodyPr/>
            <a:lstStyle/>
            <a:p>
              <a:pPr algn="just" eaLnBrk="1" hangingPunct="1"/>
              <a:r>
                <a:rPr lang="zh-CN" altLang="en-US" b="1"/>
                <a:t>助燃风</a:t>
              </a:r>
              <a:endParaRPr lang="zh-CN" b="1">
                <a:latin typeface="Arial" panose="020B0604020202020204" pitchFamily="34" charset="0"/>
              </a:endParaRPr>
            </a:p>
          </p:txBody>
        </p:sp>
        <p:sp>
          <p:nvSpPr>
            <p:cNvPr id="77840" name="Text Box 13"/>
            <p:cNvSpPr txBox="1">
              <a:spLocks noChangeArrowheads="1"/>
            </p:cNvSpPr>
            <p:nvPr/>
          </p:nvSpPr>
          <p:spPr bwMode="auto">
            <a:xfrm>
              <a:off x="4900" y="4374"/>
              <a:ext cx="1359" cy="471"/>
            </a:xfrm>
            <a:prstGeom prst="rect">
              <a:avLst/>
            </a:prstGeom>
            <a:solidFill>
              <a:srgbClr val="FFFFFF"/>
            </a:solidFill>
            <a:ln w="9525">
              <a:solidFill>
                <a:srgbClr val="000000"/>
              </a:solidFill>
              <a:miter lim="800000"/>
            </a:ln>
          </p:spPr>
          <p:txBody>
            <a:bodyPr/>
            <a:lstStyle/>
            <a:p>
              <a:pPr algn="just" eaLnBrk="1" hangingPunct="1"/>
              <a:r>
                <a:rPr lang="zh-CN" altLang="en-US" b="1"/>
                <a:t>锡槽成型</a:t>
              </a:r>
              <a:endParaRPr lang="zh-CN" b="1">
                <a:latin typeface="Arial" panose="020B0604020202020204" pitchFamily="34" charset="0"/>
              </a:endParaRPr>
            </a:p>
          </p:txBody>
        </p:sp>
        <p:sp>
          <p:nvSpPr>
            <p:cNvPr id="77841" name="Text Box 14"/>
            <p:cNvSpPr txBox="1">
              <a:spLocks noChangeArrowheads="1"/>
            </p:cNvSpPr>
            <p:nvPr/>
          </p:nvSpPr>
          <p:spPr bwMode="auto">
            <a:xfrm>
              <a:off x="3404" y="4374"/>
              <a:ext cx="800" cy="471"/>
            </a:xfrm>
            <a:prstGeom prst="rect">
              <a:avLst/>
            </a:prstGeom>
            <a:solidFill>
              <a:srgbClr val="FFFFFF"/>
            </a:solidFill>
            <a:ln w="9525">
              <a:solidFill>
                <a:srgbClr val="000000"/>
              </a:solidFill>
              <a:miter lim="800000"/>
            </a:ln>
          </p:spPr>
          <p:txBody>
            <a:bodyPr/>
            <a:lstStyle/>
            <a:p>
              <a:pPr algn="just" eaLnBrk="1" hangingPunct="1"/>
              <a:r>
                <a:rPr lang="zh-CN" altLang="en-US" b="1"/>
                <a:t>退火</a:t>
              </a:r>
              <a:endParaRPr lang="zh-CN" b="1">
                <a:latin typeface="Arial" panose="020B0604020202020204" pitchFamily="34" charset="0"/>
              </a:endParaRPr>
            </a:p>
          </p:txBody>
        </p:sp>
        <p:sp>
          <p:nvSpPr>
            <p:cNvPr id="77842" name="Text Box 15"/>
            <p:cNvSpPr txBox="1">
              <a:spLocks noChangeArrowheads="1"/>
            </p:cNvSpPr>
            <p:nvPr/>
          </p:nvSpPr>
          <p:spPr bwMode="auto">
            <a:xfrm>
              <a:off x="1932" y="4360"/>
              <a:ext cx="800" cy="471"/>
            </a:xfrm>
            <a:prstGeom prst="rect">
              <a:avLst/>
            </a:prstGeom>
            <a:solidFill>
              <a:srgbClr val="FFFFFF"/>
            </a:solidFill>
            <a:ln w="9525">
              <a:solidFill>
                <a:srgbClr val="000000"/>
              </a:solidFill>
              <a:miter lim="800000"/>
            </a:ln>
          </p:spPr>
          <p:txBody>
            <a:bodyPr/>
            <a:lstStyle/>
            <a:p>
              <a:pPr algn="just" eaLnBrk="1" hangingPunct="1"/>
              <a:r>
                <a:rPr lang="zh-CN" altLang="en-US" b="1"/>
                <a:t>切裁</a:t>
              </a:r>
              <a:endParaRPr lang="zh-CN" b="1">
                <a:latin typeface="Arial" panose="020B0604020202020204" pitchFamily="34" charset="0"/>
              </a:endParaRPr>
            </a:p>
          </p:txBody>
        </p:sp>
        <p:sp>
          <p:nvSpPr>
            <p:cNvPr id="77843" name="Text Box 16"/>
            <p:cNvSpPr txBox="1">
              <a:spLocks noChangeArrowheads="1"/>
            </p:cNvSpPr>
            <p:nvPr/>
          </p:nvSpPr>
          <p:spPr bwMode="auto">
            <a:xfrm>
              <a:off x="4692" y="3524"/>
              <a:ext cx="1260" cy="471"/>
            </a:xfrm>
            <a:prstGeom prst="rect">
              <a:avLst/>
            </a:prstGeom>
            <a:solidFill>
              <a:srgbClr val="FFFFFF"/>
            </a:solidFill>
            <a:ln w="9525">
              <a:solidFill>
                <a:srgbClr val="000000"/>
              </a:solidFill>
              <a:miter lim="800000"/>
            </a:ln>
          </p:spPr>
          <p:txBody>
            <a:bodyPr/>
            <a:lstStyle/>
            <a:p>
              <a:pPr algn="just" eaLnBrk="1" hangingPunct="1"/>
              <a:r>
                <a:rPr lang="zh-CN" altLang="en-US" b="1"/>
                <a:t>保护气体</a:t>
              </a:r>
              <a:endParaRPr lang="zh-CN" b="1">
                <a:latin typeface="Arial" panose="020B0604020202020204" pitchFamily="34" charset="0"/>
              </a:endParaRPr>
            </a:p>
          </p:txBody>
        </p:sp>
        <p:sp>
          <p:nvSpPr>
            <p:cNvPr id="77844" name="Text Box 17"/>
            <p:cNvSpPr txBox="1">
              <a:spLocks noChangeArrowheads="1"/>
            </p:cNvSpPr>
            <p:nvPr/>
          </p:nvSpPr>
          <p:spPr bwMode="auto">
            <a:xfrm>
              <a:off x="1940" y="6376"/>
              <a:ext cx="800" cy="471"/>
            </a:xfrm>
            <a:prstGeom prst="rect">
              <a:avLst/>
            </a:prstGeom>
            <a:solidFill>
              <a:srgbClr val="FFFFFF"/>
            </a:solidFill>
            <a:ln w="9525">
              <a:solidFill>
                <a:srgbClr val="000000"/>
              </a:solidFill>
              <a:miter lim="800000"/>
            </a:ln>
          </p:spPr>
          <p:txBody>
            <a:bodyPr/>
            <a:lstStyle/>
            <a:p>
              <a:pPr algn="just" eaLnBrk="1" hangingPunct="1"/>
              <a:r>
                <a:rPr lang="zh-CN" altLang="en-US" b="1"/>
                <a:t>装箱</a:t>
              </a:r>
              <a:endParaRPr lang="zh-CN" b="1">
                <a:latin typeface="Arial" panose="020B0604020202020204" pitchFamily="34" charset="0"/>
              </a:endParaRPr>
            </a:p>
          </p:txBody>
        </p:sp>
        <p:sp>
          <p:nvSpPr>
            <p:cNvPr id="77845" name="Text Box 18"/>
            <p:cNvSpPr txBox="1">
              <a:spLocks noChangeArrowheads="1"/>
            </p:cNvSpPr>
            <p:nvPr/>
          </p:nvSpPr>
          <p:spPr bwMode="auto">
            <a:xfrm>
              <a:off x="3312" y="6388"/>
              <a:ext cx="800" cy="471"/>
            </a:xfrm>
            <a:prstGeom prst="rect">
              <a:avLst/>
            </a:prstGeom>
            <a:solidFill>
              <a:srgbClr val="FFFFFF"/>
            </a:solidFill>
            <a:ln w="9525">
              <a:solidFill>
                <a:srgbClr val="000000"/>
              </a:solidFill>
              <a:miter lim="800000"/>
            </a:ln>
          </p:spPr>
          <p:txBody>
            <a:bodyPr/>
            <a:lstStyle/>
            <a:p>
              <a:pPr algn="just" eaLnBrk="1" hangingPunct="1"/>
              <a:r>
                <a:rPr lang="zh-CN" altLang="en-US" b="1"/>
                <a:t>入库</a:t>
              </a:r>
              <a:endParaRPr lang="zh-CN" b="1">
                <a:latin typeface="Arial" panose="020B0604020202020204" pitchFamily="34" charset="0"/>
              </a:endParaRPr>
            </a:p>
          </p:txBody>
        </p:sp>
        <p:sp>
          <p:nvSpPr>
            <p:cNvPr id="77846" name="Text Box 19"/>
            <p:cNvSpPr txBox="1">
              <a:spLocks noChangeArrowheads="1"/>
            </p:cNvSpPr>
            <p:nvPr/>
          </p:nvSpPr>
          <p:spPr bwMode="auto">
            <a:xfrm>
              <a:off x="2400" y="5800"/>
              <a:ext cx="1012" cy="471"/>
            </a:xfrm>
            <a:prstGeom prst="rect">
              <a:avLst/>
            </a:prstGeom>
            <a:solidFill>
              <a:srgbClr val="FFFFFF"/>
            </a:solidFill>
            <a:ln w="9525">
              <a:solidFill>
                <a:srgbClr val="000000"/>
              </a:solidFill>
              <a:miter lim="800000"/>
            </a:ln>
          </p:spPr>
          <p:txBody>
            <a:bodyPr/>
            <a:lstStyle/>
            <a:p>
              <a:pPr algn="just" eaLnBrk="1" hangingPunct="1"/>
              <a:r>
                <a:rPr lang="zh-CN" altLang="en-US" b="1"/>
                <a:t>碎玻璃</a:t>
              </a:r>
              <a:endParaRPr lang="zh-CN" b="1">
                <a:latin typeface="Arial" panose="020B0604020202020204" pitchFamily="34" charset="0"/>
              </a:endParaRPr>
            </a:p>
          </p:txBody>
        </p:sp>
        <p:sp>
          <p:nvSpPr>
            <p:cNvPr id="77847" name="Text Box 20"/>
            <p:cNvSpPr txBox="1">
              <a:spLocks noChangeArrowheads="1"/>
            </p:cNvSpPr>
            <p:nvPr/>
          </p:nvSpPr>
          <p:spPr bwMode="auto">
            <a:xfrm>
              <a:off x="3986" y="5800"/>
              <a:ext cx="800" cy="471"/>
            </a:xfrm>
            <a:prstGeom prst="rect">
              <a:avLst/>
            </a:prstGeom>
            <a:solidFill>
              <a:srgbClr val="FFFFFF"/>
            </a:solidFill>
            <a:ln w="9525">
              <a:solidFill>
                <a:srgbClr val="000000"/>
              </a:solidFill>
              <a:miter lim="800000"/>
            </a:ln>
          </p:spPr>
          <p:txBody>
            <a:bodyPr/>
            <a:lstStyle/>
            <a:p>
              <a:pPr algn="just" eaLnBrk="1" hangingPunct="1"/>
              <a:r>
                <a:rPr lang="zh-CN" altLang="en-US" b="1"/>
                <a:t>堆场</a:t>
              </a:r>
              <a:endParaRPr lang="zh-CN" b="1">
                <a:latin typeface="Arial" panose="020B0604020202020204" pitchFamily="34" charset="0"/>
              </a:endParaRPr>
            </a:p>
          </p:txBody>
        </p:sp>
        <p:cxnSp>
          <p:nvCxnSpPr>
            <p:cNvPr id="77848" name="AutoShape 21"/>
            <p:cNvCxnSpPr>
              <a:cxnSpLocks noChangeShapeType="1"/>
            </p:cNvCxnSpPr>
            <p:nvPr/>
          </p:nvCxnSpPr>
          <p:spPr bwMode="auto">
            <a:xfrm>
              <a:off x="3183" y="2260"/>
              <a:ext cx="474" cy="0"/>
            </a:xfrm>
            <a:prstGeom prst="straightConnector1">
              <a:avLst/>
            </a:prstGeom>
            <a:noFill/>
            <a:ln w="9525">
              <a:solidFill>
                <a:srgbClr val="000000"/>
              </a:solidFill>
              <a:round/>
              <a:tailEnd type="triangle" w="med" len="med"/>
            </a:ln>
          </p:spPr>
        </p:cxnSp>
        <p:cxnSp>
          <p:nvCxnSpPr>
            <p:cNvPr id="77849" name="AutoShape 22"/>
            <p:cNvCxnSpPr>
              <a:cxnSpLocks noChangeShapeType="1"/>
            </p:cNvCxnSpPr>
            <p:nvPr/>
          </p:nvCxnSpPr>
          <p:spPr bwMode="auto">
            <a:xfrm>
              <a:off x="4770" y="2260"/>
              <a:ext cx="474" cy="0"/>
            </a:xfrm>
            <a:prstGeom prst="straightConnector1">
              <a:avLst/>
            </a:prstGeom>
            <a:noFill/>
            <a:ln w="9525">
              <a:solidFill>
                <a:srgbClr val="000000"/>
              </a:solidFill>
              <a:round/>
              <a:tailEnd type="triangle" w="med" len="med"/>
            </a:ln>
          </p:spPr>
        </p:cxnSp>
        <p:cxnSp>
          <p:nvCxnSpPr>
            <p:cNvPr id="77850" name="AutoShape 23"/>
            <p:cNvCxnSpPr>
              <a:cxnSpLocks noChangeShapeType="1"/>
            </p:cNvCxnSpPr>
            <p:nvPr/>
          </p:nvCxnSpPr>
          <p:spPr bwMode="auto">
            <a:xfrm>
              <a:off x="7614" y="2260"/>
              <a:ext cx="733" cy="0"/>
            </a:xfrm>
            <a:prstGeom prst="straightConnector1">
              <a:avLst/>
            </a:prstGeom>
            <a:noFill/>
            <a:ln w="9525">
              <a:solidFill>
                <a:srgbClr val="000000"/>
              </a:solidFill>
              <a:round/>
              <a:tailEnd type="triangle" w="med" len="med"/>
            </a:ln>
          </p:spPr>
        </p:cxnSp>
        <p:cxnSp>
          <p:nvCxnSpPr>
            <p:cNvPr id="77851" name="AutoShape 24"/>
            <p:cNvCxnSpPr>
              <a:cxnSpLocks noChangeShapeType="1"/>
            </p:cNvCxnSpPr>
            <p:nvPr/>
          </p:nvCxnSpPr>
          <p:spPr bwMode="auto">
            <a:xfrm flipV="1">
              <a:off x="7135" y="2553"/>
              <a:ext cx="0" cy="205"/>
            </a:xfrm>
            <a:prstGeom prst="straightConnector1">
              <a:avLst/>
            </a:prstGeom>
            <a:noFill/>
            <a:ln w="9525">
              <a:solidFill>
                <a:srgbClr val="000000"/>
              </a:solidFill>
              <a:round/>
              <a:tailEnd type="triangle" w="med" len="med"/>
            </a:ln>
          </p:spPr>
        </p:cxnSp>
        <p:cxnSp>
          <p:nvCxnSpPr>
            <p:cNvPr id="77852" name="AutoShape 25"/>
            <p:cNvCxnSpPr>
              <a:cxnSpLocks noChangeShapeType="1"/>
            </p:cNvCxnSpPr>
            <p:nvPr/>
          </p:nvCxnSpPr>
          <p:spPr bwMode="auto">
            <a:xfrm flipH="1">
              <a:off x="7960" y="4492"/>
              <a:ext cx="2046" cy="1"/>
            </a:xfrm>
            <a:prstGeom prst="straightConnector1">
              <a:avLst/>
            </a:prstGeom>
            <a:noFill/>
            <a:ln w="9525">
              <a:solidFill>
                <a:srgbClr val="000000"/>
              </a:solidFill>
              <a:round/>
              <a:tailEnd type="triangle" w="med" len="med"/>
            </a:ln>
          </p:spPr>
        </p:cxnSp>
        <p:cxnSp>
          <p:nvCxnSpPr>
            <p:cNvPr id="77853" name="AutoShape 26"/>
            <p:cNvCxnSpPr>
              <a:cxnSpLocks noChangeShapeType="1"/>
            </p:cNvCxnSpPr>
            <p:nvPr/>
          </p:nvCxnSpPr>
          <p:spPr bwMode="auto">
            <a:xfrm flipV="1">
              <a:off x="7623" y="4879"/>
              <a:ext cx="0" cy="384"/>
            </a:xfrm>
            <a:prstGeom prst="straightConnector1">
              <a:avLst/>
            </a:prstGeom>
            <a:noFill/>
            <a:ln w="9525">
              <a:solidFill>
                <a:srgbClr val="000000"/>
              </a:solidFill>
              <a:round/>
              <a:tailEnd type="triangle" w="med" len="med"/>
            </a:ln>
          </p:spPr>
        </p:cxnSp>
        <p:cxnSp>
          <p:nvCxnSpPr>
            <p:cNvPr id="77854" name="AutoShape 27"/>
            <p:cNvCxnSpPr>
              <a:cxnSpLocks noChangeShapeType="1"/>
            </p:cNvCxnSpPr>
            <p:nvPr/>
          </p:nvCxnSpPr>
          <p:spPr bwMode="auto">
            <a:xfrm>
              <a:off x="6185" y="2260"/>
              <a:ext cx="474" cy="0"/>
            </a:xfrm>
            <a:prstGeom prst="straightConnector1">
              <a:avLst/>
            </a:prstGeom>
            <a:noFill/>
            <a:ln w="9525">
              <a:solidFill>
                <a:srgbClr val="000000"/>
              </a:solidFill>
              <a:round/>
              <a:tailEnd type="triangle" w="med" len="med"/>
            </a:ln>
          </p:spPr>
        </p:cxnSp>
        <p:cxnSp>
          <p:nvCxnSpPr>
            <p:cNvPr id="77855" name="AutoShape 28"/>
            <p:cNvCxnSpPr>
              <a:cxnSpLocks noChangeShapeType="1"/>
            </p:cNvCxnSpPr>
            <p:nvPr/>
          </p:nvCxnSpPr>
          <p:spPr bwMode="auto">
            <a:xfrm>
              <a:off x="9511" y="2260"/>
              <a:ext cx="495" cy="0"/>
            </a:xfrm>
            <a:prstGeom prst="straightConnector1">
              <a:avLst/>
            </a:prstGeom>
            <a:noFill/>
            <a:ln w="9525">
              <a:solidFill>
                <a:srgbClr val="000000"/>
              </a:solidFill>
              <a:round/>
            </a:ln>
          </p:spPr>
        </p:cxnSp>
        <p:cxnSp>
          <p:nvCxnSpPr>
            <p:cNvPr id="77856" name="AutoShape 29"/>
            <p:cNvCxnSpPr>
              <a:cxnSpLocks noChangeShapeType="1"/>
            </p:cNvCxnSpPr>
            <p:nvPr/>
          </p:nvCxnSpPr>
          <p:spPr bwMode="auto">
            <a:xfrm>
              <a:off x="10006" y="2260"/>
              <a:ext cx="0" cy="2232"/>
            </a:xfrm>
            <a:prstGeom prst="straightConnector1">
              <a:avLst/>
            </a:prstGeom>
            <a:noFill/>
            <a:ln w="9525">
              <a:solidFill>
                <a:srgbClr val="000000"/>
              </a:solidFill>
              <a:round/>
            </a:ln>
          </p:spPr>
        </p:cxnSp>
        <p:cxnSp>
          <p:nvCxnSpPr>
            <p:cNvPr id="77857" name="AutoShape 30"/>
            <p:cNvCxnSpPr>
              <a:cxnSpLocks noChangeShapeType="1"/>
            </p:cNvCxnSpPr>
            <p:nvPr/>
          </p:nvCxnSpPr>
          <p:spPr bwMode="auto">
            <a:xfrm>
              <a:off x="2743" y="6520"/>
              <a:ext cx="474" cy="0"/>
            </a:xfrm>
            <a:prstGeom prst="straightConnector1">
              <a:avLst/>
            </a:prstGeom>
            <a:noFill/>
            <a:ln w="9525">
              <a:solidFill>
                <a:srgbClr val="000000"/>
              </a:solidFill>
              <a:round/>
              <a:tailEnd type="triangle" w="med" len="med"/>
            </a:ln>
          </p:spPr>
        </p:cxnSp>
        <p:cxnSp>
          <p:nvCxnSpPr>
            <p:cNvPr id="77858" name="AutoShape 31"/>
            <p:cNvCxnSpPr>
              <a:cxnSpLocks noChangeShapeType="1"/>
            </p:cNvCxnSpPr>
            <p:nvPr/>
          </p:nvCxnSpPr>
          <p:spPr bwMode="auto">
            <a:xfrm>
              <a:off x="3411" y="5997"/>
              <a:ext cx="567" cy="0"/>
            </a:xfrm>
            <a:prstGeom prst="straightConnector1">
              <a:avLst/>
            </a:prstGeom>
            <a:noFill/>
            <a:ln w="9525">
              <a:solidFill>
                <a:srgbClr val="000000"/>
              </a:solidFill>
              <a:round/>
              <a:tailEnd type="triangle" w="med" len="med"/>
            </a:ln>
          </p:spPr>
        </p:cxnSp>
        <p:cxnSp>
          <p:nvCxnSpPr>
            <p:cNvPr id="77859" name="AutoShape 32"/>
            <p:cNvCxnSpPr>
              <a:cxnSpLocks noChangeShapeType="1"/>
            </p:cNvCxnSpPr>
            <p:nvPr/>
          </p:nvCxnSpPr>
          <p:spPr bwMode="auto">
            <a:xfrm>
              <a:off x="5244" y="3995"/>
              <a:ext cx="0" cy="383"/>
            </a:xfrm>
            <a:prstGeom prst="straightConnector1">
              <a:avLst/>
            </a:prstGeom>
            <a:noFill/>
            <a:ln w="9525">
              <a:solidFill>
                <a:srgbClr val="000000"/>
              </a:solidFill>
              <a:round/>
              <a:tailEnd type="triangle" w="med" len="med"/>
            </a:ln>
          </p:spPr>
        </p:cxnSp>
        <p:cxnSp>
          <p:nvCxnSpPr>
            <p:cNvPr id="77860" name="AutoShape 33"/>
            <p:cNvCxnSpPr>
              <a:cxnSpLocks noChangeShapeType="1"/>
            </p:cNvCxnSpPr>
            <p:nvPr/>
          </p:nvCxnSpPr>
          <p:spPr bwMode="auto">
            <a:xfrm flipH="1" flipV="1">
              <a:off x="7129" y="4879"/>
              <a:ext cx="6" cy="384"/>
            </a:xfrm>
            <a:prstGeom prst="straightConnector1">
              <a:avLst/>
            </a:prstGeom>
            <a:noFill/>
            <a:ln w="9525">
              <a:solidFill>
                <a:srgbClr val="000000"/>
              </a:solidFill>
              <a:round/>
              <a:tailEnd type="triangle" w="med" len="med"/>
            </a:ln>
          </p:spPr>
        </p:cxnSp>
        <p:cxnSp>
          <p:nvCxnSpPr>
            <p:cNvPr id="77861" name="AutoShape 34"/>
            <p:cNvCxnSpPr>
              <a:cxnSpLocks noChangeShapeType="1"/>
            </p:cNvCxnSpPr>
            <p:nvPr/>
          </p:nvCxnSpPr>
          <p:spPr bwMode="auto">
            <a:xfrm>
              <a:off x="7443" y="4117"/>
              <a:ext cx="1" cy="235"/>
            </a:xfrm>
            <a:prstGeom prst="straightConnector1">
              <a:avLst/>
            </a:prstGeom>
            <a:noFill/>
            <a:ln w="9525">
              <a:solidFill>
                <a:srgbClr val="000000"/>
              </a:solidFill>
              <a:round/>
              <a:tailEnd type="triangle" w="med" len="med"/>
            </a:ln>
          </p:spPr>
        </p:cxnSp>
        <p:cxnSp>
          <p:nvCxnSpPr>
            <p:cNvPr id="77862" name="AutoShape 35"/>
            <p:cNvCxnSpPr>
              <a:cxnSpLocks noChangeShapeType="1"/>
            </p:cNvCxnSpPr>
            <p:nvPr/>
          </p:nvCxnSpPr>
          <p:spPr bwMode="auto">
            <a:xfrm flipH="1">
              <a:off x="6055" y="4565"/>
              <a:ext cx="709" cy="1"/>
            </a:xfrm>
            <a:prstGeom prst="straightConnector1">
              <a:avLst/>
            </a:prstGeom>
            <a:noFill/>
            <a:ln w="9525">
              <a:solidFill>
                <a:srgbClr val="000000"/>
              </a:solidFill>
              <a:round/>
              <a:tailEnd type="triangle" w="med" len="med"/>
            </a:ln>
          </p:spPr>
        </p:cxnSp>
        <p:cxnSp>
          <p:nvCxnSpPr>
            <p:cNvPr id="77863" name="AutoShape 36"/>
            <p:cNvCxnSpPr>
              <a:cxnSpLocks noChangeShapeType="1"/>
            </p:cNvCxnSpPr>
            <p:nvPr/>
          </p:nvCxnSpPr>
          <p:spPr bwMode="auto">
            <a:xfrm>
              <a:off x="2526" y="4845"/>
              <a:ext cx="0" cy="982"/>
            </a:xfrm>
            <a:prstGeom prst="straightConnector1">
              <a:avLst/>
            </a:prstGeom>
            <a:noFill/>
            <a:ln w="9525">
              <a:solidFill>
                <a:srgbClr val="000000"/>
              </a:solidFill>
              <a:round/>
              <a:tailEnd type="triangle" w="med" len="med"/>
            </a:ln>
          </p:spPr>
        </p:cxnSp>
        <p:cxnSp>
          <p:nvCxnSpPr>
            <p:cNvPr id="77864" name="AutoShape 37"/>
            <p:cNvCxnSpPr>
              <a:cxnSpLocks noChangeShapeType="1"/>
            </p:cNvCxnSpPr>
            <p:nvPr/>
          </p:nvCxnSpPr>
          <p:spPr bwMode="auto">
            <a:xfrm>
              <a:off x="2064" y="4845"/>
              <a:ext cx="0" cy="1565"/>
            </a:xfrm>
            <a:prstGeom prst="straightConnector1">
              <a:avLst/>
            </a:prstGeom>
            <a:noFill/>
            <a:ln w="9525">
              <a:solidFill>
                <a:srgbClr val="000000"/>
              </a:solidFill>
              <a:round/>
              <a:tailEnd type="triangle" w="med" len="med"/>
            </a:ln>
          </p:spPr>
        </p:cxnSp>
        <p:cxnSp>
          <p:nvCxnSpPr>
            <p:cNvPr id="77865" name="AutoShape 38"/>
            <p:cNvCxnSpPr>
              <a:cxnSpLocks noChangeShapeType="1"/>
            </p:cNvCxnSpPr>
            <p:nvPr/>
          </p:nvCxnSpPr>
          <p:spPr bwMode="auto">
            <a:xfrm flipH="1">
              <a:off x="2786" y="4493"/>
              <a:ext cx="431" cy="0"/>
            </a:xfrm>
            <a:prstGeom prst="straightConnector1">
              <a:avLst/>
            </a:prstGeom>
            <a:noFill/>
            <a:ln w="9525">
              <a:solidFill>
                <a:srgbClr val="000000"/>
              </a:solidFill>
              <a:round/>
              <a:tailEnd type="triangle" w="med" len="med"/>
            </a:ln>
          </p:spPr>
        </p:cxnSp>
        <p:cxnSp>
          <p:nvCxnSpPr>
            <p:cNvPr id="77866" name="AutoShape 39"/>
            <p:cNvCxnSpPr>
              <a:cxnSpLocks noChangeShapeType="1"/>
            </p:cNvCxnSpPr>
            <p:nvPr/>
          </p:nvCxnSpPr>
          <p:spPr bwMode="auto">
            <a:xfrm flipH="1">
              <a:off x="4339" y="4565"/>
              <a:ext cx="431" cy="0"/>
            </a:xfrm>
            <a:prstGeom prst="straightConnector1">
              <a:avLst/>
            </a:prstGeom>
            <a:noFill/>
            <a:ln w="9525">
              <a:solidFill>
                <a:srgbClr val="000000"/>
              </a:solidFill>
              <a:round/>
              <a:tailEnd type="triangle" w="med" len="med"/>
            </a:ln>
          </p:spPr>
        </p:cxnSp>
        <p:cxnSp>
          <p:nvCxnSpPr>
            <p:cNvPr id="77867" name="AutoShape 40"/>
            <p:cNvCxnSpPr>
              <a:cxnSpLocks noChangeShapeType="1"/>
            </p:cNvCxnSpPr>
            <p:nvPr/>
          </p:nvCxnSpPr>
          <p:spPr bwMode="auto">
            <a:xfrm>
              <a:off x="4778" y="5997"/>
              <a:ext cx="5531" cy="0"/>
            </a:xfrm>
            <a:prstGeom prst="straightConnector1">
              <a:avLst/>
            </a:prstGeom>
            <a:noFill/>
            <a:ln w="9525">
              <a:solidFill>
                <a:srgbClr val="000000"/>
              </a:solidFill>
              <a:round/>
            </a:ln>
          </p:spPr>
        </p:cxnSp>
        <p:cxnSp>
          <p:nvCxnSpPr>
            <p:cNvPr id="77868" name="AutoShape 41"/>
            <p:cNvCxnSpPr>
              <a:cxnSpLocks noChangeShapeType="1"/>
            </p:cNvCxnSpPr>
            <p:nvPr/>
          </p:nvCxnSpPr>
          <p:spPr bwMode="auto">
            <a:xfrm flipV="1">
              <a:off x="10309" y="1750"/>
              <a:ext cx="0" cy="4247"/>
            </a:xfrm>
            <a:prstGeom prst="straightConnector1">
              <a:avLst/>
            </a:prstGeom>
            <a:noFill/>
            <a:ln w="9525">
              <a:solidFill>
                <a:srgbClr val="000000"/>
              </a:solidFill>
              <a:round/>
            </a:ln>
          </p:spPr>
        </p:cxnSp>
        <p:cxnSp>
          <p:nvCxnSpPr>
            <p:cNvPr id="77869" name="AutoShape 42"/>
            <p:cNvCxnSpPr>
              <a:cxnSpLocks noChangeShapeType="1"/>
            </p:cNvCxnSpPr>
            <p:nvPr/>
          </p:nvCxnSpPr>
          <p:spPr bwMode="auto">
            <a:xfrm flipH="1">
              <a:off x="7960" y="1750"/>
              <a:ext cx="2349" cy="0"/>
            </a:xfrm>
            <a:prstGeom prst="straightConnector1">
              <a:avLst/>
            </a:prstGeom>
            <a:noFill/>
            <a:ln w="9525">
              <a:solidFill>
                <a:srgbClr val="000000"/>
              </a:solidFill>
              <a:round/>
            </a:ln>
          </p:spPr>
        </p:cxnSp>
        <p:cxnSp>
          <p:nvCxnSpPr>
            <p:cNvPr id="77870" name="AutoShape 43"/>
            <p:cNvCxnSpPr>
              <a:cxnSpLocks noChangeShapeType="1"/>
            </p:cNvCxnSpPr>
            <p:nvPr/>
          </p:nvCxnSpPr>
          <p:spPr bwMode="auto">
            <a:xfrm flipH="1">
              <a:off x="7948" y="1750"/>
              <a:ext cx="12" cy="442"/>
            </a:xfrm>
            <a:prstGeom prst="straightConnector1">
              <a:avLst/>
            </a:prstGeom>
            <a:noFill/>
            <a:ln w="9525">
              <a:solidFill>
                <a:srgbClr val="000000"/>
              </a:solidFill>
              <a:round/>
              <a:tailEnd type="triangle" w="med" len="med"/>
            </a:ln>
          </p:spPr>
        </p:cxnSp>
      </p:grpSp>
      <p:sp>
        <p:nvSpPr>
          <p:cNvPr id="46" name="标题 1"/>
          <p:cNvSpPr txBox="1"/>
          <p:nvPr/>
        </p:nvSpPr>
        <p:spPr bwMode="auto">
          <a:xfrm>
            <a:off x="714375" y="285750"/>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7782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ctrTitle"/>
          </p:nvPr>
        </p:nvSpPr>
        <p:spPr>
          <a:xfrm>
            <a:off x="2143125" y="1571625"/>
            <a:ext cx="5143500" cy="714375"/>
          </a:xfrm>
        </p:spPr>
        <p:txBody>
          <a:bodyPr/>
          <a:lstStyle/>
          <a:p>
            <a:pPr eaLnBrk="1" hangingPunct="1">
              <a:lnSpc>
                <a:spcPct val="150000"/>
              </a:lnSpc>
            </a:pPr>
            <a:r>
              <a:rPr lang="zh-CN" altLang="en-US" sz="2400" b="1" smtClean="0"/>
              <a:t>平板玻璃生产工艺流程</a:t>
            </a:r>
            <a:endParaRPr lang="zh-CN" altLang="zh-CN" sz="2400" b="1" smtClean="0"/>
          </a:p>
        </p:txBody>
      </p:sp>
      <p:sp>
        <p:nvSpPr>
          <p:cNvPr id="78851" name="Rectangle 1"/>
          <p:cNvSpPr>
            <a:spLocks noChangeArrowheads="1"/>
          </p:cNvSpPr>
          <p:nvPr/>
        </p:nvSpPr>
        <p:spPr bwMode="auto">
          <a:xfrm>
            <a:off x="3071813" y="2572068"/>
            <a:ext cx="3303905" cy="2799715"/>
          </a:xfrm>
          <a:prstGeom prst="rect">
            <a:avLst/>
          </a:prstGeom>
          <a:noFill/>
          <a:ln w="9525">
            <a:solidFill>
              <a:srgbClr val="FF0000"/>
            </a:solidFill>
            <a:miter lim="800000"/>
          </a:ln>
        </p:spPr>
        <p:txBody>
          <a:bodyPr wrap="none" anchor="ctr">
            <a:spAutoFit/>
          </a:bodyPr>
          <a:lstStyle/>
          <a:p>
            <a:pPr eaLnBrk="1" hangingPunct="1"/>
            <a:r>
              <a:rPr lang="zh-CN" altLang="en-US" sz="2800" b="1"/>
              <a:t> （</a:t>
            </a:r>
            <a:r>
              <a:rPr lang="en-US" altLang="zh-CN" sz="2800" b="1"/>
              <a:t>1</a:t>
            </a:r>
            <a:r>
              <a:rPr lang="zh-CN" altLang="en-US" sz="2800" b="1"/>
              <a:t>）配合料的制备</a:t>
            </a:r>
            <a:endParaRPr lang="en-US" altLang="zh-CN" sz="2800" b="1"/>
          </a:p>
          <a:p>
            <a:r>
              <a:rPr lang="zh-CN" altLang="en-US" sz="2800" b="1"/>
              <a:t> （</a:t>
            </a:r>
            <a:r>
              <a:rPr lang="en-US" altLang="zh-CN" sz="2800" b="1"/>
              <a:t>2</a:t>
            </a:r>
            <a:r>
              <a:rPr lang="zh-CN" altLang="en-US" sz="2800" b="1"/>
              <a:t>）熔化阶段</a:t>
            </a:r>
          </a:p>
          <a:p>
            <a:r>
              <a:rPr lang="zh-CN" altLang="en-US" sz="2800" b="1"/>
              <a:t> （</a:t>
            </a:r>
            <a:r>
              <a:rPr lang="en-US" altLang="zh-CN" sz="2800" b="1"/>
              <a:t>3</a:t>
            </a:r>
            <a:r>
              <a:rPr lang="zh-CN" altLang="en-US" sz="2800" b="1"/>
              <a:t>）成型阶段</a:t>
            </a:r>
          </a:p>
          <a:p>
            <a:r>
              <a:rPr lang="zh-CN" altLang="en-US" sz="2800" b="1"/>
              <a:t> （</a:t>
            </a:r>
            <a:r>
              <a:rPr lang="en-US" altLang="zh-CN" sz="2800" b="1"/>
              <a:t>4</a:t>
            </a:r>
            <a:r>
              <a:rPr lang="zh-CN" altLang="en-US" sz="2800" b="1"/>
              <a:t>）退火阶段</a:t>
            </a:r>
            <a:endParaRPr lang="en-US" altLang="zh-CN" sz="2800" b="1"/>
          </a:p>
          <a:p>
            <a:r>
              <a:rPr lang="zh-CN" altLang="en-US" sz="2800" b="1"/>
              <a:t> （</a:t>
            </a:r>
            <a:r>
              <a:rPr lang="en-US" altLang="zh-CN" sz="2800" b="1"/>
              <a:t>5</a:t>
            </a:r>
            <a:r>
              <a:rPr lang="zh-CN" altLang="en-US" sz="2800" b="1"/>
              <a:t>）冷端</a:t>
            </a:r>
          </a:p>
          <a:p>
            <a:endParaRPr lang="zh-CN" altLang="en-US"/>
          </a:p>
          <a:p>
            <a:pPr eaLnBrk="1" hangingPunct="1"/>
            <a:endParaRPr lang="zh-CN" altLang="en-US">
              <a:latin typeface="Arial" panose="020B0604020202020204" pitchFamily="34" charset="0"/>
            </a:endParaRPr>
          </a:p>
        </p:txBody>
      </p:sp>
      <p:sp>
        <p:nvSpPr>
          <p:cNvPr id="46" name="标题 1"/>
          <p:cNvSpPr txBox="1"/>
          <p:nvPr/>
        </p:nvSpPr>
        <p:spPr bwMode="auto">
          <a:xfrm>
            <a:off x="714375"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7885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图片 44"/>
          <p:cNvPicPr>
            <a:picLocks noChangeAspect="1" noChangeArrowheads="1"/>
          </p:cNvPicPr>
          <p:nvPr/>
        </p:nvPicPr>
        <p:blipFill>
          <a:blip r:embed="rId2"/>
          <a:srcRect/>
          <a:stretch>
            <a:fillRect/>
          </a:stretch>
        </p:blipFill>
        <p:spPr bwMode="auto">
          <a:xfrm>
            <a:off x="1933575" y="2000250"/>
            <a:ext cx="5276850" cy="2857500"/>
          </a:xfrm>
          <a:prstGeom prst="rect">
            <a:avLst/>
          </a:prstGeom>
          <a:noFill/>
          <a:ln w="9525">
            <a:noFill/>
            <a:miter lim="800000"/>
            <a:headEnd/>
            <a:tailEnd/>
          </a:ln>
        </p:spPr>
      </p:pic>
      <p:sp>
        <p:nvSpPr>
          <p:cNvPr id="5" name="标题 1"/>
          <p:cNvSpPr txBox="1"/>
          <p:nvPr/>
        </p:nvSpPr>
        <p:spPr bwMode="auto">
          <a:xfrm>
            <a:off x="571500" y="285750"/>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sp>
        <p:nvSpPr>
          <p:cNvPr id="79876" name="TextBox 5"/>
          <p:cNvSpPr txBox="1">
            <a:spLocks noChangeArrowheads="1"/>
          </p:cNvSpPr>
          <p:nvPr/>
        </p:nvSpPr>
        <p:spPr bwMode="auto">
          <a:xfrm>
            <a:off x="3500438" y="5214938"/>
            <a:ext cx="1571625" cy="523875"/>
          </a:xfrm>
          <a:prstGeom prst="rect">
            <a:avLst/>
          </a:prstGeom>
          <a:noFill/>
          <a:ln w="9525">
            <a:noFill/>
            <a:miter lim="800000"/>
          </a:ln>
        </p:spPr>
        <p:txBody>
          <a:bodyPr>
            <a:spAutoFit/>
          </a:bodyPr>
          <a:lstStyle/>
          <a:p>
            <a:r>
              <a:rPr lang="zh-CN" altLang="en-US" sz="2800" b="1"/>
              <a:t>示意图</a:t>
            </a:r>
          </a:p>
        </p:txBody>
      </p:sp>
      <p:pic>
        <p:nvPicPr>
          <p:cNvPr id="79877"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500313" y="1500188"/>
            <a:ext cx="4929187" cy="523875"/>
          </a:xfrm>
          <a:prstGeom prst="rect">
            <a:avLst/>
          </a:prstGeom>
          <a:noFill/>
          <a:ln w="9525">
            <a:noFill/>
            <a:miter lim="800000"/>
          </a:ln>
          <a:effectLst/>
        </p:spPr>
        <p:txBody>
          <a:bodyPr anchor="ctr">
            <a:spAutoFit/>
          </a:bodyPr>
          <a:lstStyle/>
          <a:p>
            <a:pPr>
              <a:defRPr/>
            </a:pPr>
            <a:r>
              <a:rPr lang="zh-CN" altLang="en-US" sz="2800" b="1" dirty="0">
                <a:solidFill>
                  <a:srgbClr val="FF0000"/>
                </a:solidFill>
                <a:latin typeface="+mj-lt"/>
                <a:ea typeface="+mj-ea"/>
                <a:cs typeface="+mj-cs"/>
              </a:rPr>
              <a:t>平板玻璃行业状况</a:t>
            </a:r>
          </a:p>
        </p:txBody>
      </p:sp>
      <p:sp>
        <p:nvSpPr>
          <p:cNvPr id="7" name="矩形 6"/>
          <p:cNvSpPr/>
          <p:nvPr/>
        </p:nvSpPr>
        <p:spPr>
          <a:xfrm>
            <a:off x="642938" y="2214563"/>
            <a:ext cx="8143875" cy="3416300"/>
          </a:xfrm>
          <a:prstGeom prst="rect">
            <a:avLst/>
          </a:prstGeom>
        </p:spPr>
        <p:txBody>
          <a:bodyPr>
            <a:spAutoFit/>
          </a:bodyPr>
          <a:lstStyle/>
          <a:p>
            <a:pPr>
              <a:lnSpc>
                <a:spcPct val="150000"/>
              </a:lnSpc>
              <a:defRPr/>
            </a:pPr>
            <a:r>
              <a:rPr lang="zh-CN" altLang="en-US" sz="2400" dirty="0">
                <a:latin typeface="+mn-ea"/>
                <a:ea typeface="+mn-ea"/>
              </a:rPr>
              <a:t>从</a:t>
            </a:r>
            <a:r>
              <a:rPr lang="en-US" sz="2400" dirty="0">
                <a:latin typeface="+mn-ea"/>
                <a:ea typeface="+mn-ea"/>
              </a:rPr>
              <a:t>1989</a:t>
            </a:r>
            <a:r>
              <a:rPr lang="zh-CN" altLang="en-US" sz="2400" dirty="0">
                <a:latin typeface="+mn-ea"/>
                <a:ea typeface="+mn-ea"/>
              </a:rPr>
              <a:t>年开始，我国平板玻璃总产量已连续</a:t>
            </a:r>
            <a:r>
              <a:rPr lang="en-US" altLang="zh-CN" sz="2400" b="1" dirty="0">
                <a:solidFill>
                  <a:srgbClr val="FF0000"/>
                </a:solidFill>
                <a:latin typeface="+mn-ea"/>
                <a:ea typeface="+mn-ea"/>
              </a:rPr>
              <a:t>N</a:t>
            </a:r>
            <a:r>
              <a:rPr lang="zh-CN" altLang="en-US" sz="2400" dirty="0">
                <a:latin typeface="+mn-ea"/>
                <a:ea typeface="+mn-ea"/>
              </a:rPr>
              <a:t>年位居世界第一位，占全球总量超过</a:t>
            </a:r>
            <a:r>
              <a:rPr lang="en-US" sz="2400" dirty="0">
                <a:latin typeface="+mn-ea"/>
                <a:ea typeface="+mn-ea"/>
              </a:rPr>
              <a:t>50%</a:t>
            </a:r>
            <a:endParaRPr lang="en-US" altLang="zh-CN" sz="2400" dirty="0">
              <a:latin typeface="+mn-ea"/>
              <a:ea typeface="+mn-ea"/>
            </a:endParaRPr>
          </a:p>
          <a:p>
            <a:pPr>
              <a:lnSpc>
                <a:spcPct val="150000"/>
              </a:lnSpc>
              <a:defRPr/>
            </a:pPr>
            <a:r>
              <a:rPr lang="zh-CN" altLang="en-US" sz="2400" dirty="0">
                <a:latin typeface="+mn-ea"/>
                <a:ea typeface="+mn-ea"/>
              </a:rPr>
              <a:t>市场主要包括两大方面，即</a:t>
            </a:r>
            <a:r>
              <a:rPr lang="zh-CN" altLang="en-US" sz="2400" dirty="0">
                <a:solidFill>
                  <a:srgbClr val="FF0000"/>
                </a:solidFill>
                <a:latin typeface="+mn-ea"/>
                <a:ea typeface="+mn-ea"/>
              </a:rPr>
              <a:t>建筑</a:t>
            </a:r>
            <a:r>
              <a:rPr lang="zh-CN" altLang="en-US" sz="2400" dirty="0">
                <a:latin typeface="+mn-ea"/>
                <a:ea typeface="+mn-ea"/>
              </a:rPr>
              <a:t>用平板玻璃</a:t>
            </a:r>
            <a:r>
              <a:rPr lang="en-US" sz="2400" dirty="0">
                <a:latin typeface="+mn-ea"/>
                <a:ea typeface="+mn-ea"/>
              </a:rPr>
              <a:t>(</a:t>
            </a:r>
            <a:r>
              <a:rPr lang="zh-CN" altLang="en-US" sz="2400" dirty="0">
                <a:latin typeface="+mn-ea"/>
                <a:ea typeface="+mn-ea"/>
              </a:rPr>
              <a:t>含加工玻璃</a:t>
            </a:r>
            <a:r>
              <a:rPr lang="en-US" sz="2400" dirty="0">
                <a:latin typeface="+mn-ea"/>
                <a:ea typeface="+mn-ea"/>
              </a:rPr>
              <a:t>)</a:t>
            </a:r>
            <a:r>
              <a:rPr lang="zh-CN" altLang="en-US" sz="2400" dirty="0">
                <a:latin typeface="+mn-ea"/>
                <a:ea typeface="+mn-ea"/>
              </a:rPr>
              <a:t>和</a:t>
            </a:r>
            <a:r>
              <a:rPr lang="zh-CN" altLang="en-US" sz="2400" dirty="0">
                <a:solidFill>
                  <a:srgbClr val="FF0000"/>
                </a:solidFill>
                <a:latin typeface="+mn-ea"/>
                <a:ea typeface="+mn-ea"/>
              </a:rPr>
              <a:t>汽车</a:t>
            </a:r>
            <a:r>
              <a:rPr lang="zh-CN" altLang="en-US" sz="2400" dirty="0">
                <a:latin typeface="+mn-ea"/>
                <a:ea typeface="+mn-ea"/>
              </a:rPr>
              <a:t>用玻璃。</a:t>
            </a:r>
            <a:endParaRPr lang="en-US" altLang="zh-CN" sz="2400" dirty="0">
              <a:latin typeface="+mn-ea"/>
              <a:ea typeface="+mn-ea"/>
            </a:endParaRPr>
          </a:p>
          <a:p>
            <a:pPr>
              <a:lnSpc>
                <a:spcPct val="150000"/>
              </a:lnSpc>
              <a:defRPr/>
            </a:pPr>
            <a:r>
              <a:rPr lang="zh-CN" altLang="en-US" sz="2400" dirty="0">
                <a:latin typeface="+mn-ea"/>
                <a:ea typeface="+mn-ea"/>
              </a:rPr>
              <a:t>世界平板玻璃市场中</a:t>
            </a:r>
            <a:r>
              <a:rPr lang="en-US" sz="2400" dirty="0">
                <a:latin typeface="+mn-ea"/>
                <a:ea typeface="+mn-ea"/>
              </a:rPr>
              <a:t>70%</a:t>
            </a:r>
            <a:r>
              <a:rPr lang="zh-CN" altLang="en-US" sz="2400" dirty="0">
                <a:latin typeface="+mn-ea"/>
                <a:ea typeface="+mn-ea"/>
              </a:rPr>
              <a:t>左右用在建筑上，</a:t>
            </a:r>
            <a:r>
              <a:rPr lang="en-US" sz="2400" dirty="0">
                <a:latin typeface="+mn-ea"/>
                <a:ea typeface="+mn-ea"/>
              </a:rPr>
              <a:t>10%</a:t>
            </a:r>
            <a:r>
              <a:rPr lang="zh-CN" altLang="en-US" sz="2400" dirty="0">
                <a:latin typeface="+mn-ea"/>
                <a:ea typeface="+mn-ea"/>
              </a:rPr>
              <a:t>左右用于汽车玻璃，</a:t>
            </a:r>
            <a:r>
              <a:rPr lang="en-US" sz="2400" dirty="0">
                <a:latin typeface="+mn-ea"/>
                <a:ea typeface="+mn-ea"/>
              </a:rPr>
              <a:t>20%</a:t>
            </a:r>
            <a:r>
              <a:rPr lang="zh-CN" altLang="en-US" sz="2400" dirty="0">
                <a:latin typeface="+mn-ea"/>
                <a:ea typeface="+mn-ea"/>
              </a:rPr>
              <a:t>左右用于家居、家装及其他用途。</a:t>
            </a:r>
          </a:p>
        </p:txBody>
      </p:sp>
      <p:sp>
        <p:nvSpPr>
          <p:cNvPr id="4" name="标题 1"/>
          <p:cNvSpPr txBox="1"/>
          <p:nvPr/>
        </p:nvSpPr>
        <p:spPr bwMode="auto">
          <a:xfrm>
            <a:off x="357188"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80901"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714625" y="1143000"/>
            <a:ext cx="4929188" cy="523875"/>
          </a:xfrm>
          <a:prstGeom prst="rect">
            <a:avLst/>
          </a:prstGeom>
          <a:noFill/>
          <a:ln w="9525">
            <a:noFill/>
            <a:miter lim="800000"/>
          </a:ln>
          <a:effectLst/>
        </p:spPr>
        <p:txBody>
          <a:bodyPr anchor="ctr">
            <a:spAutoFit/>
          </a:bodyPr>
          <a:lstStyle/>
          <a:p>
            <a:pPr>
              <a:defRPr/>
            </a:pPr>
            <a:r>
              <a:rPr lang="zh-CN" altLang="en-US" sz="2800" b="1" dirty="0">
                <a:solidFill>
                  <a:srgbClr val="FF0000"/>
                </a:solidFill>
                <a:latin typeface="+mj-lt"/>
                <a:ea typeface="+mj-ea"/>
                <a:cs typeface="+mj-cs"/>
              </a:rPr>
              <a:t>平板玻璃行业状况</a:t>
            </a:r>
          </a:p>
        </p:txBody>
      </p:sp>
      <p:pic>
        <p:nvPicPr>
          <p:cNvPr id="81923" name="图片 4" descr="D:\《标准院项目》YD-373\2014年待写报告\图\世界产能.jpg"/>
          <p:cNvPicPr>
            <a:picLocks noChangeAspect="1" noChangeArrowheads="1"/>
          </p:cNvPicPr>
          <p:nvPr/>
        </p:nvPicPr>
        <p:blipFill>
          <a:blip r:embed="rId2"/>
          <a:srcRect l="26797" t="21252" r="3636" b="26173"/>
          <a:stretch>
            <a:fillRect/>
          </a:stretch>
        </p:blipFill>
        <p:spPr bwMode="auto">
          <a:xfrm>
            <a:off x="357188" y="2643188"/>
            <a:ext cx="3673475" cy="1935162"/>
          </a:xfrm>
          <a:prstGeom prst="rect">
            <a:avLst/>
          </a:prstGeom>
          <a:noFill/>
          <a:ln w="9525">
            <a:noFill/>
            <a:miter lim="800000"/>
            <a:headEnd/>
            <a:tailEnd/>
          </a:ln>
        </p:spPr>
      </p:pic>
      <p:sp>
        <p:nvSpPr>
          <p:cNvPr id="81924" name="Rectangle 2"/>
          <p:cNvSpPr>
            <a:spLocks noChangeArrowheads="1"/>
          </p:cNvSpPr>
          <p:nvPr/>
        </p:nvSpPr>
        <p:spPr bwMode="auto">
          <a:xfrm>
            <a:off x="214313" y="5214938"/>
            <a:ext cx="3643312" cy="400050"/>
          </a:xfrm>
          <a:prstGeom prst="rect">
            <a:avLst/>
          </a:prstGeom>
          <a:noFill/>
          <a:ln w="9525">
            <a:noFill/>
            <a:miter lim="800000"/>
          </a:ln>
        </p:spPr>
        <p:txBody>
          <a:bodyPr anchor="ctr">
            <a:spAutoFit/>
          </a:bodyPr>
          <a:lstStyle/>
          <a:p>
            <a:pPr indent="266700" algn="ctr"/>
            <a:r>
              <a:rPr lang="en-US" altLang="zh-CN" sz="2000"/>
              <a:t> </a:t>
            </a:r>
            <a:r>
              <a:rPr lang="zh-CN" altLang="en-US" sz="2000"/>
              <a:t>世界平板玻璃产能分布图</a:t>
            </a:r>
          </a:p>
        </p:txBody>
      </p:sp>
      <p:pic>
        <p:nvPicPr>
          <p:cNvPr id="81925" name="图片 6" descr="D:\《标准院项目》YD-373\2014年待写报告\图\世界产量变化.jpg"/>
          <p:cNvPicPr>
            <a:picLocks noChangeAspect="1" noChangeArrowheads="1"/>
          </p:cNvPicPr>
          <p:nvPr/>
        </p:nvPicPr>
        <p:blipFill>
          <a:blip r:embed="rId3"/>
          <a:srcRect l="8731" t="10291" r="13066" b="9396"/>
          <a:stretch>
            <a:fillRect/>
          </a:stretch>
        </p:blipFill>
        <p:spPr bwMode="auto">
          <a:xfrm>
            <a:off x="4273550" y="2071688"/>
            <a:ext cx="4870450" cy="3492500"/>
          </a:xfrm>
          <a:prstGeom prst="rect">
            <a:avLst/>
          </a:prstGeom>
          <a:noFill/>
          <a:ln w="9525">
            <a:noFill/>
            <a:miter lim="800000"/>
            <a:headEnd/>
            <a:tailEnd/>
          </a:ln>
        </p:spPr>
      </p:pic>
      <p:sp>
        <p:nvSpPr>
          <p:cNvPr id="81926" name="矩形 7"/>
          <p:cNvSpPr>
            <a:spLocks noChangeArrowheads="1"/>
          </p:cNvSpPr>
          <p:nvPr/>
        </p:nvSpPr>
        <p:spPr bwMode="auto">
          <a:xfrm>
            <a:off x="5214938" y="5572125"/>
            <a:ext cx="3717925" cy="400050"/>
          </a:xfrm>
          <a:prstGeom prst="rect">
            <a:avLst/>
          </a:prstGeom>
          <a:noFill/>
          <a:ln w="9525">
            <a:noFill/>
            <a:miter lim="800000"/>
          </a:ln>
        </p:spPr>
        <p:txBody>
          <a:bodyPr wrap="none">
            <a:spAutoFit/>
          </a:bodyPr>
          <a:lstStyle/>
          <a:p>
            <a:r>
              <a:rPr lang="zh-CN" altLang="en-US" sz="2000"/>
              <a:t> </a:t>
            </a:r>
            <a:r>
              <a:rPr lang="en-US" altLang="zh-CN" sz="2000"/>
              <a:t> 2001</a:t>
            </a:r>
            <a:r>
              <a:rPr lang="zh-CN" altLang="en-US" sz="2000"/>
              <a:t>年以来世界玻璃产量变化</a:t>
            </a:r>
          </a:p>
        </p:txBody>
      </p:sp>
      <p:sp>
        <p:nvSpPr>
          <p:cNvPr id="7" name="标题 1"/>
          <p:cNvSpPr txBox="1"/>
          <p:nvPr/>
        </p:nvSpPr>
        <p:spPr bwMode="auto">
          <a:xfrm>
            <a:off x="428625" y="285750"/>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81928" name="图片 12"/>
          <p:cNvPicPr>
            <a:picLocks noChangeAspect="1"/>
          </p:cNvPicPr>
          <p:nvPr/>
        </p:nvPicPr>
        <p:blipFill>
          <a:blip r:embed="rId4"/>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图片 9" descr="D:\《标准院项目》YD-373\2014年待写报告\图\年产量.jpg"/>
          <p:cNvPicPr>
            <a:picLocks noChangeAspect="1" noChangeArrowheads="1"/>
          </p:cNvPicPr>
          <p:nvPr/>
        </p:nvPicPr>
        <p:blipFill>
          <a:blip r:embed="rId2"/>
          <a:srcRect l="6046" t="10738" r="12285" b="10254"/>
          <a:stretch>
            <a:fillRect/>
          </a:stretch>
        </p:blipFill>
        <p:spPr bwMode="auto">
          <a:xfrm>
            <a:off x="428625" y="1500188"/>
            <a:ext cx="7786688" cy="4010025"/>
          </a:xfrm>
          <a:prstGeom prst="rect">
            <a:avLst/>
          </a:prstGeom>
          <a:noFill/>
          <a:ln w="9525">
            <a:noFill/>
            <a:miter lim="800000"/>
            <a:headEnd/>
            <a:tailEnd/>
          </a:ln>
        </p:spPr>
      </p:pic>
      <p:sp>
        <p:nvSpPr>
          <p:cNvPr id="82947" name="Rectangle 1"/>
          <p:cNvSpPr>
            <a:spLocks noChangeArrowheads="1"/>
          </p:cNvSpPr>
          <p:nvPr/>
        </p:nvSpPr>
        <p:spPr bwMode="auto">
          <a:xfrm>
            <a:off x="1500188" y="5500688"/>
            <a:ext cx="6715125" cy="461962"/>
          </a:xfrm>
          <a:prstGeom prst="rect">
            <a:avLst/>
          </a:prstGeom>
          <a:noFill/>
          <a:ln w="9525">
            <a:noFill/>
            <a:miter lim="800000"/>
          </a:ln>
        </p:spPr>
        <p:txBody>
          <a:bodyPr anchor="ctr">
            <a:spAutoFit/>
          </a:bodyPr>
          <a:lstStyle/>
          <a:p>
            <a:pPr algn="ctr"/>
            <a:r>
              <a:rPr lang="en-US" altLang="zh-CN" sz="2400">
                <a:solidFill>
                  <a:srgbClr val="000000"/>
                </a:solidFill>
              </a:rPr>
              <a:t>2004-2013</a:t>
            </a:r>
            <a:r>
              <a:rPr lang="zh-CN" altLang="en-US" sz="2400">
                <a:solidFill>
                  <a:srgbClr val="000000"/>
                </a:solidFill>
              </a:rPr>
              <a:t>年我国平板玻璃产量及同比增长情况</a:t>
            </a:r>
            <a:endParaRPr lang="zh-CN" altLang="en-US" sz="2400"/>
          </a:p>
        </p:txBody>
      </p:sp>
      <p:sp>
        <p:nvSpPr>
          <p:cNvPr id="5" name="Rectangle 1"/>
          <p:cNvSpPr>
            <a:spLocks noChangeArrowheads="1"/>
          </p:cNvSpPr>
          <p:nvPr/>
        </p:nvSpPr>
        <p:spPr bwMode="auto">
          <a:xfrm>
            <a:off x="2571750" y="1071563"/>
            <a:ext cx="4929188" cy="523875"/>
          </a:xfrm>
          <a:prstGeom prst="rect">
            <a:avLst/>
          </a:prstGeom>
          <a:noFill/>
          <a:ln w="9525">
            <a:noFill/>
            <a:miter lim="800000"/>
          </a:ln>
          <a:effectLst/>
        </p:spPr>
        <p:txBody>
          <a:bodyPr anchor="ctr">
            <a:spAutoFit/>
          </a:bodyPr>
          <a:lstStyle/>
          <a:p>
            <a:pPr>
              <a:defRPr/>
            </a:pPr>
            <a:r>
              <a:rPr lang="zh-CN" altLang="en-US" sz="2800" b="1" dirty="0">
                <a:solidFill>
                  <a:srgbClr val="FF0000"/>
                </a:solidFill>
                <a:latin typeface="+mj-lt"/>
                <a:ea typeface="+mj-ea"/>
                <a:cs typeface="+mj-cs"/>
              </a:rPr>
              <a:t>平板玻璃行业状况</a:t>
            </a:r>
          </a:p>
        </p:txBody>
      </p:sp>
      <p:sp>
        <p:nvSpPr>
          <p:cNvPr id="82949" name="Rectangle 1"/>
          <p:cNvSpPr>
            <a:spLocks noChangeArrowheads="1"/>
          </p:cNvSpPr>
          <p:nvPr/>
        </p:nvSpPr>
        <p:spPr bwMode="auto">
          <a:xfrm>
            <a:off x="0" y="6000750"/>
            <a:ext cx="6500813" cy="400050"/>
          </a:xfrm>
          <a:prstGeom prst="rect">
            <a:avLst/>
          </a:prstGeom>
          <a:noFill/>
          <a:ln w="9525">
            <a:noFill/>
            <a:miter lim="800000"/>
          </a:ln>
        </p:spPr>
        <p:txBody>
          <a:bodyPr anchor="ctr">
            <a:spAutoFit/>
          </a:bodyPr>
          <a:lstStyle/>
          <a:p>
            <a:pPr algn="ctr"/>
            <a:r>
              <a:rPr lang="en-US" altLang="zh-CN" sz="2000">
                <a:solidFill>
                  <a:srgbClr val="000000"/>
                </a:solidFill>
              </a:rPr>
              <a:t>2014</a:t>
            </a:r>
            <a:r>
              <a:rPr lang="zh-CN" altLang="en-US" sz="2000">
                <a:solidFill>
                  <a:srgbClr val="000000"/>
                </a:solidFill>
              </a:rPr>
              <a:t>：</a:t>
            </a:r>
            <a:r>
              <a:rPr lang="en-US" altLang="zh-CN" sz="2000">
                <a:solidFill>
                  <a:srgbClr val="000000"/>
                </a:solidFill>
              </a:rPr>
              <a:t>79262      2015</a:t>
            </a:r>
            <a:r>
              <a:rPr lang="zh-CN" altLang="en-US" sz="2000">
                <a:solidFill>
                  <a:srgbClr val="000000"/>
                </a:solidFill>
              </a:rPr>
              <a:t>：</a:t>
            </a:r>
            <a:r>
              <a:rPr lang="en-US" altLang="zh-CN" sz="2000">
                <a:solidFill>
                  <a:srgbClr val="000000"/>
                </a:solidFill>
              </a:rPr>
              <a:t>73863       2016</a:t>
            </a:r>
            <a:r>
              <a:rPr lang="zh-CN" altLang="en-US" sz="2000">
                <a:solidFill>
                  <a:srgbClr val="000000"/>
                </a:solidFill>
              </a:rPr>
              <a:t>：</a:t>
            </a:r>
            <a:r>
              <a:rPr lang="en-US" altLang="zh-CN" sz="2000">
                <a:solidFill>
                  <a:srgbClr val="000000"/>
                </a:solidFill>
              </a:rPr>
              <a:t>77403</a:t>
            </a:r>
          </a:p>
        </p:txBody>
      </p:sp>
      <p:sp>
        <p:nvSpPr>
          <p:cNvPr id="7" name="标题 1"/>
          <p:cNvSpPr txBox="1"/>
          <p:nvPr/>
        </p:nvSpPr>
        <p:spPr bwMode="auto">
          <a:xfrm>
            <a:off x="928688"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82951"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714500" y="1143000"/>
            <a:ext cx="5643563" cy="523875"/>
          </a:xfrm>
          <a:prstGeom prst="rect">
            <a:avLst/>
          </a:prstGeom>
          <a:noFill/>
          <a:ln w="9525">
            <a:noFill/>
            <a:miter lim="800000"/>
          </a:ln>
          <a:effectLst/>
        </p:spPr>
        <p:txBody>
          <a:bodyPr anchor="ctr">
            <a:spAutoFit/>
          </a:bodyPr>
          <a:lstStyle/>
          <a:p>
            <a:pPr>
              <a:defRPr/>
            </a:pPr>
            <a:r>
              <a:rPr lang="zh-CN" altLang="en-US" sz="2800" dirty="0">
                <a:solidFill>
                  <a:srgbClr val="FF0000"/>
                </a:solidFill>
                <a:latin typeface="+mj-lt"/>
                <a:ea typeface="+mj-ea"/>
                <a:cs typeface="+mj-cs"/>
              </a:rPr>
              <a:t>平板玻璃行业能源消费总体情况</a:t>
            </a:r>
          </a:p>
        </p:txBody>
      </p:sp>
      <p:sp>
        <p:nvSpPr>
          <p:cNvPr id="83971" name="矩形 8"/>
          <p:cNvSpPr>
            <a:spLocks noChangeArrowheads="1"/>
          </p:cNvSpPr>
          <p:nvPr/>
        </p:nvSpPr>
        <p:spPr bwMode="auto">
          <a:xfrm>
            <a:off x="428625" y="1857375"/>
            <a:ext cx="7858125" cy="2336800"/>
          </a:xfrm>
          <a:prstGeom prst="rect">
            <a:avLst/>
          </a:prstGeom>
          <a:noFill/>
          <a:ln w="9525">
            <a:solidFill>
              <a:srgbClr val="000099"/>
            </a:solidFill>
            <a:miter lim="800000"/>
          </a:ln>
        </p:spPr>
        <p:txBody>
          <a:bodyPr>
            <a:spAutoFit/>
          </a:bodyPr>
          <a:lstStyle/>
          <a:p>
            <a:pPr>
              <a:lnSpc>
                <a:spcPts val="2500"/>
              </a:lnSpc>
            </a:pPr>
            <a:r>
              <a:rPr lang="en-US" altLang="zh-CN" sz="2400"/>
              <a:t>1</a:t>
            </a:r>
            <a:r>
              <a:rPr lang="zh-CN" altLang="en-US" sz="2400"/>
              <a:t>、国外先进的浮法玻璃企业玻璃熔窑的热效率一般在</a:t>
            </a:r>
            <a:r>
              <a:rPr lang="en-US" altLang="zh-CN" sz="2400"/>
              <a:t>30%</a:t>
            </a:r>
            <a:r>
              <a:rPr lang="zh-CN" altLang="en-US" sz="2400"/>
              <a:t>～</a:t>
            </a:r>
            <a:r>
              <a:rPr lang="en-US" altLang="zh-CN" sz="2400"/>
              <a:t>40%</a:t>
            </a:r>
            <a:r>
              <a:rPr lang="zh-CN" altLang="en-US" sz="2400"/>
              <a:t>，产品能耗在</a:t>
            </a:r>
            <a:r>
              <a:rPr lang="en-US" altLang="zh-CN" sz="2400"/>
              <a:t>5300</a:t>
            </a:r>
            <a:r>
              <a:rPr lang="zh-CN" altLang="en-US" sz="2400"/>
              <a:t>～</a:t>
            </a:r>
            <a:r>
              <a:rPr lang="en-US" altLang="zh-CN" sz="2400"/>
              <a:t>6000kJ/kg</a:t>
            </a:r>
            <a:r>
              <a:rPr lang="zh-CN" altLang="en-US" sz="2400"/>
              <a:t>玻璃液左右，平板玻璃平均综合能耗可以达到</a:t>
            </a:r>
            <a:r>
              <a:rPr lang="en-US" altLang="zh-CN" sz="2400"/>
              <a:t>12</a:t>
            </a:r>
            <a:r>
              <a:rPr lang="zh-CN" altLang="en-US" sz="2400"/>
              <a:t>～</a:t>
            </a:r>
            <a:r>
              <a:rPr lang="en-US" altLang="zh-CN" sz="2400"/>
              <a:t>12.5 kgce/</a:t>
            </a:r>
            <a:r>
              <a:rPr lang="zh-CN" altLang="en-US" sz="2400"/>
              <a:t>重箱。</a:t>
            </a:r>
            <a:endParaRPr lang="en-US" altLang="zh-CN" sz="2400"/>
          </a:p>
          <a:p>
            <a:pPr>
              <a:lnSpc>
                <a:spcPts val="2500"/>
              </a:lnSpc>
            </a:pPr>
            <a:endParaRPr lang="en-US" altLang="zh-CN" sz="2400"/>
          </a:p>
          <a:p>
            <a:pPr>
              <a:lnSpc>
                <a:spcPts val="2500"/>
              </a:lnSpc>
            </a:pPr>
            <a:r>
              <a:rPr lang="en-US" altLang="zh-CN" sz="2400"/>
              <a:t>2</a:t>
            </a:r>
            <a:r>
              <a:rPr lang="zh-CN" altLang="en-US" sz="2400"/>
              <a:t>、国内浮法线平均热耗为</a:t>
            </a:r>
            <a:r>
              <a:rPr lang="en-US" altLang="zh-CN" sz="2400"/>
              <a:t>6520</a:t>
            </a:r>
            <a:r>
              <a:rPr lang="zh-CN" altLang="en-US" sz="2400"/>
              <a:t>千焦</a:t>
            </a:r>
            <a:r>
              <a:rPr lang="en-US" altLang="zh-CN" sz="2400"/>
              <a:t>/</a:t>
            </a:r>
            <a:r>
              <a:rPr lang="zh-CN" altLang="en-US" sz="2400"/>
              <a:t>千克玻璃液，比国外平均水平高</a:t>
            </a:r>
            <a:r>
              <a:rPr lang="en-US" altLang="zh-CN" sz="2400"/>
              <a:t>20%</a:t>
            </a:r>
            <a:r>
              <a:rPr lang="zh-CN" altLang="en-US" sz="2400"/>
              <a:t>，比国际先进水平高</a:t>
            </a:r>
            <a:r>
              <a:rPr lang="en-US" altLang="zh-CN" sz="2400"/>
              <a:t>30%</a:t>
            </a:r>
            <a:r>
              <a:rPr lang="zh-CN" altLang="en-US" sz="2400"/>
              <a:t>；玻璃熔窑的热效率平均不到</a:t>
            </a:r>
            <a:r>
              <a:rPr lang="en-US" altLang="zh-CN" sz="2400"/>
              <a:t>35%</a:t>
            </a:r>
            <a:r>
              <a:rPr lang="zh-CN" altLang="en-US" sz="2400"/>
              <a:t>，比国外平均水平低</a:t>
            </a:r>
            <a:r>
              <a:rPr lang="en-US" altLang="zh-CN" sz="2400"/>
              <a:t>5%</a:t>
            </a:r>
            <a:r>
              <a:rPr lang="zh-CN" altLang="en-US" sz="2400"/>
              <a:t>～</a:t>
            </a:r>
            <a:r>
              <a:rPr lang="en-US" altLang="zh-CN" sz="2400"/>
              <a:t>10%</a:t>
            </a:r>
            <a:r>
              <a:rPr lang="zh-CN" altLang="en-US" sz="2400"/>
              <a:t>。</a:t>
            </a:r>
            <a:endParaRPr lang="en-US" altLang="zh-CN" sz="2400"/>
          </a:p>
        </p:txBody>
      </p:sp>
      <p:graphicFrame>
        <p:nvGraphicFramePr>
          <p:cNvPr id="7" name="表格 6"/>
          <p:cNvGraphicFramePr>
            <a:graphicFrameLocks noGrp="1"/>
          </p:cNvGraphicFramePr>
          <p:nvPr/>
        </p:nvGraphicFramePr>
        <p:xfrm>
          <a:off x="214313" y="4857750"/>
          <a:ext cx="8429679" cy="1097280"/>
        </p:xfrm>
        <a:graphic>
          <a:graphicData uri="http://schemas.openxmlformats.org/drawingml/2006/table">
            <a:tbl>
              <a:tblPr/>
              <a:tblGrid>
                <a:gridCol w="1000133"/>
                <a:gridCol w="857256"/>
                <a:gridCol w="928694"/>
                <a:gridCol w="857256"/>
                <a:gridCol w="863745"/>
                <a:gridCol w="784519"/>
                <a:gridCol w="784519"/>
                <a:gridCol w="784519"/>
                <a:gridCol w="784519"/>
                <a:gridCol w="784519"/>
              </a:tblGrid>
              <a:tr h="0">
                <a:tc>
                  <a:txBody>
                    <a:bodyPr/>
                    <a:lstStyle/>
                    <a:p>
                      <a:pPr algn="ctr">
                        <a:spcAft>
                          <a:spcPts val="0"/>
                        </a:spcAft>
                      </a:pPr>
                      <a:r>
                        <a:rPr lang="zh-CN" sz="1800" kern="100" dirty="0">
                          <a:solidFill>
                            <a:srgbClr val="000000"/>
                          </a:solidFill>
                          <a:latin typeface="Verdana" panose="020B0604030504040204"/>
                          <a:ea typeface="宋体" panose="02010600030101010101" pitchFamily="2" charset="-122"/>
                          <a:cs typeface="Times New Roman" panose="02020603050405020304"/>
                        </a:rPr>
                        <a:t>年度</a:t>
                      </a:r>
                      <a:r>
                        <a:rPr lang="zh-CN" sz="1800" kern="100" dirty="0">
                          <a:solidFill>
                            <a:srgbClr val="000000"/>
                          </a:solidFill>
                          <a:latin typeface="Times New Roman" panose="02020603050405020304"/>
                          <a:ea typeface="Verdana" panose="020B0604030504040204"/>
                          <a:cs typeface="Times New Roman" panose="02020603050405020304"/>
                        </a:rPr>
                        <a:t> </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Verdana" panose="020B0604030504040204"/>
                          <a:ea typeface="宋体" panose="02010600030101010101" pitchFamily="2" charset="-122"/>
                          <a:cs typeface="Times New Roman" panose="02020603050405020304"/>
                        </a:rPr>
                        <a:t>2005</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solidFill>
                            <a:srgbClr val="000000"/>
                          </a:solidFill>
                          <a:latin typeface="Verdana" panose="020B0604030504040204"/>
                          <a:ea typeface="宋体" panose="02010600030101010101" pitchFamily="2" charset="-122"/>
                          <a:cs typeface="Times New Roman" panose="02020603050405020304"/>
                        </a:rPr>
                        <a:t>2006</a:t>
                      </a:r>
                      <a:endParaRPr lang="zh-CN" sz="18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solidFill>
                            <a:srgbClr val="000000"/>
                          </a:solidFill>
                          <a:latin typeface="Verdana" panose="020B0604030504040204"/>
                          <a:ea typeface="宋体" panose="02010600030101010101" pitchFamily="2" charset="-122"/>
                          <a:cs typeface="Times New Roman" panose="02020603050405020304"/>
                        </a:rPr>
                        <a:t>2007</a:t>
                      </a:r>
                      <a:endParaRPr lang="zh-CN" sz="18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Verdana" panose="020B0604030504040204"/>
                          <a:ea typeface="宋体" panose="02010600030101010101" pitchFamily="2" charset="-122"/>
                          <a:cs typeface="Times New Roman" panose="02020603050405020304"/>
                        </a:rPr>
                        <a:t>2008</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solidFill>
                            <a:srgbClr val="000000"/>
                          </a:solidFill>
                          <a:latin typeface="Verdana" panose="020B0604030504040204"/>
                          <a:ea typeface="宋体" panose="02010600030101010101" pitchFamily="2" charset="-122"/>
                          <a:cs typeface="Times New Roman" panose="02020603050405020304"/>
                        </a:rPr>
                        <a:t>2009</a:t>
                      </a:r>
                      <a:endParaRPr lang="zh-CN" sz="18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Verdana" panose="020B0604030504040204"/>
                          <a:ea typeface="宋体" panose="02010600030101010101" pitchFamily="2" charset="-122"/>
                          <a:cs typeface="Times New Roman" panose="02020603050405020304"/>
                        </a:rPr>
                        <a:t>2010</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solidFill>
                            <a:srgbClr val="000000"/>
                          </a:solidFill>
                          <a:latin typeface="Verdana" panose="020B0604030504040204"/>
                          <a:ea typeface="宋体" panose="02010600030101010101" pitchFamily="2" charset="-122"/>
                          <a:cs typeface="Times New Roman" panose="02020603050405020304"/>
                        </a:rPr>
                        <a:t>2011</a:t>
                      </a:r>
                      <a:endParaRPr lang="zh-CN" sz="18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solidFill>
                            <a:srgbClr val="000000"/>
                          </a:solidFill>
                          <a:latin typeface="Verdana" panose="020B0604030504040204"/>
                          <a:ea typeface="宋体" panose="02010600030101010101" pitchFamily="2" charset="-122"/>
                          <a:cs typeface="Times New Roman" panose="02020603050405020304"/>
                        </a:rPr>
                        <a:t>2012</a:t>
                      </a:r>
                      <a:endParaRPr lang="zh-CN" sz="18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solidFill>
                            <a:srgbClr val="000000"/>
                          </a:solidFill>
                          <a:latin typeface="Verdana" panose="020B0604030504040204"/>
                          <a:ea typeface="宋体" panose="02010600030101010101" pitchFamily="2" charset="-122"/>
                          <a:cs typeface="Times New Roman" panose="02020603050405020304"/>
                        </a:rPr>
                        <a:t>2013</a:t>
                      </a:r>
                      <a:endParaRPr lang="zh-CN" sz="18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zh-CN" altLang="en-US" sz="1800" kern="100" dirty="0" smtClean="0">
                          <a:solidFill>
                            <a:srgbClr val="000000"/>
                          </a:solidFill>
                          <a:latin typeface="Verdana" panose="020B0604030504040204"/>
                          <a:ea typeface="宋体" panose="02010600030101010101" pitchFamily="2" charset="-122"/>
                          <a:cs typeface="Times New Roman" panose="02020603050405020304"/>
                        </a:rPr>
                        <a:t>单</a:t>
                      </a:r>
                      <a:r>
                        <a:rPr lang="zh-CN" sz="1800" kern="100" dirty="0" smtClean="0">
                          <a:solidFill>
                            <a:srgbClr val="000000"/>
                          </a:solidFill>
                          <a:latin typeface="Verdana" panose="020B0604030504040204"/>
                          <a:ea typeface="宋体" panose="02010600030101010101" pitchFamily="2" charset="-122"/>
                          <a:cs typeface="Times New Roman" panose="02020603050405020304"/>
                        </a:rPr>
                        <a:t>耗（</a:t>
                      </a:r>
                      <a:r>
                        <a:rPr lang="en-US" sz="1800" kern="100" dirty="0" err="1">
                          <a:solidFill>
                            <a:srgbClr val="000000"/>
                          </a:solidFill>
                          <a:latin typeface="Verdana" panose="020B0604030504040204"/>
                          <a:ea typeface="宋体" panose="02010600030101010101" pitchFamily="2" charset="-122"/>
                          <a:cs typeface="Times New Roman" panose="02020603050405020304"/>
                        </a:rPr>
                        <a:t>kgce</a:t>
                      </a:r>
                      <a:r>
                        <a:rPr lang="en-US" sz="1800" kern="100" dirty="0">
                          <a:solidFill>
                            <a:srgbClr val="000000"/>
                          </a:solidFill>
                          <a:latin typeface="Verdana" panose="020B0604030504040204"/>
                          <a:ea typeface="宋体" panose="02010600030101010101" pitchFamily="2" charset="-122"/>
                          <a:cs typeface="Times New Roman" panose="02020603050405020304"/>
                        </a:rPr>
                        <a:t>/</a:t>
                      </a:r>
                      <a:r>
                        <a:rPr lang="zh-CN" sz="1800" kern="100" dirty="0">
                          <a:solidFill>
                            <a:srgbClr val="000000"/>
                          </a:solidFill>
                          <a:latin typeface="Verdana" panose="020B0604030504040204"/>
                          <a:ea typeface="宋体" panose="02010600030101010101" pitchFamily="2" charset="-122"/>
                          <a:cs typeface="Times New Roman" panose="02020603050405020304"/>
                        </a:rPr>
                        <a:t>重箱）</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Verdana" panose="020B0604030504040204"/>
                          <a:ea typeface="宋体" panose="02010600030101010101" pitchFamily="2" charset="-122"/>
                          <a:cs typeface="Times New Roman" panose="02020603050405020304"/>
                        </a:rPr>
                        <a:t>21.52</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Verdana" panose="020B0604030504040204"/>
                          <a:ea typeface="宋体" panose="02010600030101010101" pitchFamily="2" charset="-122"/>
                          <a:cs typeface="Times New Roman" panose="02020603050405020304"/>
                        </a:rPr>
                        <a:t>21.09</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Verdana" panose="020B0604030504040204"/>
                          <a:ea typeface="宋体" panose="02010600030101010101" pitchFamily="2" charset="-122"/>
                          <a:cs typeface="Times New Roman" panose="02020603050405020304"/>
                        </a:rPr>
                        <a:t>20.05</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Verdana" panose="020B0604030504040204"/>
                          <a:ea typeface="宋体" panose="02010600030101010101" pitchFamily="2" charset="-122"/>
                          <a:cs typeface="Times New Roman" panose="02020603050405020304"/>
                        </a:rPr>
                        <a:t>18.85</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Verdana" panose="020B0604030504040204"/>
                          <a:ea typeface="宋体" panose="02010600030101010101" pitchFamily="2" charset="-122"/>
                          <a:cs typeface="Times New Roman" panose="02020603050405020304"/>
                        </a:rPr>
                        <a:t>17.9</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rgbClr val="000000"/>
                          </a:solidFill>
                          <a:latin typeface="Verdana" panose="020B0604030504040204"/>
                          <a:ea typeface="宋体" panose="02010600030101010101" pitchFamily="2" charset="-122"/>
                          <a:cs typeface="Times New Roman" panose="02020603050405020304"/>
                        </a:rPr>
                        <a:t>17</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smtClean="0">
                          <a:solidFill>
                            <a:srgbClr val="000000"/>
                          </a:solidFill>
                          <a:latin typeface="Verdana" panose="020B0604030504040204"/>
                          <a:ea typeface="宋体" panose="02010600030101010101" pitchFamily="2" charset="-122"/>
                          <a:cs typeface="Times New Roman" panose="02020603050405020304"/>
                        </a:rPr>
                        <a:t>16.5</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smtClean="0">
                          <a:solidFill>
                            <a:srgbClr val="000000"/>
                          </a:solidFill>
                          <a:latin typeface="Verdana" panose="020B0604030504040204"/>
                          <a:ea typeface="宋体" panose="02010600030101010101" pitchFamily="2" charset="-122"/>
                          <a:cs typeface="Times New Roman" panose="02020603050405020304"/>
                        </a:rPr>
                        <a:t>16</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smtClean="0">
                          <a:solidFill>
                            <a:srgbClr val="000000"/>
                          </a:solidFill>
                          <a:latin typeface="Verdana" panose="020B0604030504040204"/>
                          <a:ea typeface="宋体" panose="02010600030101010101" pitchFamily="2" charset="-122"/>
                          <a:cs typeface="Times New Roman" panose="02020603050405020304"/>
                        </a:rPr>
                        <a:t>15</a:t>
                      </a:r>
                      <a:endParaRPr lang="zh-CN" sz="18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4007" name="Rectangle 1"/>
          <p:cNvSpPr>
            <a:spLocks noChangeArrowheads="1"/>
          </p:cNvSpPr>
          <p:nvPr/>
        </p:nvSpPr>
        <p:spPr bwMode="auto">
          <a:xfrm>
            <a:off x="857250" y="4500563"/>
            <a:ext cx="7502525" cy="400050"/>
          </a:xfrm>
          <a:prstGeom prst="rect">
            <a:avLst/>
          </a:prstGeom>
          <a:noFill/>
          <a:ln w="9525">
            <a:noFill/>
            <a:miter lim="800000"/>
          </a:ln>
        </p:spPr>
        <p:txBody>
          <a:bodyPr wrap="none" anchor="ctr">
            <a:spAutoFit/>
          </a:bodyPr>
          <a:lstStyle/>
          <a:p>
            <a:r>
              <a:rPr lang="zh-CN" altLang="en-US" sz="2000">
                <a:solidFill>
                  <a:srgbClr val="000000"/>
                </a:solidFill>
                <a:latin typeface="Verdana" panose="020B0604030504040204" pitchFamily="34" charset="0"/>
                <a:cs typeface="Times New Roman" panose="02020603050405020304" pitchFamily="18" charset="0"/>
              </a:rPr>
              <a:t>我国平板玻璃企业能耗                   </a:t>
            </a:r>
            <a:r>
              <a:rPr lang="en-US" altLang="zh-CN" sz="1600">
                <a:solidFill>
                  <a:srgbClr val="000000"/>
                </a:solidFill>
                <a:latin typeface="Verdana" panose="020B0604030504040204" pitchFamily="34" charset="0"/>
                <a:cs typeface="Times New Roman" panose="02020603050405020304" pitchFamily="18" charset="0"/>
              </a:rPr>
              <a:t>(</a:t>
            </a:r>
            <a:r>
              <a:rPr lang="zh-CN" altLang="en-US" sz="1600">
                <a:solidFill>
                  <a:srgbClr val="000000"/>
                </a:solidFill>
                <a:latin typeface="Verdana" panose="020B0604030504040204" pitchFamily="34" charset="0"/>
                <a:cs typeface="Times New Roman" panose="02020603050405020304" pitchFamily="18" charset="0"/>
              </a:rPr>
              <a:t>注：数据来源为中国建材联合会</a:t>
            </a:r>
            <a:r>
              <a:rPr lang="en-US" altLang="zh-CN" sz="1400">
                <a:solidFill>
                  <a:srgbClr val="000000"/>
                </a:solidFill>
                <a:latin typeface="Verdana" panose="020B0604030504040204" pitchFamily="34" charset="0"/>
                <a:cs typeface="Times New Roman" panose="02020603050405020304" pitchFamily="18" charset="0"/>
              </a:rPr>
              <a:t>)</a:t>
            </a:r>
            <a:endParaRPr lang="en-US" altLang="zh-CN" sz="1400"/>
          </a:p>
        </p:txBody>
      </p:sp>
      <p:sp>
        <p:nvSpPr>
          <p:cNvPr id="6" name="标题 1"/>
          <p:cNvSpPr txBox="1"/>
          <p:nvPr/>
        </p:nvSpPr>
        <p:spPr bwMode="auto">
          <a:xfrm>
            <a:off x="1000125" y="285750"/>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8400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ctrTitle"/>
          </p:nvPr>
        </p:nvSpPr>
        <p:spPr>
          <a:xfrm>
            <a:off x="2143125" y="142875"/>
            <a:ext cx="5143500" cy="714375"/>
          </a:xfrm>
        </p:spPr>
        <p:txBody>
          <a:bodyPr/>
          <a:lstStyle/>
          <a:p>
            <a:pPr eaLnBrk="1" hangingPunct="1">
              <a:lnSpc>
                <a:spcPct val="150000"/>
              </a:lnSpc>
            </a:pPr>
            <a:r>
              <a:rPr lang="zh-CN" altLang="en-US" sz="3200" b="1" smtClean="0"/>
              <a:t>三、监察内容</a:t>
            </a:r>
            <a:endParaRPr lang="zh-CN" altLang="zh-CN" sz="3200" b="1" smtClean="0">
              <a:solidFill>
                <a:srgbClr val="C00000"/>
              </a:solidFill>
            </a:endParaRPr>
          </a:p>
        </p:txBody>
      </p:sp>
      <p:sp>
        <p:nvSpPr>
          <p:cNvPr id="12291" name="副标题 2"/>
          <p:cNvSpPr txBox="1"/>
          <p:nvPr/>
        </p:nvSpPr>
        <p:spPr bwMode="auto">
          <a:xfrm>
            <a:off x="857250" y="2143125"/>
            <a:ext cx="7000875" cy="3571875"/>
          </a:xfrm>
          <a:prstGeom prst="rect">
            <a:avLst/>
          </a:prstGeom>
          <a:noFill/>
          <a:ln w="9525">
            <a:noFill/>
            <a:miter lim="800000"/>
          </a:ln>
        </p:spPr>
        <p:txBody>
          <a:bodyPr/>
          <a:lstStyle/>
          <a:p>
            <a:r>
              <a:rPr lang="zh-CN" altLang="en-US" sz="2800">
                <a:solidFill>
                  <a:srgbClr val="FF0000"/>
                </a:solidFill>
              </a:rPr>
              <a:t>企业能源消耗情况</a:t>
            </a:r>
            <a:r>
              <a:rPr lang="zh-CN" altLang="en-US" sz="2800"/>
              <a:t>和</a:t>
            </a:r>
            <a:r>
              <a:rPr lang="zh-CN" altLang="en-US" sz="2800">
                <a:solidFill>
                  <a:srgbClr val="FF0000"/>
                </a:solidFill>
              </a:rPr>
              <a:t>强制性单位产品能耗限额标准达标情况</a:t>
            </a:r>
            <a:r>
              <a:rPr lang="zh-CN" altLang="en-US" sz="2800"/>
              <a:t>。</a:t>
            </a:r>
            <a:endParaRPr lang="en-US" altLang="zh-CN" sz="2800"/>
          </a:p>
          <a:p>
            <a:endParaRPr lang="en-US" altLang="zh-CN" sz="2800"/>
          </a:p>
          <a:p>
            <a:r>
              <a:rPr lang="zh-CN" altLang="en-US" sz="2800"/>
              <a:t>具体包括企业统计核查年度（如</a:t>
            </a:r>
            <a:r>
              <a:rPr lang="en-US" altLang="zh-CN" sz="2800"/>
              <a:t>2016</a:t>
            </a:r>
            <a:r>
              <a:rPr lang="zh-CN" altLang="en-US" sz="2800"/>
              <a:t>年）玻璃产量、单位产品能源消耗情况（含综合能源消费量和单位产品综合能耗、单位熔窑热耗等）以及强制性能耗限额标准的达标情况。</a:t>
            </a:r>
          </a:p>
          <a:p>
            <a:pPr algn="ctr" eaLnBrk="1" hangingPunct="1">
              <a:spcBef>
                <a:spcPct val="20000"/>
              </a:spcBef>
              <a:buFont typeface="Arial" panose="020B0604020202020204" pitchFamily="34" charset="0"/>
              <a:buNone/>
            </a:pPr>
            <a:endParaRPr lang="zh-CN" altLang="en-US" sz="2800">
              <a:latin typeface="Arial" panose="020B0604020202020204" pitchFamily="34" charset="0"/>
            </a:endParaRPr>
          </a:p>
        </p:txBody>
      </p:sp>
      <p:pic>
        <p:nvPicPr>
          <p:cNvPr id="1229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矩形 8"/>
          <p:cNvSpPr>
            <a:spLocks noChangeArrowheads="1"/>
          </p:cNvSpPr>
          <p:nvPr/>
        </p:nvSpPr>
        <p:spPr bwMode="auto">
          <a:xfrm>
            <a:off x="642938" y="1857375"/>
            <a:ext cx="7858125" cy="1200150"/>
          </a:xfrm>
          <a:prstGeom prst="rect">
            <a:avLst/>
          </a:prstGeom>
          <a:noFill/>
          <a:ln w="9525">
            <a:noFill/>
            <a:miter lim="800000"/>
          </a:ln>
        </p:spPr>
        <p:txBody>
          <a:bodyPr>
            <a:spAutoFit/>
          </a:bodyPr>
          <a:lstStyle/>
          <a:p>
            <a:r>
              <a:rPr lang="en-US" altLang="zh-CN" sz="2400" b="1"/>
              <a:t>1</a:t>
            </a:r>
            <a:r>
              <a:rPr lang="zh-CN" altLang="en-US" sz="2400" b="1"/>
              <a:t>、国外以天然气燃料为主；</a:t>
            </a:r>
            <a:endParaRPr lang="en-US" altLang="zh-CN" sz="2400" b="1"/>
          </a:p>
          <a:p>
            <a:endParaRPr lang="en-US" altLang="zh-CN" sz="2400" b="1"/>
          </a:p>
          <a:p>
            <a:r>
              <a:rPr lang="en-US" altLang="zh-CN" sz="2400" b="1"/>
              <a:t>2</a:t>
            </a:r>
            <a:r>
              <a:rPr lang="zh-CN" altLang="en-US" sz="2400" b="1"/>
              <a:t>、我国平板玻璃企业燃料结构复杂。</a:t>
            </a:r>
            <a:endParaRPr lang="en-US" altLang="zh-CN" sz="2400" b="1"/>
          </a:p>
        </p:txBody>
      </p:sp>
      <p:sp>
        <p:nvSpPr>
          <p:cNvPr id="5" name="Rectangle 1"/>
          <p:cNvSpPr>
            <a:spLocks noChangeArrowheads="1"/>
          </p:cNvSpPr>
          <p:nvPr/>
        </p:nvSpPr>
        <p:spPr bwMode="auto">
          <a:xfrm>
            <a:off x="2000250" y="1214438"/>
            <a:ext cx="5643563" cy="523875"/>
          </a:xfrm>
          <a:prstGeom prst="rect">
            <a:avLst/>
          </a:prstGeom>
          <a:noFill/>
          <a:ln w="9525">
            <a:noFill/>
            <a:miter lim="800000"/>
          </a:ln>
          <a:effectLst/>
        </p:spPr>
        <p:txBody>
          <a:bodyPr anchor="ctr">
            <a:spAutoFit/>
          </a:bodyPr>
          <a:lstStyle/>
          <a:p>
            <a:pPr>
              <a:defRPr/>
            </a:pPr>
            <a:r>
              <a:rPr lang="zh-CN" altLang="en-US" sz="2800" dirty="0">
                <a:solidFill>
                  <a:srgbClr val="FF0000"/>
                </a:solidFill>
                <a:latin typeface="+mj-lt"/>
                <a:ea typeface="+mj-ea"/>
                <a:cs typeface="+mj-cs"/>
              </a:rPr>
              <a:t>平板玻璃行业能源消费总体情况</a:t>
            </a:r>
          </a:p>
        </p:txBody>
      </p:sp>
      <p:graphicFrame>
        <p:nvGraphicFramePr>
          <p:cNvPr id="1026" name="Object 2"/>
          <p:cNvGraphicFramePr>
            <a:graphicFrameLocks noChangeAspect="1"/>
          </p:cNvGraphicFramePr>
          <p:nvPr/>
        </p:nvGraphicFramePr>
        <p:xfrm>
          <a:off x="-714375" y="3000375"/>
          <a:ext cx="6858000" cy="3714750"/>
        </p:xfrm>
        <a:graphic>
          <a:graphicData uri="http://schemas.openxmlformats.org/presentationml/2006/ole">
            <p:oleObj spid="_x0000_s1025" name="Graph" r:id="rId3" imgW="4165600" imgH="2908300" progId="">
              <p:embed/>
            </p:oleObj>
          </a:graphicData>
        </a:graphic>
      </p:graphicFrame>
      <p:sp>
        <p:nvSpPr>
          <p:cNvPr id="6" name="标题 1"/>
          <p:cNvSpPr txBox="1"/>
          <p:nvPr/>
        </p:nvSpPr>
        <p:spPr bwMode="auto">
          <a:xfrm>
            <a:off x="1071563" y="285750"/>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sp>
        <p:nvSpPr>
          <p:cNvPr id="1030" name="矩形 6"/>
          <p:cNvSpPr>
            <a:spLocks noChangeArrowheads="1"/>
          </p:cNvSpPr>
          <p:nvPr/>
        </p:nvSpPr>
        <p:spPr bwMode="auto">
          <a:xfrm>
            <a:off x="5429250" y="4143375"/>
            <a:ext cx="3698875" cy="923925"/>
          </a:xfrm>
          <a:prstGeom prst="rect">
            <a:avLst/>
          </a:prstGeom>
          <a:noFill/>
          <a:ln w="9525">
            <a:noFill/>
            <a:miter lim="800000"/>
          </a:ln>
        </p:spPr>
        <p:txBody>
          <a:bodyPr wrap="none">
            <a:spAutoFit/>
          </a:bodyPr>
          <a:lstStyle/>
          <a:p>
            <a:r>
              <a:rPr lang="en-US" altLang="zh-CN" b="1">
                <a:solidFill>
                  <a:srgbClr val="FF0000"/>
                </a:solidFill>
              </a:rPr>
              <a:t>2014《</a:t>
            </a:r>
            <a:r>
              <a:rPr lang="zh-CN" altLang="en-US" b="1">
                <a:solidFill>
                  <a:srgbClr val="FF0000"/>
                </a:solidFill>
              </a:rPr>
              <a:t>平板玻璃行业规范条件</a:t>
            </a:r>
            <a:r>
              <a:rPr lang="en-US" altLang="zh-CN" b="1">
                <a:solidFill>
                  <a:srgbClr val="FF0000"/>
                </a:solidFill>
              </a:rPr>
              <a:t>》</a:t>
            </a:r>
            <a:r>
              <a:rPr lang="zh-CN" altLang="en-US" b="1">
                <a:solidFill>
                  <a:srgbClr val="FF0000"/>
                </a:solidFill>
              </a:rPr>
              <a:t>：</a:t>
            </a:r>
            <a:endParaRPr lang="en-US" altLang="zh-CN" b="1">
              <a:solidFill>
                <a:srgbClr val="FF0000"/>
              </a:solidFill>
            </a:endParaRPr>
          </a:p>
          <a:p>
            <a:endParaRPr lang="en-US" altLang="zh-CN" b="1">
              <a:solidFill>
                <a:srgbClr val="FF0000"/>
              </a:solidFill>
            </a:endParaRPr>
          </a:p>
          <a:p>
            <a:r>
              <a:rPr lang="zh-CN" altLang="en-US" b="1">
                <a:solidFill>
                  <a:srgbClr val="FF0000"/>
                </a:solidFill>
              </a:rPr>
              <a:t>严格限制掺烧高硫石油焦</a:t>
            </a:r>
          </a:p>
        </p:txBody>
      </p:sp>
      <p:pic>
        <p:nvPicPr>
          <p:cNvPr id="1031" name="图片 12"/>
          <p:cNvPicPr>
            <a:picLocks noChangeAspect="1"/>
          </p:cNvPicPr>
          <p:nvPr/>
        </p:nvPicPr>
        <p:blipFill>
          <a:blip r:embed="rId4"/>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357438" y="1357313"/>
            <a:ext cx="5143500" cy="523875"/>
          </a:xfrm>
          <a:prstGeom prst="rect">
            <a:avLst/>
          </a:prstGeom>
          <a:noFill/>
          <a:ln w="9525">
            <a:noFill/>
            <a:miter lim="800000"/>
          </a:ln>
          <a:effectLst/>
        </p:spPr>
        <p:txBody>
          <a:bodyPr anchor="ctr">
            <a:spAutoFit/>
          </a:bodyPr>
          <a:lstStyle/>
          <a:p>
            <a:pPr>
              <a:defRPr/>
            </a:pPr>
            <a:r>
              <a:rPr lang="zh-CN" altLang="en-US" sz="2800" dirty="0">
                <a:solidFill>
                  <a:srgbClr val="FF0000"/>
                </a:solidFill>
                <a:latin typeface="+mj-lt"/>
                <a:ea typeface="+mj-ea"/>
                <a:cs typeface="+mj-cs"/>
              </a:rPr>
              <a:t>平板玻璃典型能源利用过程</a:t>
            </a:r>
          </a:p>
        </p:txBody>
      </p:sp>
      <p:sp>
        <p:nvSpPr>
          <p:cNvPr id="65537" name="Rectangle 1"/>
          <p:cNvSpPr>
            <a:spLocks noChangeArrowheads="1"/>
          </p:cNvSpPr>
          <p:nvPr/>
        </p:nvSpPr>
        <p:spPr bwMode="auto">
          <a:xfrm>
            <a:off x="500063" y="2143284"/>
            <a:ext cx="7500937" cy="4154170"/>
          </a:xfrm>
          <a:prstGeom prst="rect">
            <a:avLst/>
          </a:prstGeom>
          <a:noFill/>
          <a:ln w="9525">
            <a:solidFill>
              <a:srgbClr val="FF0000"/>
            </a:solidFill>
            <a:miter lim="800000"/>
          </a:ln>
          <a:effectLst/>
        </p:spPr>
        <p:txBody>
          <a:bodyPr anchor="ctr">
            <a:spAutoFit/>
          </a:bodyPr>
          <a:lstStyle/>
          <a:p>
            <a:pPr indent="304800">
              <a:defRPr/>
            </a:pPr>
            <a:r>
              <a:rPr lang="zh-CN" sz="2400" dirty="0">
                <a:solidFill>
                  <a:srgbClr val="000099"/>
                </a:solidFill>
                <a:cs typeface="Arial" panose="020B0604020202020204" pitchFamily="34" charset="0"/>
              </a:rPr>
              <a:t>平板玻璃生产能源使用结构基本符合三个“二八律”</a:t>
            </a:r>
            <a:endParaRPr lang="en-US" altLang="zh-CN" sz="2400" dirty="0">
              <a:solidFill>
                <a:srgbClr val="000099"/>
              </a:solidFill>
              <a:cs typeface="Arial" panose="020B0604020202020204" pitchFamily="34" charset="0"/>
            </a:endParaRPr>
          </a:p>
          <a:p>
            <a:pPr indent="304800">
              <a:defRPr/>
            </a:pPr>
            <a:endParaRPr lang="en-US" altLang="zh-CN" sz="2400" dirty="0">
              <a:solidFill>
                <a:srgbClr val="000099"/>
              </a:solidFill>
              <a:cs typeface="Arial" panose="020B0604020202020204" pitchFamily="34" charset="0"/>
            </a:endParaRPr>
          </a:p>
          <a:p>
            <a:pPr indent="304800">
              <a:defRPr/>
            </a:pPr>
            <a:endParaRPr lang="zh-CN" sz="2400" dirty="0"/>
          </a:p>
          <a:p>
            <a:pPr>
              <a:defRPr/>
            </a:pPr>
            <a:r>
              <a:rPr lang="zh-CN" altLang="en-US" sz="2400" dirty="0">
                <a:solidFill>
                  <a:srgbClr val="FF0000"/>
                </a:solidFill>
                <a:latin typeface="宋体" panose="02010600030101010101" pitchFamily="2" charset="-122"/>
                <a:ea typeface="宋体" panose="02010600030101010101" pitchFamily="2" charset="-122"/>
                <a:cs typeface="Arial" panose="020B0604020202020204" pitchFamily="34" charset="0"/>
              </a:rPr>
              <a:t>￡</a:t>
            </a:r>
            <a:r>
              <a:rPr lang="zh-CN" sz="2400" dirty="0">
                <a:solidFill>
                  <a:srgbClr val="000000"/>
                </a:solidFill>
                <a:cs typeface="Arial" panose="020B0604020202020204" pitchFamily="34" charset="0"/>
              </a:rPr>
              <a:t>熔窑消耗能源占整条生产线能耗</a:t>
            </a:r>
            <a:r>
              <a:rPr lang="en-US" altLang="zh-CN" sz="2400" dirty="0">
                <a:solidFill>
                  <a:srgbClr val="000000"/>
                </a:solidFill>
                <a:cs typeface="Arial" panose="020B0604020202020204" pitchFamily="34" charset="0"/>
              </a:rPr>
              <a:t>80%</a:t>
            </a:r>
            <a:r>
              <a:rPr lang="zh-CN" altLang="en-US" sz="2400" dirty="0">
                <a:solidFill>
                  <a:srgbClr val="000000"/>
                </a:solidFill>
                <a:cs typeface="Arial" panose="020B0604020202020204" pitchFamily="34" charset="0"/>
              </a:rPr>
              <a:t>以上；</a:t>
            </a:r>
            <a:endParaRPr lang="en-US" altLang="zh-CN" sz="2400" dirty="0">
              <a:solidFill>
                <a:srgbClr val="000000"/>
              </a:solidFill>
              <a:cs typeface="Arial" panose="020B0604020202020204" pitchFamily="34" charset="0"/>
            </a:endParaRPr>
          </a:p>
          <a:p>
            <a:pPr>
              <a:buFontTx/>
              <a:buChar char="•"/>
              <a:defRPr/>
            </a:pPr>
            <a:endParaRPr lang="zh-CN" altLang="en-US" sz="2400" dirty="0"/>
          </a:p>
          <a:p>
            <a:pPr>
              <a:defRPr/>
            </a:pPr>
            <a:r>
              <a:rPr lang="zh-CN" altLang="en-US" sz="2400" dirty="0">
                <a:solidFill>
                  <a:srgbClr val="FF0000"/>
                </a:solidFill>
                <a:latin typeface="宋体" panose="02010600030101010101" pitchFamily="2" charset="-122"/>
                <a:ea typeface="宋体" panose="02010600030101010101" pitchFamily="2" charset="-122"/>
                <a:cs typeface="Arial" panose="020B0604020202020204" pitchFamily="34" charset="0"/>
              </a:rPr>
              <a:t>￡</a:t>
            </a:r>
            <a:r>
              <a:rPr lang="zh-CN" altLang="en-US" sz="2400" dirty="0">
                <a:solidFill>
                  <a:srgbClr val="000000"/>
                </a:solidFill>
                <a:cs typeface="Arial" panose="020B0604020202020204" pitchFamily="34" charset="0"/>
              </a:rPr>
              <a:t>燃料消耗占全部能源的</a:t>
            </a:r>
            <a:r>
              <a:rPr lang="en-US" altLang="zh-CN" sz="2400" dirty="0">
                <a:solidFill>
                  <a:srgbClr val="000000"/>
                </a:solidFill>
                <a:cs typeface="Arial" panose="020B0604020202020204" pitchFamily="34" charset="0"/>
              </a:rPr>
              <a:t>80%</a:t>
            </a:r>
            <a:r>
              <a:rPr lang="zh-CN" altLang="en-US" sz="2400" dirty="0">
                <a:solidFill>
                  <a:srgbClr val="000000"/>
                </a:solidFill>
                <a:cs typeface="Arial" panose="020B0604020202020204" pitchFamily="34" charset="0"/>
              </a:rPr>
              <a:t>以上。一般而言，燃料消耗占全厂能耗的</a:t>
            </a:r>
            <a:r>
              <a:rPr lang="en-US" altLang="zh-CN" sz="2400" dirty="0">
                <a:solidFill>
                  <a:srgbClr val="000000"/>
                </a:solidFill>
                <a:cs typeface="Arial" panose="020B0604020202020204" pitchFamily="34" charset="0"/>
              </a:rPr>
              <a:t>80</a:t>
            </a:r>
            <a:r>
              <a:rPr lang="zh-CN" altLang="en-US" sz="2400" dirty="0">
                <a:solidFill>
                  <a:srgbClr val="000000"/>
                </a:solidFill>
                <a:cs typeface="Arial" panose="020B0604020202020204" pitchFamily="34" charset="0"/>
              </a:rPr>
              <a:t>～</a:t>
            </a:r>
            <a:r>
              <a:rPr lang="en-US" altLang="zh-CN" sz="2400" dirty="0">
                <a:solidFill>
                  <a:srgbClr val="000000"/>
                </a:solidFill>
                <a:cs typeface="Arial" panose="020B0604020202020204" pitchFamily="34" charset="0"/>
              </a:rPr>
              <a:t>95%</a:t>
            </a:r>
            <a:r>
              <a:rPr lang="zh-CN" altLang="en-US" sz="2400" dirty="0">
                <a:solidFill>
                  <a:srgbClr val="000000"/>
                </a:solidFill>
                <a:cs typeface="Arial" panose="020B0604020202020204" pitchFamily="34" charset="0"/>
              </a:rPr>
              <a:t>，电能为辅助能源品种，占全厂能耗的</a:t>
            </a:r>
            <a:r>
              <a:rPr lang="en-US" altLang="zh-CN" sz="2400" dirty="0">
                <a:solidFill>
                  <a:srgbClr val="000000"/>
                </a:solidFill>
                <a:cs typeface="Arial" panose="020B0604020202020204" pitchFamily="34" charset="0"/>
              </a:rPr>
              <a:t>5</a:t>
            </a:r>
            <a:r>
              <a:rPr lang="zh-CN" altLang="en-US" sz="2400" dirty="0">
                <a:solidFill>
                  <a:srgbClr val="000000"/>
                </a:solidFill>
                <a:cs typeface="Arial" panose="020B0604020202020204" pitchFamily="34" charset="0"/>
              </a:rPr>
              <a:t>～</a:t>
            </a:r>
            <a:r>
              <a:rPr lang="en-US" altLang="zh-CN" sz="2400" dirty="0">
                <a:solidFill>
                  <a:srgbClr val="000000"/>
                </a:solidFill>
                <a:cs typeface="Arial" panose="020B0604020202020204" pitchFamily="34" charset="0"/>
              </a:rPr>
              <a:t>20%</a:t>
            </a:r>
            <a:r>
              <a:rPr lang="zh-CN" altLang="en-US" sz="2400" dirty="0">
                <a:solidFill>
                  <a:srgbClr val="000000"/>
                </a:solidFill>
                <a:cs typeface="Arial" panose="020B0604020202020204" pitchFamily="34" charset="0"/>
              </a:rPr>
              <a:t>；</a:t>
            </a:r>
            <a:endParaRPr lang="en-US" altLang="zh-CN" sz="2400" dirty="0">
              <a:solidFill>
                <a:srgbClr val="000000"/>
              </a:solidFill>
              <a:cs typeface="Arial" panose="020B0604020202020204" pitchFamily="34" charset="0"/>
            </a:endParaRPr>
          </a:p>
          <a:p>
            <a:pPr>
              <a:defRPr/>
            </a:pPr>
            <a:endParaRPr lang="zh-CN" altLang="en-US" sz="2400" dirty="0"/>
          </a:p>
          <a:p>
            <a:pPr>
              <a:defRPr/>
            </a:pPr>
            <a:r>
              <a:rPr lang="zh-CN" altLang="en-US" sz="2400" dirty="0">
                <a:solidFill>
                  <a:srgbClr val="FF0000"/>
                </a:solidFill>
                <a:latin typeface="宋体" panose="02010600030101010101" pitchFamily="2" charset="-122"/>
                <a:ea typeface="宋体" panose="02010600030101010101" pitchFamily="2" charset="-122"/>
                <a:cs typeface="Arial" panose="020B0604020202020204" pitchFamily="34" charset="0"/>
              </a:rPr>
              <a:t>￡</a:t>
            </a:r>
            <a:r>
              <a:rPr lang="zh-CN" altLang="en-US" sz="2400" dirty="0">
                <a:solidFill>
                  <a:srgbClr val="000000"/>
                </a:solidFill>
                <a:cs typeface="Arial" panose="020B0604020202020204" pitchFamily="34" charset="0"/>
              </a:rPr>
              <a:t>空压机、水泵房、熔窑、锡槽、退火窑占总电耗的</a:t>
            </a:r>
            <a:r>
              <a:rPr lang="en-US" altLang="zh-CN" sz="2400" dirty="0">
                <a:solidFill>
                  <a:srgbClr val="000000"/>
                </a:solidFill>
                <a:cs typeface="Arial" panose="020B0604020202020204" pitchFamily="34" charset="0"/>
              </a:rPr>
              <a:t>80%</a:t>
            </a:r>
            <a:r>
              <a:rPr lang="zh-CN" altLang="en-US" dirty="0">
                <a:solidFill>
                  <a:srgbClr val="000000"/>
                </a:solidFill>
                <a:cs typeface="Arial" panose="020B0604020202020204" pitchFamily="34" charset="0"/>
              </a:rPr>
              <a:t>。</a:t>
            </a:r>
            <a:endParaRPr lang="zh-CN" altLang="en-US" dirty="0"/>
          </a:p>
        </p:txBody>
      </p:sp>
      <p:sp>
        <p:nvSpPr>
          <p:cNvPr id="4" name="标题 1"/>
          <p:cNvSpPr txBox="1"/>
          <p:nvPr/>
        </p:nvSpPr>
        <p:spPr bwMode="auto">
          <a:xfrm>
            <a:off x="1000125"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84997"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643188" y="1214438"/>
            <a:ext cx="4572000" cy="523875"/>
          </a:xfrm>
          <a:prstGeom prst="rect">
            <a:avLst/>
          </a:prstGeom>
          <a:noFill/>
          <a:ln w="9525">
            <a:noFill/>
            <a:miter lim="800000"/>
          </a:ln>
          <a:effectLst/>
        </p:spPr>
        <p:txBody>
          <a:bodyPr anchor="ctr">
            <a:spAutoFit/>
          </a:bodyPr>
          <a:lstStyle/>
          <a:p>
            <a:pPr>
              <a:defRPr/>
            </a:pPr>
            <a:r>
              <a:rPr lang="zh-CN" altLang="en-US" sz="2800" dirty="0">
                <a:solidFill>
                  <a:srgbClr val="FF0000"/>
                </a:solidFill>
                <a:latin typeface="+mj-lt"/>
                <a:ea typeface="+mj-ea"/>
                <a:cs typeface="+mj-cs"/>
              </a:rPr>
              <a:t>平板玻璃典型能源利用过程</a:t>
            </a:r>
          </a:p>
        </p:txBody>
      </p:sp>
      <p:pic>
        <p:nvPicPr>
          <p:cNvPr id="86019" name="图片 3"/>
          <p:cNvPicPr>
            <a:picLocks noChangeAspect="1" noChangeArrowheads="1"/>
          </p:cNvPicPr>
          <p:nvPr/>
        </p:nvPicPr>
        <p:blipFill>
          <a:blip r:embed="rId2"/>
          <a:srcRect/>
          <a:stretch>
            <a:fillRect/>
          </a:stretch>
        </p:blipFill>
        <p:spPr bwMode="auto">
          <a:xfrm>
            <a:off x="785813" y="2000250"/>
            <a:ext cx="7572375" cy="3714750"/>
          </a:xfrm>
          <a:prstGeom prst="rect">
            <a:avLst/>
          </a:prstGeom>
          <a:noFill/>
          <a:ln w="9525">
            <a:noFill/>
            <a:miter lim="800000"/>
            <a:headEnd/>
            <a:tailEnd/>
          </a:ln>
        </p:spPr>
      </p:pic>
      <p:sp>
        <p:nvSpPr>
          <p:cNvPr id="86020" name="矩形 4"/>
          <p:cNvSpPr>
            <a:spLocks noChangeArrowheads="1"/>
          </p:cNvSpPr>
          <p:nvPr/>
        </p:nvSpPr>
        <p:spPr bwMode="auto">
          <a:xfrm>
            <a:off x="3429000" y="5857875"/>
            <a:ext cx="2506663" cy="400050"/>
          </a:xfrm>
          <a:prstGeom prst="rect">
            <a:avLst/>
          </a:prstGeom>
          <a:noFill/>
          <a:ln w="9525">
            <a:noFill/>
            <a:miter lim="800000"/>
          </a:ln>
        </p:spPr>
        <p:txBody>
          <a:bodyPr wrap="none">
            <a:spAutoFit/>
          </a:bodyPr>
          <a:lstStyle/>
          <a:p>
            <a:r>
              <a:rPr lang="zh-CN" altLang="en-US" sz="2000" b="1"/>
              <a:t>浮法玻璃生产示意图</a:t>
            </a:r>
          </a:p>
        </p:txBody>
      </p:sp>
      <p:sp>
        <p:nvSpPr>
          <p:cNvPr id="5" name="标题 1"/>
          <p:cNvSpPr txBox="1"/>
          <p:nvPr/>
        </p:nvSpPr>
        <p:spPr bwMode="auto">
          <a:xfrm>
            <a:off x="928688" y="285750"/>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86022"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714625" y="1571625"/>
            <a:ext cx="5143500" cy="523875"/>
          </a:xfrm>
          <a:prstGeom prst="rect">
            <a:avLst/>
          </a:prstGeom>
          <a:noFill/>
          <a:ln w="9525">
            <a:noFill/>
            <a:miter lim="800000"/>
          </a:ln>
          <a:effectLst/>
        </p:spPr>
        <p:txBody>
          <a:bodyPr anchor="ctr">
            <a:spAutoFit/>
          </a:bodyPr>
          <a:lstStyle/>
          <a:p>
            <a:pPr>
              <a:defRPr/>
            </a:pPr>
            <a:r>
              <a:rPr lang="zh-CN" altLang="en-US" sz="2800" dirty="0">
                <a:solidFill>
                  <a:srgbClr val="FF0000"/>
                </a:solidFill>
                <a:latin typeface="+mj-lt"/>
                <a:ea typeface="+mj-ea"/>
                <a:cs typeface="+mj-cs"/>
              </a:rPr>
              <a:t>平板玻璃典型能源利用过程</a:t>
            </a:r>
          </a:p>
        </p:txBody>
      </p:sp>
      <p:graphicFrame>
        <p:nvGraphicFramePr>
          <p:cNvPr id="2050" name="Object 2"/>
          <p:cNvGraphicFramePr>
            <a:graphicFrameLocks noChangeAspect="1"/>
          </p:cNvGraphicFramePr>
          <p:nvPr/>
        </p:nvGraphicFramePr>
        <p:xfrm>
          <a:off x="928688" y="2071688"/>
          <a:ext cx="5295900" cy="3394075"/>
        </p:xfrm>
        <a:graphic>
          <a:graphicData uri="http://schemas.openxmlformats.org/presentationml/2006/ole">
            <p:oleObj spid="_x0000_s97281" name="Graph" r:id="rId3" imgW="4165600" imgH="2908300" progId="">
              <p:embed/>
            </p:oleObj>
          </a:graphicData>
        </a:graphic>
      </p:graphicFrame>
      <p:sp>
        <p:nvSpPr>
          <p:cNvPr id="2052" name="矩形 4"/>
          <p:cNvSpPr>
            <a:spLocks noChangeArrowheads="1"/>
          </p:cNvSpPr>
          <p:nvPr/>
        </p:nvSpPr>
        <p:spPr bwMode="auto">
          <a:xfrm>
            <a:off x="2357438" y="5286375"/>
            <a:ext cx="2813050" cy="400050"/>
          </a:xfrm>
          <a:prstGeom prst="rect">
            <a:avLst/>
          </a:prstGeom>
          <a:noFill/>
          <a:ln w="9525">
            <a:noFill/>
            <a:miter lim="800000"/>
          </a:ln>
        </p:spPr>
        <p:txBody>
          <a:bodyPr wrap="none">
            <a:spAutoFit/>
          </a:bodyPr>
          <a:lstStyle/>
          <a:p>
            <a:r>
              <a:rPr lang="zh-CN" altLang="en-US"/>
              <a:t> </a:t>
            </a:r>
            <a:r>
              <a:rPr lang="zh-CN" altLang="en-US" sz="2000" b="1"/>
              <a:t>某浮法厂能源消耗结构</a:t>
            </a:r>
          </a:p>
        </p:txBody>
      </p:sp>
      <p:sp>
        <p:nvSpPr>
          <p:cNvPr id="6" name="标题 1"/>
          <p:cNvSpPr txBox="1"/>
          <p:nvPr/>
        </p:nvSpPr>
        <p:spPr bwMode="auto">
          <a:xfrm>
            <a:off x="857250"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2054" name="图片 12"/>
          <p:cNvPicPr>
            <a:picLocks noChangeAspect="1"/>
          </p:cNvPicPr>
          <p:nvPr/>
        </p:nvPicPr>
        <p:blipFill>
          <a:blip r:embed="rId4"/>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714750" y="1000125"/>
            <a:ext cx="4494213" cy="523875"/>
          </a:xfrm>
          <a:prstGeom prst="rect">
            <a:avLst/>
          </a:prstGeom>
          <a:noFill/>
          <a:ln w="9525">
            <a:noFill/>
            <a:miter lim="800000"/>
          </a:ln>
          <a:effectLst/>
        </p:spPr>
        <p:txBody>
          <a:bodyPr wrap="none" anchor="ctr">
            <a:spAutoFit/>
          </a:bodyPr>
          <a:lstStyle/>
          <a:p>
            <a:pPr>
              <a:defRPr/>
            </a:pPr>
            <a:r>
              <a:rPr lang="zh-CN" altLang="en-US" sz="2800" dirty="0">
                <a:solidFill>
                  <a:srgbClr val="FF0000"/>
                </a:solidFill>
                <a:latin typeface="+mj-lt"/>
                <a:ea typeface="+mj-ea"/>
                <a:cs typeface="+mj-cs"/>
              </a:rPr>
              <a:t>平板玻璃企业能量平衡分析</a:t>
            </a:r>
          </a:p>
        </p:txBody>
      </p:sp>
      <p:grpSp>
        <p:nvGrpSpPr>
          <p:cNvPr id="87043" name="Group 2"/>
          <p:cNvGrpSpPr/>
          <p:nvPr/>
        </p:nvGrpSpPr>
        <p:grpSpPr bwMode="auto">
          <a:xfrm>
            <a:off x="857250" y="1214438"/>
            <a:ext cx="7429500" cy="5026025"/>
            <a:chOff x="1478" y="1882"/>
            <a:chExt cx="9053" cy="6692"/>
          </a:xfrm>
        </p:grpSpPr>
        <p:sp>
          <p:nvSpPr>
            <p:cNvPr id="87047" name="Text Box 3"/>
            <p:cNvSpPr txBox="1">
              <a:spLocks noChangeArrowheads="1"/>
            </p:cNvSpPr>
            <p:nvPr/>
          </p:nvSpPr>
          <p:spPr bwMode="auto">
            <a:xfrm>
              <a:off x="3300" y="1882"/>
              <a:ext cx="1408" cy="399"/>
            </a:xfrm>
            <a:prstGeom prst="rect">
              <a:avLst/>
            </a:prstGeom>
            <a:noFill/>
            <a:ln w="9525">
              <a:noFill/>
              <a:miter lim="800000"/>
            </a:ln>
          </p:spPr>
          <p:txBody>
            <a:bodyPr/>
            <a:lstStyle/>
            <a:p>
              <a:pPr algn="just"/>
              <a:r>
                <a:rPr lang="zh-CN" altLang="en-US" sz="1400"/>
                <a:t>损失的能量</a:t>
              </a:r>
              <a:endParaRPr lang="zh-CN" sz="1400"/>
            </a:p>
          </p:txBody>
        </p:sp>
        <p:grpSp>
          <p:nvGrpSpPr>
            <p:cNvPr id="87048" name="Group 4"/>
            <p:cNvGrpSpPr/>
            <p:nvPr/>
          </p:nvGrpSpPr>
          <p:grpSpPr bwMode="auto">
            <a:xfrm>
              <a:off x="1478" y="2212"/>
              <a:ext cx="9053" cy="6362"/>
              <a:chOff x="1478" y="2212"/>
              <a:chExt cx="9053" cy="6362"/>
            </a:xfrm>
          </p:grpSpPr>
          <p:sp>
            <p:nvSpPr>
              <p:cNvPr id="87049" name="Rectangle 5"/>
              <p:cNvSpPr>
                <a:spLocks noChangeArrowheads="1"/>
              </p:cNvSpPr>
              <p:nvPr/>
            </p:nvSpPr>
            <p:spPr bwMode="auto">
              <a:xfrm>
                <a:off x="2115" y="2568"/>
                <a:ext cx="7770" cy="5445"/>
              </a:xfrm>
              <a:prstGeom prst="rect">
                <a:avLst/>
              </a:prstGeom>
              <a:noFill/>
              <a:ln w="9525">
                <a:solidFill>
                  <a:srgbClr val="000000"/>
                </a:solidFill>
                <a:miter lim="800000"/>
              </a:ln>
            </p:spPr>
            <p:txBody>
              <a:bodyPr/>
              <a:lstStyle/>
              <a:p>
                <a:endParaRPr lang="zh-CN" altLang="en-US"/>
              </a:p>
            </p:txBody>
          </p:sp>
          <p:sp>
            <p:nvSpPr>
              <p:cNvPr id="87050" name="AutoShape 6"/>
              <p:cNvSpPr>
                <a:spLocks noChangeArrowheads="1"/>
              </p:cNvSpPr>
              <p:nvPr/>
            </p:nvSpPr>
            <p:spPr bwMode="auto">
              <a:xfrm>
                <a:off x="2400" y="2733"/>
                <a:ext cx="1275" cy="4575"/>
              </a:xfrm>
              <a:prstGeom prst="roundRect">
                <a:avLst>
                  <a:gd name="adj" fmla="val 16667"/>
                </a:avLst>
              </a:prstGeom>
              <a:noFill/>
              <a:ln w="9525">
                <a:solidFill>
                  <a:srgbClr val="000000"/>
                </a:solidFill>
                <a:prstDash val="dash"/>
                <a:round/>
              </a:ln>
            </p:spPr>
            <p:txBody>
              <a:bodyPr/>
              <a:lstStyle/>
              <a:p>
                <a:endParaRPr lang="zh-CN" altLang="en-US"/>
              </a:p>
            </p:txBody>
          </p:sp>
          <p:sp>
            <p:nvSpPr>
              <p:cNvPr id="87051" name="Text Box 7"/>
              <p:cNvSpPr txBox="1">
                <a:spLocks noChangeArrowheads="1"/>
              </p:cNvSpPr>
              <p:nvPr/>
            </p:nvSpPr>
            <p:spPr bwMode="auto">
              <a:xfrm>
                <a:off x="2442" y="7308"/>
                <a:ext cx="1233" cy="525"/>
              </a:xfrm>
              <a:prstGeom prst="rect">
                <a:avLst/>
              </a:prstGeom>
              <a:solidFill>
                <a:srgbClr val="FFFFFF"/>
              </a:solidFill>
              <a:ln w="9525">
                <a:noFill/>
                <a:miter lim="800000"/>
              </a:ln>
            </p:spPr>
            <p:txBody>
              <a:bodyPr/>
              <a:lstStyle/>
              <a:p>
                <a:pPr algn="just"/>
                <a:r>
                  <a:rPr lang="zh-CN" altLang="en-US" sz="1400"/>
                  <a:t>购入存储</a:t>
                </a:r>
                <a:endParaRPr lang="zh-CN" sz="1400"/>
              </a:p>
            </p:txBody>
          </p:sp>
          <p:sp>
            <p:nvSpPr>
              <p:cNvPr id="87052" name="AutoShape 8"/>
              <p:cNvSpPr>
                <a:spLocks noChangeArrowheads="1"/>
              </p:cNvSpPr>
              <p:nvPr/>
            </p:nvSpPr>
            <p:spPr bwMode="auto">
              <a:xfrm>
                <a:off x="8230" y="2733"/>
                <a:ext cx="1335" cy="4575"/>
              </a:xfrm>
              <a:prstGeom prst="roundRect">
                <a:avLst>
                  <a:gd name="adj" fmla="val 16667"/>
                </a:avLst>
              </a:prstGeom>
              <a:noFill/>
              <a:ln w="9525">
                <a:solidFill>
                  <a:srgbClr val="000000"/>
                </a:solidFill>
                <a:prstDash val="dash"/>
                <a:round/>
              </a:ln>
            </p:spPr>
            <p:txBody>
              <a:bodyPr/>
              <a:lstStyle/>
              <a:p>
                <a:endParaRPr lang="zh-CN" altLang="en-US"/>
              </a:p>
            </p:txBody>
          </p:sp>
          <p:sp>
            <p:nvSpPr>
              <p:cNvPr id="87053" name="Text Box 9"/>
              <p:cNvSpPr txBox="1">
                <a:spLocks noChangeArrowheads="1"/>
              </p:cNvSpPr>
              <p:nvPr/>
            </p:nvSpPr>
            <p:spPr bwMode="auto">
              <a:xfrm>
                <a:off x="8332" y="7308"/>
                <a:ext cx="1233" cy="525"/>
              </a:xfrm>
              <a:prstGeom prst="rect">
                <a:avLst/>
              </a:prstGeom>
              <a:solidFill>
                <a:srgbClr val="FFFFFF"/>
              </a:solidFill>
              <a:ln w="9525">
                <a:noFill/>
                <a:miter lim="800000"/>
              </a:ln>
            </p:spPr>
            <p:txBody>
              <a:bodyPr/>
              <a:lstStyle/>
              <a:p>
                <a:pPr algn="just"/>
                <a:r>
                  <a:rPr lang="zh-CN" altLang="en-US" sz="1000"/>
                  <a:t>终端使用</a:t>
                </a:r>
                <a:endParaRPr lang="zh-CN"/>
              </a:p>
            </p:txBody>
          </p:sp>
          <p:sp>
            <p:nvSpPr>
              <p:cNvPr id="87054" name="Text Box 10"/>
              <p:cNvSpPr txBox="1">
                <a:spLocks noChangeArrowheads="1"/>
              </p:cNvSpPr>
              <p:nvPr/>
            </p:nvSpPr>
            <p:spPr bwMode="auto">
              <a:xfrm>
                <a:off x="4257" y="6753"/>
                <a:ext cx="1233" cy="385"/>
              </a:xfrm>
              <a:prstGeom prst="rect">
                <a:avLst/>
              </a:prstGeom>
              <a:solidFill>
                <a:srgbClr val="FFFFFF"/>
              </a:solidFill>
              <a:ln w="9525">
                <a:noFill/>
                <a:miter lim="800000"/>
              </a:ln>
            </p:spPr>
            <p:txBody>
              <a:bodyPr/>
              <a:lstStyle/>
              <a:p>
                <a:pPr algn="just"/>
                <a:r>
                  <a:rPr lang="zh-CN" altLang="en-US" sz="1400"/>
                  <a:t>加工转换</a:t>
                </a:r>
                <a:endParaRPr lang="zh-CN" sz="1400"/>
              </a:p>
            </p:txBody>
          </p:sp>
          <p:sp>
            <p:nvSpPr>
              <p:cNvPr id="87055" name="AutoShape 11"/>
              <p:cNvSpPr>
                <a:spLocks noChangeArrowheads="1"/>
              </p:cNvSpPr>
              <p:nvPr/>
            </p:nvSpPr>
            <p:spPr bwMode="auto">
              <a:xfrm>
                <a:off x="5970" y="3258"/>
                <a:ext cx="1740" cy="3573"/>
              </a:xfrm>
              <a:prstGeom prst="roundRect">
                <a:avLst>
                  <a:gd name="adj" fmla="val 16667"/>
                </a:avLst>
              </a:prstGeom>
              <a:noFill/>
              <a:ln w="9525">
                <a:solidFill>
                  <a:srgbClr val="000000"/>
                </a:solidFill>
                <a:prstDash val="dash"/>
                <a:round/>
              </a:ln>
            </p:spPr>
            <p:txBody>
              <a:bodyPr/>
              <a:lstStyle/>
              <a:p>
                <a:endParaRPr lang="zh-CN" altLang="en-US"/>
              </a:p>
            </p:txBody>
          </p:sp>
          <p:sp>
            <p:nvSpPr>
              <p:cNvPr id="87056" name="Text Box 12"/>
              <p:cNvSpPr txBox="1">
                <a:spLocks noChangeArrowheads="1"/>
              </p:cNvSpPr>
              <p:nvPr/>
            </p:nvSpPr>
            <p:spPr bwMode="auto">
              <a:xfrm>
                <a:off x="6364" y="7308"/>
                <a:ext cx="1233" cy="470"/>
              </a:xfrm>
              <a:prstGeom prst="rect">
                <a:avLst/>
              </a:prstGeom>
              <a:solidFill>
                <a:srgbClr val="FFFFFF"/>
              </a:solidFill>
              <a:ln w="9525">
                <a:noFill/>
                <a:miter lim="800000"/>
              </a:ln>
            </p:spPr>
            <p:txBody>
              <a:bodyPr/>
              <a:lstStyle/>
              <a:p>
                <a:pPr algn="just"/>
                <a:r>
                  <a:rPr lang="zh-CN" altLang="en-US" sz="1400"/>
                  <a:t>输送分配</a:t>
                </a:r>
                <a:endParaRPr lang="zh-CN" sz="1400"/>
              </a:p>
            </p:txBody>
          </p:sp>
          <p:sp>
            <p:nvSpPr>
              <p:cNvPr id="87057" name="AutoShape 13"/>
              <p:cNvSpPr>
                <a:spLocks noChangeArrowheads="1"/>
              </p:cNvSpPr>
              <p:nvPr/>
            </p:nvSpPr>
            <p:spPr bwMode="auto">
              <a:xfrm>
                <a:off x="4236" y="4218"/>
                <a:ext cx="1329" cy="765"/>
              </a:xfrm>
              <a:prstGeom prst="roundRect">
                <a:avLst>
                  <a:gd name="adj" fmla="val 16667"/>
                </a:avLst>
              </a:prstGeom>
              <a:noFill/>
              <a:ln w="9525">
                <a:solidFill>
                  <a:srgbClr val="000000"/>
                </a:solidFill>
                <a:prstDash val="dash"/>
                <a:round/>
              </a:ln>
            </p:spPr>
            <p:txBody>
              <a:bodyPr/>
              <a:lstStyle/>
              <a:p>
                <a:endParaRPr lang="zh-CN" altLang="en-US"/>
              </a:p>
            </p:txBody>
          </p:sp>
          <p:sp>
            <p:nvSpPr>
              <p:cNvPr id="87058" name="Text Box 14"/>
              <p:cNvSpPr txBox="1">
                <a:spLocks noChangeArrowheads="1"/>
              </p:cNvSpPr>
              <p:nvPr/>
            </p:nvSpPr>
            <p:spPr bwMode="auto">
              <a:xfrm>
                <a:off x="4257" y="3793"/>
                <a:ext cx="1233" cy="390"/>
              </a:xfrm>
              <a:prstGeom prst="rect">
                <a:avLst/>
              </a:prstGeom>
              <a:solidFill>
                <a:srgbClr val="FFFFFF"/>
              </a:solidFill>
              <a:ln w="9525">
                <a:noFill/>
                <a:miter lim="800000"/>
              </a:ln>
            </p:spPr>
            <p:txBody>
              <a:bodyPr/>
              <a:lstStyle/>
              <a:p>
                <a:pPr algn="just"/>
                <a:r>
                  <a:rPr lang="zh-CN" altLang="en-US" sz="1400"/>
                  <a:t>回收利用</a:t>
                </a:r>
                <a:endParaRPr lang="zh-CN" sz="1400"/>
              </a:p>
            </p:txBody>
          </p:sp>
          <p:sp>
            <p:nvSpPr>
              <p:cNvPr id="87059" name="Text Box 15"/>
              <p:cNvSpPr txBox="1">
                <a:spLocks noChangeArrowheads="1"/>
              </p:cNvSpPr>
              <p:nvPr/>
            </p:nvSpPr>
            <p:spPr bwMode="auto">
              <a:xfrm>
                <a:off x="2523" y="3843"/>
                <a:ext cx="1047" cy="1665"/>
              </a:xfrm>
              <a:prstGeom prst="rect">
                <a:avLst/>
              </a:prstGeom>
              <a:noFill/>
              <a:ln w="9525">
                <a:solidFill>
                  <a:srgbClr val="000000"/>
                </a:solidFill>
                <a:miter lim="800000"/>
              </a:ln>
            </p:spPr>
            <p:txBody>
              <a:bodyPr/>
              <a:lstStyle/>
              <a:p>
                <a:pPr algn="just"/>
                <a:r>
                  <a:rPr lang="zh-CN" altLang="en-US" sz="1400"/>
                  <a:t>重油</a:t>
                </a:r>
                <a:endParaRPr lang="zh-CN" altLang="en-US" sz="1400">
                  <a:latin typeface="Times New Roman" panose="02020603050405020304" pitchFamily="18" charset="0"/>
                </a:endParaRPr>
              </a:p>
              <a:p>
                <a:pPr algn="just"/>
                <a:r>
                  <a:rPr lang="zh-CN" altLang="en-US" sz="1400"/>
                  <a:t>天然气</a:t>
                </a:r>
                <a:endParaRPr lang="zh-CN" altLang="en-US" sz="1400">
                  <a:latin typeface="Times New Roman" panose="02020603050405020304" pitchFamily="18" charset="0"/>
                </a:endParaRPr>
              </a:p>
              <a:p>
                <a:pPr algn="just"/>
                <a:r>
                  <a:rPr lang="zh-CN" altLang="en-US" sz="1400"/>
                  <a:t>焦炉煤气</a:t>
                </a:r>
                <a:endParaRPr lang="zh-CN" altLang="en-US" sz="1400">
                  <a:latin typeface="Times New Roman" panose="02020603050405020304" pitchFamily="18" charset="0"/>
                </a:endParaRPr>
              </a:p>
              <a:p>
                <a:pPr algn="just"/>
                <a:r>
                  <a:rPr lang="zh-CN" altLang="en-US" sz="1400"/>
                  <a:t>石油焦粉</a:t>
                </a:r>
                <a:endParaRPr lang="zh-CN" altLang="en-US" sz="1400">
                  <a:latin typeface="Times New Roman" panose="02020603050405020304" pitchFamily="18" charset="0"/>
                </a:endParaRPr>
              </a:p>
              <a:p>
                <a:pPr algn="just"/>
                <a:r>
                  <a:rPr lang="zh-CN" altLang="en-US" sz="1400"/>
                  <a:t>煤焦油</a:t>
                </a:r>
                <a:endParaRPr lang="zh-CN" altLang="en-US" sz="1400">
                  <a:latin typeface="Times New Roman" panose="02020603050405020304" pitchFamily="18" charset="0"/>
                </a:endParaRPr>
              </a:p>
              <a:p>
                <a:pPr algn="just"/>
                <a:r>
                  <a:rPr lang="en-US" altLang="zh-CN" sz="1400"/>
                  <a:t>……</a:t>
                </a:r>
                <a:endParaRPr lang="zh-CN" altLang="zh-CN" sz="1400"/>
              </a:p>
            </p:txBody>
          </p:sp>
          <p:sp>
            <p:nvSpPr>
              <p:cNvPr id="87060" name="Text Box 16"/>
              <p:cNvSpPr txBox="1">
                <a:spLocks noChangeArrowheads="1"/>
              </p:cNvSpPr>
              <p:nvPr/>
            </p:nvSpPr>
            <p:spPr bwMode="auto">
              <a:xfrm>
                <a:off x="2523" y="3003"/>
                <a:ext cx="1047" cy="360"/>
              </a:xfrm>
              <a:prstGeom prst="rect">
                <a:avLst/>
              </a:prstGeom>
              <a:noFill/>
              <a:ln w="9525">
                <a:solidFill>
                  <a:srgbClr val="000000"/>
                </a:solidFill>
                <a:miter lim="800000"/>
              </a:ln>
            </p:spPr>
            <p:txBody>
              <a:bodyPr/>
              <a:lstStyle/>
              <a:p>
                <a:pPr algn="ctr"/>
                <a:r>
                  <a:rPr lang="zh-CN" altLang="en-US" sz="1400"/>
                  <a:t>水</a:t>
                </a:r>
                <a:endParaRPr lang="zh-CN" sz="1400"/>
              </a:p>
            </p:txBody>
          </p:sp>
          <p:sp>
            <p:nvSpPr>
              <p:cNvPr id="87061" name="Text Box 17"/>
              <p:cNvSpPr txBox="1">
                <a:spLocks noChangeArrowheads="1"/>
              </p:cNvSpPr>
              <p:nvPr/>
            </p:nvSpPr>
            <p:spPr bwMode="auto">
              <a:xfrm>
                <a:off x="2523" y="6678"/>
                <a:ext cx="1047" cy="435"/>
              </a:xfrm>
              <a:prstGeom prst="rect">
                <a:avLst/>
              </a:prstGeom>
              <a:noFill/>
              <a:ln w="9525">
                <a:solidFill>
                  <a:srgbClr val="000000"/>
                </a:solidFill>
                <a:miter lim="800000"/>
              </a:ln>
            </p:spPr>
            <p:txBody>
              <a:bodyPr/>
              <a:lstStyle/>
              <a:p>
                <a:pPr algn="ctr"/>
                <a:r>
                  <a:rPr lang="zh-CN" altLang="en-US" sz="1400"/>
                  <a:t>柴油</a:t>
                </a:r>
                <a:endParaRPr lang="zh-CN" sz="1400"/>
              </a:p>
            </p:txBody>
          </p:sp>
          <p:sp>
            <p:nvSpPr>
              <p:cNvPr id="87062" name="Text Box 18"/>
              <p:cNvSpPr txBox="1">
                <a:spLocks noChangeArrowheads="1"/>
              </p:cNvSpPr>
              <p:nvPr/>
            </p:nvSpPr>
            <p:spPr bwMode="auto">
              <a:xfrm>
                <a:off x="2523" y="6063"/>
                <a:ext cx="1047" cy="405"/>
              </a:xfrm>
              <a:prstGeom prst="rect">
                <a:avLst/>
              </a:prstGeom>
              <a:noFill/>
              <a:ln w="9525">
                <a:solidFill>
                  <a:srgbClr val="000000"/>
                </a:solidFill>
                <a:miter lim="800000"/>
              </a:ln>
            </p:spPr>
            <p:txBody>
              <a:bodyPr/>
              <a:lstStyle/>
              <a:p>
                <a:pPr algn="ctr"/>
                <a:r>
                  <a:rPr lang="zh-CN" altLang="en-US" sz="1400"/>
                  <a:t>电</a:t>
                </a:r>
                <a:endParaRPr lang="zh-CN" sz="1400"/>
              </a:p>
            </p:txBody>
          </p:sp>
          <p:sp>
            <p:nvSpPr>
              <p:cNvPr id="87063" name="Text Box 19"/>
              <p:cNvSpPr txBox="1">
                <a:spLocks noChangeArrowheads="1"/>
              </p:cNvSpPr>
              <p:nvPr/>
            </p:nvSpPr>
            <p:spPr bwMode="auto">
              <a:xfrm>
                <a:off x="4368" y="4428"/>
                <a:ext cx="1122" cy="360"/>
              </a:xfrm>
              <a:prstGeom prst="rect">
                <a:avLst/>
              </a:prstGeom>
              <a:noFill/>
              <a:ln w="9525">
                <a:solidFill>
                  <a:srgbClr val="000000"/>
                </a:solidFill>
                <a:miter lim="800000"/>
              </a:ln>
            </p:spPr>
            <p:txBody>
              <a:bodyPr/>
              <a:lstStyle/>
              <a:p>
                <a:pPr algn="ctr"/>
                <a:r>
                  <a:rPr lang="zh-CN" altLang="en-US" sz="1400"/>
                  <a:t>余热锅炉</a:t>
                </a:r>
                <a:endParaRPr lang="zh-CN" sz="1400"/>
              </a:p>
            </p:txBody>
          </p:sp>
          <p:sp>
            <p:nvSpPr>
              <p:cNvPr id="87064" name="Text Box 20"/>
              <p:cNvSpPr txBox="1">
                <a:spLocks noChangeArrowheads="1"/>
              </p:cNvSpPr>
              <p:nvPr/>
            </p:nvSpPr>
            <p:spPr bwMode="auto">
              <a:xfrm>
                <a:off x="8332" y="6136"/>
                <a:ext cx="1122" cy="390"/>
              </a:xfrm>
              <a:prstGeom prst="rect">
                <a:avLst/>
              </a:prstGeom>
              <a:noFill/>
              <a:ln w="9525">
                <a:solidFill>
                  <a:srgbClr val="000000"/>
                </a:solidFill>
                <a:miter lim="800000"/>
              </a:ln>
            </p:spPr>
            <p:txBody>
              <a:bodyPr/>
              <a:lstStyle/>
              <a:p>
                <a:pPr algn="ctr"/>
                <a:r>
                  <a:rPr lang="zh-CN" altLang="en-US" sz="1400"/>
                  <a:t>退火窑</a:t>
                </a:r>
                <a:endParaRPr lang="zh-CN" sz="1400"/>
              </a:p>
            </p:txBody>
          </p:sp>
          <p:sp>
            <p:nvSpPr>
              <p:cNvPr id="87065" name="Text Box 21"/>
              <p:cNvSpPr txBox="1">
                <a:spLocks noChangeArrowheads="1"/>
              </p:cNvSpPr>
              <p:nvPr/>
            </p:nvSpPr>
            <p:spPr bwMode="auto">
              <a:xfrm>
                <a:off x="8313" y="5268"/>
                <a:ext cx="1122" cy="360"/>
              </a:xfrm>
              <a:prstGeom prst="rect">
                <a:avLst/>
              </a:prstGeom>
              <a:noFill/>
              <a:ln w="9525">
                <a:solidFill>
                  <a:srgbClr val="000000"/>
                </a:solidFill>
                <a:miter lim="800000"/>
              </a:ln>
            </p:spPr>
            <p:txBody>
              <a:bodyPr/>
              <a:lstStyle/>
              <a:p>
                <a:pPr algn="ctr"/>
                <a:r>
                  <a:rPr lang="zh-CN" altLang="en-US" sz="1400"/>
                  <a:t>熔窑</a:t>
                </a:r>
                <a:endParaRPr lang="zh-CN" sz="1400"/>
              </a:p>
            </p:txBody>
          </p:sp>
          <p:sp>
            <p:nvSpPr>
              <p:cNvPr id="87066" name="Text Box 22"/>
              <p:cNvSpPr txBox="1">
                <a:spLocks noChangeArrowheads="1"/>
              </p:cNvSpPr>
              <p:nvPr/>
            </p:nvSpPr>
            <p:spPr bwMode="auto">
              <a:xfrm>
                <a:off x="8313" y="2868"/>
                <a:ext cx="1122" cy="1805"/>
              </a:xfrm>
              <a:prstGeom prst="rect">
                <a:avLst/>
              </a:prstGeom>
              <a:noFill/>
              <a:ln w="9525">
                <a:solidFill>
                  <a:srgbClr val="000000"/>
                </a:solidFill>
                <a:miter lim="800000"/>
              </a:ln>
            </p:spPr>
            <p:txBody>
              <a:bodyPr/>
              <a:lstStyle/>
              <a:p>
                <a:pPr algn="just"/>
                <a:r>
                  <a:rPr lang="zh-CN" altLang="en-US" sz="1400"/>
                  <a:t>风机</a:t>
                </a:r>
                <a:endParaRPr lang="zh-CN" altLang="en-US" sz="1400">
                  <a:latin typeface="Times New Roman" panose="02020603050405020304" pitchFamily="18" charset="0"/>
                </a:endParaRPr>
              </a:p>
              <a:p>
                <a:pPr algn="just"/>
                <a:r>
                  <a:rPr lang="zh-CN" altLang="en-US" sz="1400"/>
                  <a:t>氢氧站</a:t>
                </a:r>
                <a:endParaRPr lang="zh-CN" altLang="en-US" sz="1400">
                  <a:latin typeface="Times New Roman" panose="02020603050405020304" pitchFamily="18" charset="0"/>
                </a:endParaRPr>
              </a:p>
              <a:p>
                <a:pPr algn="just"/>
                <a:r>
                  <a:rPr lang="zh-CN" altLang="en-US" sz="1400"/>
                  <a:t>混料机</a:t>
                </a:r>
                <a:endParaRPr lang="zh-CN" altLang="en-US" sz="1400">
                  <a:latin typeface="Times New Roman" panose="02020603050405020304" pitchFamily="18" charset="0"/>
                </a:endParaRPr>
              </a:p>
              <a:p>
                <a:pPr algn="just"/>
                <a:r>
                  <a:rPr lang="zh-CN" altLang="en-US" sz="1400"/>
                  <a:t>空调</a:t>
                </a:r>
                <a:endParaRPr lang="zh-CN" altLang="en-US" sz="1400">
                  <a:latin typeface="Times New Roman" panose="02020603050405020304" pitchFamily="18" charset="0"/>
                </a:endParaRPr>
              </a:p>
              <a:p>
                <a:pPr algn="just"/>
                <a:r>
                  <a:rPr lang="zh-CN" altLang="en-US" sz="1400"/>
                  <a:t>送料机</a:t>
                </a:r>
                <a:endParaRPr lang="zh-CN" altLang="en-US" sz="1400">
                  <a:latin typeface="Times New Roman" panose="02020603050405020304" pitchFamily="18" charset="0"/>
                </a:endParaRPr>
              </a:p>
              <a:p>
                <a:pPr algn="just"/>
                <a:r>
                  <a:rPr lang="zh-CN" altLang="en-US" sz="1400"/>
                  <a:t>拉边机</a:t>
                </a:r>
                <a:endParaRPr lang="zh-CN" altLang="en-US" sz="1400">
                  <a:latin typeface="Times New Roman" panose="02020603050405020304" pitchFamily="18" charset="0"/>
                </a:endParaRPr>
              </a:p>
              <a:p>
                <a:pPr algn="just"/>
                <a:r>
                  <a:rPr lang="en-US" altLang="zh-CN" sz="1400"/>
                  <a:t>……</a:t>
                </a:r>
              </a:p>
              <a:p>
                <a:endParaRPr lang="zh-CN" altLang="zh-CN" sz="1400"/>
              </a:p>
            </p:txBody>
          </p:sp>
          <p:sp>
            <p:nvSpPr>
              <p:cNvPr id="87067" name="Text Box 23"/>
              <p:cNvSpPr txBox="1">
                <a:spLocks noChangeArrowheads="1"/>
              </p:cNvSpPr>
              <p:nvPr/>
            </p:nvSpPr>
            <p:spPr bwMode="auto">
              <a:xfrm>
                <a:off x="8332" y="4788"/>
                <a:ext cx="1122" cy="360"/>
              </a:xfrm>
              <a:prstGeom prst="rect">
                <a:avLst/>
              </a:prstGeom>
              <a:noFill/>
              <a:ln w="9525">
                <a:solidFill>
                  <a:srgbClr val="000000"/>
                </a:solidFill>
                <a:miter lim="800000"/>
              </a:ln>
            </p:spPr>
            <p:txBody>
              <a:bodyPr/>
              <a:lstStyle/>
              <a:p>
                <a:pPr algn="ctr"/>
                <a:r>
                  <a:rPr lang="zh-CN" altLang="en-US" sz="1400"/>
                  <a:t>采暖</a:t>
                </a:r>
                <a:endParaRPr lang="zh-CN" sz="1400"/>
              </a:p>
            </p:txBody>
          </p:sp>
          <p:sp>
            <p:nvSpPr>
              <p:cNvPr id="87068" name="Text Box 24"/>
              <p:cNvSpPr txBox="1">
                <a:spLocks noChangeArrowheads="1"/>
              </p:cNvSpPr>
              <p:nvPr/>
            </p:nvSpPr>
            <p:spPr bwMode="auto">
              <a:xfrm>
                <a:off x="8393" y="6753"/>
                <a:ext cx="1122" cy="360"/>
              </a:xfrm>
              <a:prstGeom prst="rect">
                <a:avLst/>
              </a:prstGeom>
              <a:noFill/>
              <a:ln w="9525">
                <a:solidFill>
                  <a:srgbClr val="000000"/>
                </a:solidFill>
                <a:miter lim="800000"/>
              </a:ln>
            </p:spPr>
            <p:txBody>
              <a:bodyPr/>
              <a:lstStyle/>
              <a:p>
                <a:pPr algn="ctr"/>
                <a:r>
                  <a:rPr lang="zh-CN" altLang="en-US" sz="1400"/>
                  <a:t>场内运输</a:t>
                </a:r>
                <a:endParaRPr lang="zh-CN" sz="1400"/>
              </a:p>
            </p:txBody>
          </p:sp>
          <p:sp>
            <p:nvSpPr>
              <p:cNvPr id="87069" name="Text Box 25"/>
              <p:cNvSpPr txBox="1">
                <a:spLocks noChangeArrowheads="1"/>
              </p:cNvSpPr>
              <p:nvPr/>
            </p:nvSpPr>
            <p:spPr bwMode="auto">
              <a:xfrm>
                <a:off x="2523" y="5628"/>
                <a:ext cx="1047" cy="360"/>
              </a:xfrm>
              <a:prstGeom prst="rect">
                <a:avLst/>
              </a:prstGeom>
              <a:noFill/>
              <a:ln w="9525">
                <a:solidFill>
                  <a:srgbClr val="000000"/>
                </a:solidFill>
                <a:miter lim="800000"/>
              </a:ln>
            </p:spPr>
            <p:txBody>
              <a:bodyPr/>
              <a:lstStyle/>
              <a:p>
                <a:pPr algn="ctr"/>
                <a:r>
                  <a:rPr lang="zh-CN" altLang="en-US" sz="1400"/>
                  <a:t>煤</a:t>
                </a:r>
                <a:endParaRPr lang="zh-CN" sz="1400"/>
              </a:p>
            </p:txBody>
          </p:sp>
          <p:cxnSp>
            <p:nvCxnSpPr>
              <p:cNvPr id="87070" name="AutoShape 26"/>
              <p:cNvCxnSpPr>
                <a:cxnSpLocks noChangeShapeType="1"/>
              </p:cNvCxnSpPr>
              <p:nvPr/>
            </p:nvCxnSpPr>
            <p:spPr bwMode="auto">
              <a:xfrm>
                <a:off x="3570" y="5853"/>
                <a:ext cx="666" cy="30"/>
              </a:xfrm>
              <a:prstGeom prst="straightConnector1">
                <a:avLst/>
              </a:prstGeom>
              <a:noFill/>
              <a:ln w="9525">
                <a:solidFill>
                  <a:srgbClr val="000000"/>
                </a:solidFill>
                <a:round/>
                <a:tailEnd type="triangle" w="med" len="med"/>
              </a:ln>
            </p:spPr>
          </p:cxnSp>
          <p:cxnSp>
            <p:nvCxnSpPr>
              <p:cNvPr id="87071" name="AutoShape 27"/>
              <p:cNvCxnSpPr>
                <a:cxnSpLocks noChangeShapeType="1"/>
              </p:cNvCxnSpPr>
              <p:nvPr/>
            </p:nvCxnSpPr>
            <p:spPr bwMode="auto">
              <a:xfrm flipV="1">
                <a:off x="5490" y="5853"/>
                <a:ext cx="705" cy="420"/>
              </a:xfrm>
              <a:prstGeom prst="straightConnector1">
                <a:avLst/>
              </a:prstGeom>
              <a:noFill/>
              <a:ln w="9525">
                <a:solidFill>
                  <a:srgbClr val="000000"/>
                </a:solidFill>
                <a:round/>
                <a:tailEnd type="triangle" w="med" len="med"/>
              </a:ln>
            </p:spPr>
          </p:cxnSp>
          <p:sp>
            <p:nvSpPr>
              <p:cNvPr id="87072" name="Text Box 28"/>
              <p:cNvSpPr txBox="1">
                <a:spLocks noChangeArrowheads="1"/>
              </p:cNvSpPr>
              <p:nvPr/>
            </p:nvSpPr>
            <p:spPr bwMode="auto">
              <a:xfrm>
                <a:off x="6195" y="5208"/>
                <a:ext cx="1122" cy="345"/>
              </a:xfrm>
              <a:prstGeom prst="rect">
                <a:avLst/>
              </a:prstGeom>
              <a:noFill/>
              <a:ln w="9525">
                <a:solidFill>
                  <a:srgbClr val="000000"/>
                </a:solidFill>
                <a:miter lim="800000"/>
              </a:ln>
            </p:spPr>
            <p:txBody>
              <a:bodyPr/>
              <a:lstStyle/>
              <a:p>
                <a:pPr algn="ctr"/>
                <a:r>
                  <a:rPr lang="zh-CN" altLang="en-US" sz="1400"/>
                  <a:t>燃料管路</a:t>
                </a:r>
                <a:endParaRPr lang="zh-CN" sz="1400"/>
              </a:p>
            </p:txBody>
          </p:sp>
          <p:sp>
            <p:nvSpPr>
              <p:cNvPr id="87073" name="Text Box 29"/>
              <p:cNvSpPr txBox="1">
                <a:spLocks noChangeArrowheads="1"/>
              </p:cNvSpPr>
              <p:nvPr/>
            </p:nvSpPr>
            <p:spPr bwMode="auto">
              <a:xfrm>
                <a:off x="6195" y="4503"/>
                <a:ext cx="1122" cy="615"/>
              </a:xfrm>
              <a:prstGeom prst="rect">
                <a:avLst/>
              </a:prstGeom>
              <a:noFill/>
              <a:ln w="9525">
                <a:solidFill>
                  <a:srgbClr val="000000"/>
                </a:solidFill>
                <a:miter lim="800000"/>
              </a:ln>
            </p:spPr>
            <p:txBody>
              <a:bodyPr/>
              <a:lstStyle/>
              <a:p>
                <a:pPr algn="ctr"/>
                <a:r>
                  <a:rPr lang="zh-CN" altLang="en-US" sz="1400"/>
                  <a:t>水泵</a:t>
                </a:r>
                <a:endParaRPr lang="zh-CN" altLang="en-US" sz="1400">
                  <a:latin typeface="Times New Roman" panose="02020603050405020304" pitchFamily="18" charset="0"/>
                </a:endParaRPr>
              </a:p>
              <a:p>
                <a:pPr algn="ctr"/>
                <a:r>
                  <a:rPr lang="zh-CN" altLang="en-US" sz="1400"/>
                  <a:t>热水管路</a:t>
                </a:r>
                <a:endParaRPr lang="zh-CN" sz="1400"/>
              </a:p>
            </p:txBody>
          </p:sp>
          <p:sp>
            <p:nvSpPr>
              <p:cNvPr id="87074" name="Text Box 30"/>
              <p:cNvSpPr txBox="1">
                <a:spLocks noChangeArrowheads="1"/>
              </p:cNvSpPr>
              <p:nvPr/>
            </p:nvSpPr>
            <p:spPr bwMode="auto">
              <a:xfrm>
                <a:off x="6195" y="4068"/>
                <a:ext cx="1122" cy="360"/>
              </a:xfrm>
              <a:prstGeom prst="rect">
                <a:avLst/>
              </a:prstGeom>
              <a:noFill/>
              <a:ln w="9525">
                <a:solidFill>
                  <a:srgbClr val="000000"/>
                </a:solidFill>
                <a:miter lim="800000"/>
              </a:ln>
            </p:spPr>
            <p:txBody>
              <a:bodyPr/>
              <a:lstStyle/>
              <a:p>
                <a:pPr algn="ctr"/>
                <a:r>
                  <a:rPr lang="zh-CN" altLang="en-US" sz="1400"/>
                  <a:t>蒸汽管路</a:t>
                </a:r>
                <a:endParaRPr lang="zh-CN" sz="1400"/>
              </a:p>
            </p:txBody>
          </p:sp>
          <p:sp>
            <p:nvSpPr>
              <p:cNvPr id="87075" name="Text Box 31"/>
              <p:cNvSpPr txBox="1">
                <a:spLocks noChangeArrowheads="1"/>
              </p:cNvSpPr>
              <p:nvPr/>
            </p:nvSpPr>
            <p:spPr bwMode="auto">
              <a:xfrm>
                <a:off x="6195" y="3363"/>
                <a:ext cx="1122" cy="585"/>
              </a:xfrm>
              <a:prstGeom prst="rect">
                <a:avLst/>
              </a:prstGeom>
              <a:noFill/>
              <a:ln w="9525">
                <a:solidFill>
                  <a:srgbClr val="000000"/>
                </a:solidFill>
                <a:miter lim="800000"/>
              </a:ln>
            </p:spPr>
            <p:txBody>
              <a:bodyPr/>
              <a:lstStyle/>
              <a:p>
                <a:pPr algn="ctr"/>
                <a:r>
                  <a:rPr lang="zh-CN" altLang="en-US" sz="1400"/>
                  <a:t>水泵</a:t>
                </a:r>
                <a:endParaRPr lang="zh-CN" altLang="en-US" sz="1400">
                  <a:latin typeface="Times New Roman" panose="02020603050405020304" pitchFamily="18" charset="0"/>
                </a:endParaRPr>
              </a:p>
              <a:p>
                <a:pPr algn="ctr"/>
                <a:r>
                  <a:rPr lang="zh-CN" altLang="en-US" sz="1400"/>
                  <a:t>冷水管路</a:t>
                </a:r>
                <a:endParaRPr lang="zh-CN" sz="1400"/>
              </a:p>
            </p:txBody>
          </p:sp>
          <p:cxnSp>
            <p:nvCxnSpPr>
              <p:cNvPr id="87076" name="AutoShape 32"/>
              <p:cNvCxnSpPr>
                <a:cxnSpLocks noChangeShapeType="1"/>
              </p:cNvCxnSpPr>
              <p:nvPr/>
            </p:nvCxnSpPr>
            <p:spPr bwMode="auto">
              <a:xfrm>
                <a:off x="3570" y="5328"/>
                <a:ext cx="2625" cy="15"/>
              </a:xfrm>
              <a:prstGeom prst="straightConnector1">
                <a:avLst/>
              </a:prstGeom>
              <a:noFill/>
              <a:ln w="9525">
                <a:solidFill>
                  <a:srgbClr val="000000"/>
                </a:solidFill>
                <a:round/>
                <a:tailEnd type="triangle" w="med" len="med"/>
              </a:ln>
            </p:spPr>
          </p:cxnSp>
          <p:sp>
            <p:nvSpPr>
              <p:cNvPr id="87077" name="Text Box 33"/>
              <p:cNvSpPr txBox="1">
                <a:spLocks noChangeArrowheads="1"/>
              </p:cNvSpPr>
              <p:nvPr/>
            </p:nvSpPr>
            <p:spPr bwMode="auto">
              <a:xfrm>
                <a:off x="6195" y="5628"/>
                <a:ext cx="1335" cy="360"/>
              </a:xfrm>
              <a:prstGeom prst="rect">
                <a:avLst/>
              </a:prstGeom>
              <a:noFill/>
              <a:ln w="9525">
                <a:solidFill>
                  <a:srgbClr val="000000"/>
                </a:solidFill>
                <a:miter lim="800000"/>
              </a:ln>
            </p:spPr>
            <p:txBody>
              <a:bodyPr/>
              <a:lstStyle/>
              <a:p>
                <a:pPr algn="ctr"/>
                <a:r>
                  <a:rPr lang="zh-CN" altLang="en-US" sz="1400"/>
                  <a:t>压缩气管路</a:t>
                </a:r>
                <a:endParaRPr lang="zh-CN" sz="1400"/>
              </a:p>
            </p:txBody>
          </p:sp>
          <p:cxnSp>
            <p:nvCxnSpPr>
              <p:cNvPr id="87078" name="AutoShape 34"/>
              <p:cNvCxnSpPr>
                <a:cxnSpLocks noChangeShapeType="1"/>
              </p:cNvCxnSpPr>
              <p:nvPr/>
            </p:nvCxnSpPr>
            <p:spPr bwMode="auto">
              <a:xfrm flipV="1">
                <a:off x="5490" y="4143"/>
                <a:ext cx="705" cy="510"/>
              </a:xfrm>
              <a:prstGeom prst="straightConnector1">
                <a:avLst/>
              </a:prstGeom>
              <a:noFill/>
              <a:ln w="9525">
                <a:solidFill>
                  <a:srgbClr val="000000"/>
                </a:solidFill>
                <a:round/>
                <a:tailEnd type="triangle" w="med" len="med"/>
              </a:ln>
            </p:spPr>
          </p:cxnSp>
          <p:cxnSp>
            <p:nvCxnSpPr>
              <p:cNvPr id="87079" name="AutoShape 35"/>
              <p:cNvCxnSpPr>
                <a:cxnSpLocks noChangeShapeType="1"/>
              </p:cNvCxnSpPr>
              <p:nvPr/>
            </p:nvCxnSpPr>
            <p:spPr bwMode="auto">
              <a:xfrm>
                <a:off x="5490" y="4653"/>
                <a:ext cx="705" cy="0"/>
              </a:xfrm>
              <a:prstGeom prst="straightConnector1">
                <a:avLst/>
              </a:prstGeom>
              <a:noFill/>
              <a:ln w="9525">
                <a:solidFill>
                  <a:srgbClr val="000000"/>
                </a:solidFill>
                <a:round/>
                <a:tailEnd type="triangle" w="med" len="med"/>
              </a:ln>
            </p:spPr>
          </p:cxnSp>
          <p:cxnSp>
            <p:nvCxnSpPr>
              <p:cNvPr id="87080" name="AutoShape 36"/>
              <p:cNvCxnSpPr>
                <a:cxnSpLocks noChangeShapeType="1"/>
              </p:cNvCxnSpPr>
              <p:nvPr/>
            </p:nvCxnSpPr>
            <p:spPr bwMode="auto">
              <a:xfrm>
                <a:off x="3570" y="3258"/>
                <a:ext cx="2625" cy="300"/>
              </a:xfrm>
              <a:prstGeom prst="straightConnector1">
                <a:avLst/>
              </a:prstGeom>
              <a:noFill/>
              <a:ln w="9525">
                <a:solidFill>
                  <a:srgbClr val="000000"/>
                </a:solidFill>
                <a:round/>
                <a:tailEnd type="triangle" w="med" len="med"/>
              </a:ln>
            </p:spPr>
          </p:cxnSp>
          <p:sp>
            <p:nvSpPr>
              <p:cNvPr id="87081" name="Text Box 37"/>
              <p:cNvSpPr txBox="1">
                <a:spLocks noChangeArrowheads="1"/>
              </p:cNvSpPr>
              <p:nvPr/>
            </p:nvSpPr>
            <p:spPr bwMode="auto">
              <a:xfrm>
                <a:off x="6195" y="6063"/>
                <a:ext cx="1335" cy="660"/>
              </a:xfrm>
              <a:prstGeom prst="rect">
                <a:avLst/>
              </a:prstGeom>
              <a:noFill/>
              <a:ln w="9525">
                <a:solidFill>
                  <a:srgbClr val="000000"/>
                </a:solidFill>
                <a:miter lim="800000"/>
              </a:ln>
            </p:spPr>
            <p:txBody>
              <a:bodyPr/>
              <a:lstStyle/>
              <a:p>
                <a:pPr algn="ctr"/>
                <a:r>
                  <a:rPr lang="zh-CN" altLang="en-US" sz="1400"/>
                  <a:t>变压器</a:t>
                </a:r>
                <a:endParaRPr lang="zh-CN" altLang="en-US" sz="1400">
                  <a:latin typeface="Times New Roman" panose="02020603050405020304" pitchFamily="18" charset="0"/>
                </a:endParaRPr>
              </a:p>
              <a:p>
                <a:pPr algn="ctr"/>
                <a:r>
                  <a:rPr lang="zh-CN" altLang="en-US" sz="1400"/>
                  <a:t>电力线路</a:t>
                </a:r>
                <a:endParaRPr lang="zh-CN" sz="1400"/>
              </a:p>
            </p:txBody>
          </p:sp>
          <p:sp>
            <p:nvSpPr>
              <p:cNvPr id="87082" name="AutoShape 38"/>
              <p:cNvSpPr>
                <a:spLocks noChangeArrowheads="1"/>
              </p:cNvSpPr>
              <p:nvPr/>
            </p:nvSpPr>
            <p:spPr bwMode="auto">
              <a:xfrm>
                <a:off x="4125" y="5553"/>
                <a:ext cx="1440" cy="1170"/>
              </a:xfrm>
              <a:prstGeom prst="roundRect">
                <a:avLst>
                  <a:gd name="adj" fmla="val 16667"/>
                </a:avLst>
              </a:prstGeom>
              <a:noFill/>
              <a:ln w="9525">
                <a:solidFill>
                  <a:srgbClr val="000000"/>
                </a:solidFill>
                <a:prstDash val="dash"/>
                <a:round/>
              </a:ln>
            </p:spPr>
            <p:txBody>
              <a:bodyPr/>
              <a:lstStyle/>
              <a:p>
                <a:endParaRPr lang="zh-CN" altLang="en-US"/>
              </a:p>
            </p:txBody>
          </p:sp>
          <p:sp>
            <p:nvSpPr>
              <p:cNvPr id="87083" name="Text Box 39"/>
              <p:cNvSpPr txBox="1">
                <a:spLocks noChangeArrowheads="1"/>
              </p:cNvSpPr>
              <p:nvPr/>
            </p:nvSpPr>
            <p:spPr bwMode="auto">
              <a:xfrm>
                <a:off x="4236" y="6216"/>
                <a:ext cx="1254" cy="360"/>
              </a:xfrm>
              <a:prstGeom prst="rect">
                <a:avLst/>
              </a:prstGeom>
              <a:noFill/>
              <a:ln w="9525">
                <a:solidFill>
                  <a:srgbClr val="000000"/>
                </a:solidFill>
                <a:miter lim="800000"/>
              </a:ln>
            </p:spPr>
            <p:txBody>
              <a:bodyPr/>
              <a:lstStyle/>
              <a:p>
                <a:pPr algn="ctr"/>
                <a:r>
                  <a:rPr lang="zh-CN" altLang="en-US" sz="1400"/>
                  <a:t>空压机</a:t>
                </a:r>
                <a:endParaRPr lang="zh-CN" sz="1400"/>
              </a:p>
            </p:txBody>
          </p:sp>
          <p:sp>
            <p:nvSpPr>
              <p:cNvPr id="87084" name="Text Box 40"/>
              <p:cNvSpPr txBox="1">
                <a:spLocks noChangeArrowheads="1"/>
              </p:cNvSpPr>
              <p:nvPr/>
            </p:nvSpPr>
            <p:spPr bwMode="auto">
              <a:xfrm>
                <a:off x="4236" y="5658"/>
                <a:ext cx="1254" cy="360"/>
              </a:xfrm>
              <a:prstGeom prst="rect">
                <a:avLst/>
              </a:prstGeom>
              <a:noFill/>
              <a:ln w="9525">
                <a:solidFill>
                  <a:srgbClr val="000000"/>
                </a:solidFill>
                <a:miter lim="800000"/>
              </a:ln>
            </p:spPr>
            <p:txBody>
              <a:bodyPr/>
              <a:lstStyle/>
              <a:p>
                <a:pPr algn="ctr"/>
                <a:r>
                  <a:rPr lang="zh-CN" altLang="en-US" sz="1400"/>
                  <a:t>煤气发生炉</a:t>
                </a:r>
                <a:endParaRPr lang="zh-CN" sz="1400"/>
              </a:p>
            </p:txBody>
          </p:sp>
          <p:cxnSp>
            <p:nvCxnSpPr>
              <p:cNvPr id="87085" name="AutoShape 41"/>
              <p:cNvCxnSpPr>
                <a:cxnSpLocks noChangeShapeType="1"/>
              </p:cNvCxnSpPr>
              <p:nvPr/>
            </p:nvCxnSpPr>
            <p:spPr bwMode="auto">
              <a:xfrm flipV="1">
                <a:off x="5490" y="5508"/>
                <a:ext cx="705" cy="375"/>
              </a:xfrm>
              <a:prstGeom prst="straightConnector1">
                <a:avLst/>
              </a:prstGeom>
              <a:noFill/>
              <a:ln w="9525">
                <a:solidFill>
                  <a:srgbClr val="000000"/>
                </a:solidFill>
                <a:round/>
                <a:tailEnd type="triangle" w="med" len="med"/>
              </a:ln>
            </p:spPr>
          </p:cxnSp>
          <p:cxnSp>
            <p:nvCxnSpPr>
              <p:cNvPr id="87086" name="AutoShape 42"/>
              <p:cNvCxnSpPr>
                <a:cxnSpLocks noChangeShapeType="1"/>
              </p:cNvCxnSpPr>
              <p:nvPr/>
            </p:nvCxnSpPr>
            <p:spPr bwMode="auto">
              <a:xfrm>
                <a:off x="3570" y="6273"/>
                <a:ext cx="555" cy="840"/>
              </a:xfrm>
              <a:prstGeom prst="straightConnector1">
                <a:avLst/>
              </a:prstGeom>
              <a:noFill/>
              <a:ln w="9525">
                <a:solidFill>
                  <a:srgbClr val="000000"/>
                </a:solidFill>
                <a:round/>
              </a:ln>
            </p:spPr>
          </p:cxnSp>
          <p:cxnSp>
            <p:nvCxnSpPr>
              <p:cNvPr id="87087" name="AutoShape 43"/>
              <p:cNvCxnSpPr>
                <a:cxnSpLocks noChangeShapeType="1"/>
              </p:cNvCxnSpPr>
              <p:nvPr/>
            </p:nvCxnSpPr>
            <p:spPr bwMode="auto">
              <a:xfrm>
                <a:off x="4125" y="7113"/>
                <a:ext cx="1545" cy="0"/>
              </a:xfrm>
              <a:prstGeom prst="straightConnector1">
                <a:avLst/>
              </a:prstGeom>
              <a:noFill/>
              <a:ln w="9525">
                <a:solidFill>
                  <a:srgbClr val="000000"/>
                </a:solidFill>
                <a:round/>
              </a:ln>
            </p:spPr>
          </p:cxnSp>
          <p:cxnSp>
            <p:nvCxnSpPr>
              <p:cNvPr id="87088" name="AutoShape 44"/>
              <p:cNvCxnSpPr>
                <a:cxnSpLocks noChangeShapeType="1"/>
              </p:cNvCxnSpPr>
              <p:nvPr/>
            </p:nvCxnSpPr>
            <p:spPr bwMode="auto">
              <a:xfrm flipV="1">
                <a:off x="5670" y="6468"/>
                <a:ext cx="525" cy="645"/>
              </a:xfrm>
              <a:prstGeom prst="straightConnector1">
                <a:avLst/>
              </a:prstGeom>
              <a:noFill/>
              <a:ln w="9525">
                <a:solidFill>
                  <a:srgbClr val="000000"/>
                </a:solidFill>
                <a:round/>
                <a:tailEnd type="triangle" w="med" len="med"/>
              </a:ln>
            </p:spPr>
          </p:cxnSp>
          <p:cxnSp>
            <p:nvCxnSpPr>
              <p:cNvPr id="87089" name="AutoShape 45"/>
              <p:cNvCxnSpPr>
                <a:cxnSpLocks noChangeShapeType="1"/>
              </p:cNvCxnSpPr>
              <p:nvPr/>
            </p:nvCxnSpPr>
            <p:spPr bwMode="auto">
              <a:xfrm flipV="1">
                <a:off x="7317" y="5443"/>
                <a:ext cx="996" cy="15"/>
              </a:xfrm>
              <a:prstGeom prst="straightConnector1">
                <a:avLst/>
              </a:prstGeom>
              <a:noFill/>
              <a:ln w="9525">
                <a:solidFill>
                  <a:srgbClr val="000000"/>
                </a:solidFill>
                <a:round/>
                <a:tailEnd type="triangle" w="med" len="med"/>
              </a:ln>
            </p:spPr>
          </p:cxnSp>
          <p:cxnSp>
            <p:nvCxnSpPr>
              <p:cNvPr id="87090" name="AutoShape 46"/>
              <p:cNvCxnSpPr>
                <a:cxnSpLocks noChangeShapeType="1"/>
              </p:cNvCxnSpPr>
              <p:nvPr/>
            </p:nvCxnSpPr>
            <p:spPr bwMode="auto">
              <a:xfrm flipV="1">
                <a:off x="7530" y="5508"/>
                <a:ext cx="783" cy="265"/>
              </a:xfrm>
              <a:prstGeom prst="straightConnector1">
                <a:avLst/>
              </a:prstGeom>
              <a:noFill/>
              <a:ln w="9525">
                <a:solidFill>
                  <a:srgbClr val="000000"/>
                </a:solidFill>
                <a:round/>
                <a:tailEnd type="triangle" w="med" len="med"/>
              </a:ln>
            </p:spPr>
          </p:cxnSp>
          <p:cxnSp>
            <p:nvCxnSpPr>
              <p:cNvPr id="87091" name="AutoShape 47"/>
              <p:cNvCxnSpPr>
                <a:cxnSpLocks noChangeShapeType="1"/>
              </p:cNvCxnSpPr>
              <p:nvPr/>
            </p:nvCxnSpPr>
            <p:spPr bwMode="auto">
              <a:xfrm>
                <a:off x="7530" y="6393"/>
                <a:ext cx="370" cy="0"/>
              </a:xfrm>
              <a:prstGeom prst="straightConnector1">
                <a:avLst/>
              </a:prstGeom>
              <a:noFill/>
              <a:ln w="9525">
                <a:solidFill>
                  <a:srgbClr val="000000"/>
                </a:solidFill>
                <a:round/>
              </a:ln>
            </p:spPr>
          </p:cxnSp>
          <p:cxnSp>
            <p:nvCxnSpPr>
              <p:cNvPr id="87092" name="AutoShape 48"/>
              <p:cNvCxnSpPr>
                <a:cxnSpLocks noChangeShapeType="1"/>
              </p:cNvCxnSpPr>
              <p:nvPr/>
            </p:nvCxnSpPr>
            <p:spPr bwMode="auto">
              <a:xfrm flipV="1">
                <a:off x="7900" y="3558"/>
                <a:ext cx="0" cy="2835"/>
              </a:xfrm>
              <a:prstGeom prst="straightConnector1">
                <a:avLst/>
              </a:prstGeom>
              <a:noFill/>
              <a:ln w="9525">
                <a:solidFill>
                  <a:srgbClr val="000000"/>
                </a:solidFill>
                <a:round/>
              </a:ln>
            </p:spPr>
          </p:cxnSp>
          <p:cxnSp>
            <p:nvCxnSpPr>
              <p:cNvPr id="87093" name="AutoShape 49"/>
              <p:cNvCxnSpPr>
                <a:cxnSpLocks noChangeShapeType="1"/>
              </p:cNvCxnSpPr>
              <p:nvPr/>
            </p:nvCxnSpPr>
            <p:spPr bwMode="auto">
              <a:xfrm>
                <a:off x="7900" y="3558"/>
                <a:ext cx="413" cy="0"/>
              </a:xfrm>
              <a:prstGeom prst="straightConnector1">
                <a:avLst/>
              </a:prstGeom>
              <a:noFill/>
              <a:ln w="9525">
                <a:solidFill>
                  <a:srgbClr val="000000"/>
                </a:solidFill>
                <a:round/>
                <a:tailEnd type="triangle" w="med" len="med"/>
              </a:ln>
            </p:spPr>
          </p:cxnSp>
          <p:cxnSp>
            <p:nvCxnSpPr>
              <p:cNvPr id="87094" name="AutoShape 50"/>
              <p:cNvCxnSpPr>
                <a:cxnSpLocks noChangeShapeType="1"/>
              </p:cNvCxnSpPr>
              <p:nvPr/>
            </p:nvCxnSpPr>
            <p:spPr bwMode="auto">
              <a:xfrm>
                <a:off x="7317" y="3613"/>
                <a:ext cx="213" cy="1535"/>
              </a:xfrm>
              <a:prstGeom prst="straightConnector1">
                <a:avLst/>
              </a:prstGeom>
              <a:noFill/>
              <a:ln w="9525">
                <a:solidFill>
                  <a:srgbClr val="000000"/>
                </a:solidFill>
                <a:round/>
              </a:ln>
            </p:spPr>
          </p:cxnSp>
          <p:cxnSp>
            <p:nvCxnSpPr>
              <p:cNvPr id="87095" name="AutoShape 51"/>
              <p:cNvCxnSpPr>
                <a:cxnSpLocks noChangeShapeType="1"/>
              </p:cNvCxnSpPr>
              <p:nvPr/>
            </p:nvCxnSpPr>
            <p:spPr bwMode="auto">
              <a:xfrm>
                <a:off x="7530" y="5148"/>
                <a:ext cx="783" cy="785"/>
              </a:xfrm>
              <a:prstGeom prst="straightConnector1">
                <a:avLst/>
              </a:prstGeom>
              <a:noFill/>
              <a:ln w="9525">
                <a:solidFill>
                  <a:srgbClr val="000000"/>
                </a:solidFill>
                <a:round/>
                <a:tailEnd type="triangle" w="med" len="med"/>
              </a:ln>
            </p:spPr>
          </p:cxnSp>
          <p:cxnSp>
            <p:nvCxnSpPr>
              <p:cNvPr id="87096" name="AutoShape 52"/>
              <p:cNvCxnSpPr>
                <a:cxnSpLocks noChangeShapeType="1"/>
              </p:cNvCxnSpPr>
              <p:nvPr/>
            </p:nvCxnSpPr>
            <p:spPr bwMode="auto">
              <a:xfrm>
                <a:off x="7530" y="5148"/>
                <a:ext cx="783" cy="180"/>
              </a:xfrm>
              <a:prstGeom prst="straightConnector1">
                <a:avLst/>
              </a:prstGeom>
              <a:noFill/>
              <a:ln w="9525">
                <a:solidFill>
                  <a:srgbClr val="000000"/>
                </a:solidFill>
                <a:round/>
                <a:tailEnd type="triangle" w="med" len="med"/>
              </a:ln>
            </p:spPr>
          </p:cxnSp>
          <p:sp>
            <p:nvSpPr>
              <p:cNvPr id="87097" name="Text Box 53"/>
              <p:cNvSpPr txBox="1">
                <a:spLocks noChangeArrowheads="1"/>
              </p:cNvSpPr>
              <p:nvPr/>
            </p:nvSpPr>
            <p:spPr bwMode="auto">
              <a:xfrm>
                <a:off x="8332" y="5703"/>
                <a:ext cx="1122" cy="360"/>
              </a:xfrm>
              <a:prstGeom prst="rect">
                <a:avLst/>
              </a:prstGeom>
              <a:noFill/>
              <a:ln w="9525">
                <a:solidFill>
                  <a:srgbClr val="000000"/>
                </a:solidFill>
                <a:miter lim="800000"/>
              </a:ln>
            </p:spPr>
            <p:txBody>
              <a:bodyPr/>
              <a:lstStyle/>
              <a:p>
                <a:pPr algn="ctr"/>
                <a:r>
                  <a:rPr lang="zh-CN" altLang="en-US" sz="1400"/>
                  <a:t>锡槽</a:t>
                </a:r>
                <a:endParaRPr lang="zh-CN" altLang="en-US" sz="1400">
                  <a:latin typeface="Times New Roman" panose="02020603050405020304" pitchFamily="18" charset="0"/>
                </a:endParaRPr>
              </a:p>
              <a:p>
                <a:endParaRPr lang="zh-CN" altLang="zh-CN" sz="1400"/>
              </a:p>
            </p:txBody>
          </p:sp>
          <p:cxnSp>
            <p:nvCxnSpPr>
              <p:cNvPr id="87098" name="AutoShape 54"/>
              <p:cNvCxnSpPr>
                <a:cxnSpLocks noChangeShapeType="1"/>
              </p:cNvCxnSpPr>
              <p:nvPr/>
            </p:nvCxnSpPr>
            <p:spPr bwMode="auto">
              <a:xfrm flipV="1">
                <a:off x="7900" y="5553"/>
                <a:ext cx="413" cy="840"/>
              </a:xfrm>
              <a:prstGeom prst="straightConnector1">
                <a:avLst/>
              </a:prstGeom>
              <a:noFill/>
              <a:ln w="9525">
                <a:solidFill>
                  <a:srgbClr val="000000"/>
                </a:solidFill>
                <a:round/>
                <a:tailEnd type="triangle" w="med" len="med"/>
              </a:ln>
            </p:spPr>
          </p:cxnSp>
          <p:cxnSp>
            <p:nvCxnSpPr>
              <p:cNvPr id="87099" name="AutoShape 55"/>
              <p:cNvCxnSpPr>
                <a:cxnSpLocks noChangeShapeType="1"/>
              </p:cNvCxnSpPr>
              <p:nvPr/>
            </p:nvCxnSpPr>
            <p:spPr bwMode="auto">
              <a:xfrm flipV="1">
                <a:off x="7900" y="5883"/>
                <a:ext cx="432" cy="510"/>
              </a:xfrm>
              <a:prstGeom prst="straightConnector1">
                <a:avLst/>
              </a:prstGeom>
              <a:noFill/>
              <a:ln w="9525">
                <a:solidFill>
                  <a:srgbClr val="000000"/>
                </a:solidFill>
                <a:round/>
                <a:tailEnd type="triangle" w="med" len="med"/>
              </a:ln>
            </p:spPr>
          </p:cxnSp>
          <p:cxnSp>
            <p:nvCxnSpPr>
              <p:cNvPr id="87100" name="AutoShape 56"/>
              <p:cNvCxnSpPr>
                <a:cxnSpLocks noChangeShapeType="1"/>
              </p:cNvCxnSpPr>
              <p:nvPr/>
            </p:nvCxnSpPr>
            <p:spPr bwMode="auto">
              <a:xfrm>
                <a:off x="7900" y="6393"/>
                <a:ext cx="432" cy="0"/>
              </a:xfrm>
              <a:prstGeom prst="straightConnector1">
                <a:avLst/>
              </a:prstGeom>
              <a:noFill/>
              <a:ln w="9525">
                <a:solidFill>
                  <a:srgbClr val="000000"/>
                </a:solidFill>
                <a:round/>
                <a:tailEnd type="triangle" w="med" len="med"/>
              </a:ln>
            </p:spPr>
          </p:cxnSp>
          <p:cxnSp>
            <p:nvCxnSpPr>
              <p:cNvPr id="87101" name="AutoShape 57"/>
              <p:cNvCxnSpPr>
                <a:cxnSpLocks noChangeShapeType="1"/>
              </p:cNvCxnSpPr>
              <p:nvPr/>
            </p:nvCxnSpPr>
            <p:spPr bwMode="auto">
              <a:xfrm>
                <a:off x="7317" y="4218"/>
                <a:ext cx="996" cy="1110"/>
              </a:xfrm>
              <a:prstGeom prst="straightConnector1">
                <a:avLst/>
              </a:prstGeom>
              <a:noFill/>
              <a:ln w="9525">
                <a:solidFill>
                  <a:srgbClr val="000000"/>
                </a:solidFill>
                <a:round/>
                <a:tailEnd type="triangle" w="med" len="med"/>
              </a:ln>
            </p:spPr>
          </p:cxnSp>
          <p:cxnSp>
            <p:nvCxnSpPr>
              <p:cNvPr id="87102" name="AutoShape 58"/>
              <p:cNvCxnSpPr>
                <a:cxnSpLocks noChangeShapeType="1"/>
              </p:cNvCxnSpPr>
              <p:nvPr/>
            </p:nvCxnSpPr>
            <p:spPr bwMode="auto">
              <a:xfrm>
                <a:off x="7317" y="4788"/>
                <a:ext cx="1015" cy="115"/>
              </a:xfrm>
              <a:prstGeom prst="straightConnector1">
                <a:avLst/>
              </a:prstGeom>
              <a:noFill/>
              <a:ln w="9525">
                <a:solidFill>
                  <a:srgbClr val="000000"/>
                </a:solidFill>
                <a:round/>
                <a:tailEnd type="triangle" w="med" len="med"/>
              </a:ln>
            </p:spPr>
          </p:cxnSp>
          <p:cxnSp>
            <p:nvCxnSpPr>
              <p:cNvPr id="87103" name="AutoShape 59"/>
              <p:cNvCxnSpPr>
                <a:cxnSpLocks noChangeShapeType="1"/>
              </p:cNvCxnSpPr>
              <p:nvPr/>
            </p:nvCxnSpPr>
            <p:spPr bwMode="auto">
              <a:xfrm>
                <a:off x="9435" y="5458"/>
                <a:ext cx="285" cy="0"/>
              </a:xfrm>
              <a:prstGeom prst="straightConnector1">
                <a:avLst/>
              </a:prstGeom>
              <a:noFill/>
              <a:ln w="9525">
                <a:solidFill>
                  <a:srgbClr val="000000"/>
                </a:solidFill>
                <a:round/>
              </a:ln>
            </p:spPr>
          </p:cxnSp>
          <p:cxnSp>
            <p:nvCxnSpPr>
              <p:cNvPr id="87104" name="AutoShape 60"/>
              <p:cNvCxnSpPr>
                <a:cxnSpLocks noChangeShapeType="1"/>
              </p:cNvCxnSpPr>
              <p:nvPr/>
            </p:nvCxnSpPr>
            <p:spPr bwMode="auto">
              <a:xfrm flipH="1" flipV="1">
                <a:off x="9670" y="2643"/>
                <a:ext cx="50" cy="2815"/>
              </a:xfrm>
              <a:prstGeom prst="straightConnector1">
                <a:avLst/>
              </a:prstGeom>
              <a:noFill/>
              <a:ln w="9525">
                <a:solidFill>
                  <a:srgbClr val="000000"/>
                </a:solidFill>
                <a:round/>
              </a:ln>
            </p:spPr>
          </p:cxnSp>
          <p:cxnSp>
            <p:nvCxnSpPr>
              <p:cNvPr id="87105" name="AutoShape 61"/>
              <p:cNvCxnSpPr>
                <a:cxnSpLocks noChangeShapeType="1"/>
              </p:cNvCxnSpPr>
              <p:nvPr/>
            </p:nvCxnSpPr>
            <p:spPr bwMode="auto">
              <a:xfrm flipH="1">
                <a:off x="5805" y="2643"/>
                <a:ext cx="3865" cy="0"/>
              </a:xfrm>
              <a:prstGeom prst="straightConnector1">
                <a:avLst/>
              </a:prstGeom>
              <a:noFill/>
              <a:ln w="9525">
                <a:solidFill>
                  <a:srgbClr val="000000"/>
                </a:solidFill>
                <a:round/>
              </a:ln>
            </p:spPr>
          </p:cxnSp>
          <p:cxnSp>
            <p:nvCxnSpPr>
              <p:cNvPr id="87106" name="AutoShape 62"/>
              <p:cNvCxnSpPr>
                <a:cxnSpLocks noChangeShapeType="1"/>
              </p:cNvCxnSpPr>
              <p:nvPr/>
            </p:nvCxnSpPr>
            <p:spPr bwMode="auto">
              <a:xfrm flipH="1">
                <a:off x="5220" y="2643"/>
                <a:ext cx="585" cy="1785"/>
              </a:xfrm>
              <a:prstGeom prst="straightConnector1">
                <a:avLst/>
              </a:prstGeom>
              <a:noFill/>
              <a:ln w="9525">
                <a:solidFill>
                  <a:srgbClr val="000000"/>
                </a:solidFill>
                <a:round/>
                <a:tailEnd type="triangle" w="med" len="med"/>
              </a:ln>
            </p:spPr>
          </p:cxnSp>
          <p:cxnSp>
            <p:nvCxnSpPr>
              <p:cNvPr id="87107" name="AutoShape 63"/>
              <p:cNvCxnSpPr>
                <a:cxnSpLocks noChangeShapeType="1"/>
              </p:cNvCxnSpPr>
              <p:nvPr/>
            </p:nvCxnSpPr>
            <p:spPr bwMode="auto">
              <a:xfrm flipH="1">
                <a:off x="5390" y="3793"/>
                <a:ext cx="805" cy="635"/>
              </a:xfrm>
              <a:prstGeom prst="straightConnector1">
                <a:avLst/>
              </a:prstGeom>
              <a:noFill/>
              <a:ln w="9525">
                <a:solidFill>
                  <a:srgbClr val="000000"/>
                </a:solidFill>
                <a:round/>
                <a:tailEnd type="triangle" w="med" len="med"/>
              </a:ln>
            </p:spPr>
          </p:cxnSp>
          <p:cxnSp>
            <p:nvCxnSpPr>
              <p:cNvPr id="87108" name="AutoShape 64"/>
              <p:cNvCxnSpPr>
                <a:cxnSpLocks noChangeShapeType="1"/>
              </p:cNvCxnSpPr>
              <p:nvPr/>
            </p:nvCxnSpPr>
            <p:spPr bwMode="auto">
              <a:xfrm flipH="1">
                <a:off x="5830" y="6273"/>
                <a:ext cx="365" cy="120"/>
              </a:xfrm>
              <a:prstGeom prst="straightConnector1">
                <a:avLst/>
              </a:prstGeom>
              <a:noFill/>
              <a:ln w="9525">
                <a:solidFill>
                  <a:srgbClr val="000000"/>
                </a:solidFill>
                <a:round/>
              </a:ln>
            </p:spPr>
          </p:cxnSp>
          <p:cxnSp>
            <p:nvCxnSpPr>
              <p:cNvPr id="87109" name="AutoShape 65"/>
              <p:cNvCxnSpPr>
                <a:cxnSpLocks noChangeShapeType="1"/>
              </p:cNvCxnSpPr>
              <p:nvPr/>
            </p:nvCxnSpPr>
            <p:spPr bwMode="auto">
              <a:xfrm flipH="1">
                <a:off x="5490" y="6393"/>
                <a:ext cx="340" cy="76"/>
              </a:xfrm>
              <a:prstGeom prst="straightConnector1">
                <a:avLst/>
              </a:prstGeom>
              <a:noFill/>
              <a:ln w="9525">
                <a:solidFill>
                  <a:srgbClr val="000000"/>
                </a:solidFill>
                <a:round/>
                <a:tailEnd type="triangle" w="med" len="med"/>
              </a:ln>
            </p:spPr>
          </p:cxnSp>
          <p:cxnSp>
            <p:nvCxnSpPr>
              <p:cNvPr id="87110" name="AutoShape 66"/>
              <p:cNvCxnSpPr>
                <a:cxnSpLocks noChangeShapeType="1"/>
              </p:cNvCxnSpPr>
              <p:nvPr/>
            </p:nvCxnSpPr>
            <p:spPr bwMode="auto">
              <a:xfrm flipH="1" flipV="1">
                <a:off x="5390" y="4788"/>
                <a:ext cx="440" cy="1605"/>
              </a:xfrm>
              <a:prstGeom prst="straightConnector1">
                <a:avLst/>
              </a:prstGeom>
              <a:noFill/>
              <a:ln w="9525">
                <a:solidFill>
                  <a:srgbClr val="000000"/>
                </a:solidFill>
                <a:round/>
                <a:tailEnd type="triangle" w="med" len="med"/>
              </a:ln>
            </p:spPr>
          </p:cxnSp>
          <p:cxnSp>
            <p:nvCxnSpPr>
              <p:cNvPr id="87111" name="AutoShape 67"/>
              <p:cNvCxnSpPr>
                <a:cxnSpLocks noChangeShapeType="1"/>
              </p:cNvCxnSpPr>
              <p:nvPr/>
            </p:nvCxnSpPr>
            <p:spPr bwMode="auto">
              <a:xfrm flipH="1" flipV="1">
                <a:off x="5490" y="5933"/>
                <a:ext cx="340" cy="460"/>
              </a:xfrm>
              <a:prstGeom prst="straightConnector1">
                <a:avLst/>
              </a:prstGeom>
              <a:noFill/>
              <a:ln w="9525">
                <a:solidFill>
                  <a:srgbClr val="000000"/>
                </a:solidFill>
                <a:round/>
                <a:tailEnd type="triangle" w="med" len="med"/>
              </a:ln>
            </p:spPr>
          </p:cxnSp>
          <p:cxnSp>
            <p:nvCxnSpPr>
              <p:cNvPr id="87112" name="AutoShape 68"/>
              <p:cNvCxnSpPr>
                <a:cxnSpLocks noChangeShapeType="1"/>
              </p:cNvCxnSpPr>
              <p:nvPr/>
            </p:nvCxnSpPr>
            <p:spPr bwMode="auto">
              <a:xfrm rot="5400000">
                <a:off x="5815" y="6798"/>
                <a:ext cx="960" cy="810"/>
              </a:xfrm>
              <a:prstGeom prst="curvedConnector3">
                <a:avLst>
                  <a:gd name="adj1" fmla="val 50000"/>
                </a:avLst>
              </a:prstGeom>
              <a:noFill/>
              <a:ln w="9525">
                <a:solidFill>
                  <a:srgbClr val="000000"/>
                </a:solidFill>
                <a:prstDash val="sysDot"/>
                <a:round/>
              </a:ln>
            </p:spPr>
          </p:cxnSp>
          <p:cxnSp>
            <p:nvCxnSpPr>
              <p:cNvPr id="87113" name="AutoShape 69"/>
              <p:cNvCxnSpPr>
                <a:cxnSpLocks noChangeShapeType="1"/>
              </p:cNvCxnSpPr>
              <p:nvPr/>
            </p:nvCxnSpPr>
            <p:spPr bwMode="auto">
              <a:xfrm rot="16200000" flipH="1">
                <a:off x="4890" y="7008"/>
                <a:ext cx="1005" cy="345"/>
              </a:xfrm>
              <a:prstGeom prst="curvedConnector3">
                <a:avLst>
                  <a:gd name="adj1" fmla="val 49949"/>
                </a:avLst>
              </a:prstGeom>
              <a:noFill/>
              <a:ln w="9525">
                <a:solidFill>
                  <a:srgbClr val="000000"/>
                </a:solidFill>
                <a:prstDash val="sysDot"/>
                <a:round/>
              </a:ln>
            </p:spPr>
          </p:cxnSp>
          <p:cxnSp>
            <p:nvCxnSpPr>
              <p:cNvPr id="87114" name="AutoShape 70"/>
              <p:cNvCxnSpPr>
                <a:cxnSpLocks noChangeShapeType="1"/>
              </p:cNvCxnSpPr>
              <p:nvPr/>
            </p:nvCxnSpPr>
            <p:spPr bwMode="auto">
              <a:xfrm>
                <a:off x="3570" y="6831"/>
                <a:ext cx="480" cy="372"/>
              </a:xfrm>
              <a:prstGeom prst="straightConnector1">
                <a:avLst/>
              </a:prstGeom>
              <a:noFill/>
              <a:ln w="9525">
                <a:solidFill>
                  <a:srgbClr val="000000"/>
                </a:solidFill>
                <a:round/>
              </a:ln>
            </p:spPr>
          </p:cxnSp>
          <p:cxnSp>
            <p:nvCxnSpPr>
              <p:cNvPr id="87115" name="AutoShape 71"/>
              <p:cNvCxnSpPr>
                <a:cxnSpLocks noChangeShapeType="1"/>
              </p:cNvCxnSpPr>
              <p:nvPr/>
            </p:nvCxnSpPr>
            <p:spPr bwMode="auto">
              <a:xfrm>
                <a:off x="4050" y="7203"/>
                <a:ext cx="3850" cy="0"/>
              </a:xfrm>
              <a:prstGeom prst="straightConnector1">
                <a:avLst/>
              </a:prstGeom>
              <a:noFill/>
              <a:ln w="9525">
                <a:solidFill>
                  <a:srgbClr val="000000"/>
                </a:solidFill>
                <a:round/>
              </a:ln>
            </p:spPr>
          </p:cxnSp>
          <p:cxnSp>
            <p:nvCxnSpPr>
              <p:cNvPr id="87116" name="AutoShape 72"/>
              <p:cNvCxnSpPr>
                <a:cxnSpLocks noChangeShapeType="1"/>
              </p:cNvCxnSpPr>
              <p:nvPr/>
            </p:nvCxnSpPr>
            <p:spPr bwMode="auto">
              <a:xfrm flipV="1">
                <a:off x="7900" y="6953"/>
                <a:ext cx="493" cy="250"/>
              </a:xfrm>
              <a:prstGeom prst="straightConnector1">
                <a:avLst/>
              </a:prstGeom>
              <a:noFill/>
              <a:ln w="9525">
                <a:solidFill>
                  <a:srgbClr val="000000"/>
                </a:solidFill>
                <a:round/>
                <a:tailEnd type="triangle" w="med" len="med"/>
              </a:ln>
            </p:spPr>
          </p:cxnSp>
          <p:cxnSp>
            <p:nvCxnSpPr>
              <p:cNvPr id="87117" name="AutoShape 73"/>
              <p:cNvCxnSpPr>
                <a:cxnSpLocks noChangeShapeType="1"/>
              </p:cNvCxnSpPr>
              <p:nvPr/>
            </p:nvCxnSpPr>
            <p:spPr bwMode="auto">
              <a:xfrm>
                <a:off x="4346" y="7778"/>
                <a:ext cx="3644" cy="1"/>
              </a:xfrm>
              <a:prstGeom prst="straightConnector1">
                <a:avLst/>
              </a:prstGeom>
              <a:noFill/>
              <a:ln w="9525">
                <a:solidFill>
                  <a:srgbClr val="000000"/>
                </a:solidFill>
                <a:prstDash val="sysDot"/>
                <a:round/>
              </a:ln>
            </p:spPr>
          </p:cxnSp>
          <p:cxnSp>
            <p:nvCxnSpPr>
              <p:cNvPr id="87118" name="AutoShape 74"/>
              <p:cNvCxnSpPr>
                <a:cxnSpLocks noChangeShapeType="1"/>
              </p:cNvCxnSpPr>
              <p:nvPr/>
            </p:nvCxnSpPr>
            <p:spPr bwMode="auto">
              <a:xfrm rot="5400000">
                <a:off x="7952" y="7241"/>
                <a:ext cx="480" cy="403"/>
              </a:xfrm>
              <a:prstGeom prst="curvedConnector3">
                <a:avLst>
                  <a:gd name="adj1" fmla="val 50000"/>
                </a:avLst>
              </a:prstGeom>
              <a:noFill/>
              <a:ln w="9525">
                <a:solidFill>
                  <a:srgbClr val="000000"/>
                </a:solidFill>
                <a:prstDash val="sysDot"/>
                <a:round/>
              </a:ln>
            </p:spPr>
          </p:cxnSp>
          <p:cxnSp>
            <p:nvCxnSpPr>
              <p:cNvPr id="87119" name="AutoShape 75"/>
              <p:cNvCxnSpPr>
                <a:cxnSpLocks noChangeShapeType="1"/>
              </p:cNvCxnSpPr>
              <p:nvPr/>
            </p:nvCxnSpPr>
            <p:spPr bwMode="auto">
              <a:xfrm>
                <a:off x="3380" y="7203"/>
                <a:ext cx="856" cy="480"/>
              </a:xfrm>
              <a:prstGeom prst="curvedConnector3">
                <a:avLst>
                  <a:gd name="adj1" fmla="val 50000"/>
                </a:avLst>
              </a:prstGeom>
              <a:noFill/>
              <a:ln w="9525">
                <a:solidFill>
                  <a:srgbClr val="000000"/>
                </a:solidFill>
                <a:prstDash val="sysDot"/>
                <a:round/>
              </a:ln>
            </p:spPr>
          </p:cxnSp>
          <p:cxnSp>
            <p:nvCxnSpPr>
              <p:cNvPr id="87120" name="AutoShape 76"/>
              <p:cNvCxnSpPr>
                <a:cxnSpLocks noChangeShapeType="1"/>
              </p:cNvCxnSpPr>
              <p:nvPr/>
            </p:nvCxnSpPr>
            <p:spPr bwMode="auto">
              <a:xfrm>
                <a:off x="5565" y="7683"/>
                <a:ext cx="0" cy="95"/>
              </a:xfrm>
              <a:prstGeom prst="straightConnector1">
                <a:avLst/>
              </a:prstGeom>
              <a:noFill/>
              <a:ln w="9525">
                <a:solidFill>
                  <a:srgbClr val="000000"/>
                </a:solidFill>
                <a:round/>
                <a:tailEnd type="triangle" w="med" len="med"/>
              </a:ln>
            </p:spPr>
          </p:cxnSp>
          <p:cxnSp>
            <p:nvCxnSpPr>
              <p:cNvPr id="87121" name="AutoShape 77"/>
              <p:cNvCxnSpPr>
                <a:cxnSpLocks noChangeShapeType="1"/>
              </p:cNvCxnSpPr>
              <p:nvPr/>
            </p:nvCxnSpPr>
            <p:spPr bwMode="auto">
              <a:xfrm>
                <a:off x="5890" y="7683"/>
                <a:ext cx="0" cy="95"/>
              </a:xfrm>
              <a:prstGeom prst="straightConnector1">
                <a:avLst/>
              </a:prstGeom>
              <a:noFill/>
              <a:ln w="9525">
                <a:solidFill>
                  <a:srgbClr val="000000"/>
                </a:solidFill>
                <a:round/>
                <a:tailEnd type="triangle" w="med" len="med"/>
              </a:ln>
            </p:spPr>
          </p:cxnSp>
          <p:cxnSp>
            <p:nvCxnSpPr>
              <p:cNvPr id="87122" name="AutoShape 78"/>
              <p:cNvCxnSpPr>
                <a:cxnSpLocks noChangeShapeType="1"/>
              </p:cNvCxnSpPr>
              <p:nvPr/>
            </p:nvCxnSpPr>
            <p:spPr bwMode="auto">
              <a:xfrm>
                <a:off x="4236" y="7683"/>
                <a:ext cx="132" cy="95"/>
              </a:xfrm>
              <a:prstGeom prst="straightConnector1">
                <a:avLst/>
              </a:prstGeom>
              <a:noFill/>
              <a:ln w="9525">
                <a:solidFill>
                  <a:srgbClr val="000000"/>
                </a:solidFill>
                <a:round/>
                <a:tailEnd type="triangle" w="med" len="med"/>
              </a:ln>
            </p:spPr>
          </p:cxnSp>
          <p:cxnSp>
            <p:nvCxnSpPr>
              <p:cNvPr id="87123" name="AutoShape 79"/>
              <p:cNvCxnSpPr>
                <a:cxnSpLocks noChangeShapeType="1"/>
              </p:cNvCxnSpPr>
              <p:nvPr/>
            </p:nvCxnSpPr>
            <p:spPr bwMode="auto">
              <a:xfrm>
                <a:off x="7990" y="7702"/>
                <a:ext cx="0" cy="76"/>
              </a:xfrm>
              <a:prstGeom prst="straightConnector1">
                <a:avLst/>
              </a:prstGeom>
              <a:noFill/>
              <a:ln w="9525">
                <a:solidFill>
                  <a:srgbClr val="000000"/>
                </a:solidFill>
                <a:round/>
                <a:tailEnd type="triangle" w="med" len="med"/>
              </a:ln>
            </p:spPr>
          </p:cxnSp>
          <p:cxnSp>
            <p:nvCxnSpPr>
              <p:cNvPr id="87124" name="AutoShape 80"/>
              <p:cNvCxnSpPr>
                <a:cxnSpLocks noChangeShapeType="1"/>
              </p:cNvCxnSpPr>
              <p:nvPr/>
            </p:nvCxnSpPr>
            <p:spPr bwMode="auto">
              <a:xfrm rot="5400000">
                <a:off x="5969" y="7880"/>
                <a:ext cx="397" cy="193"/>
              </a:xfrm>
              <a:prstGeom prst="curvedConnector3">
                <a:avLst>
                  <a:gd name="adj1" fmla="val 49875"/>
                </a:avLst>
              </a:prstGeom>
              <a:noFill/>
              <a:ln w="9525">
                <a:solidFill>
                  <a:srgbClr val="000000"/>
                </a:solidFill>
                <a:prstDash val="sysDot"/>
                <a:round/>
              </a:ln>
            </p:spPr>
          </p:cxnSp>
          <p:cxnSp>
            <p:nvCxnSpPr>
              <p:cNvPr id="87125" name="AutoShape 81"/>
              <p:cNvCxnSpPr>
                <a:cxnSpLocks noChangeShapeType="1"/>
              </p:cNvCxnSpPr>
              <p:nvPr/>
            </p:nvCxnSpPr>
            <p:spPr bwMode="auto">
              <a:xfrm>
                <a:off x="6071" y="8175"/>
                <a:ext cx="0" cy="67"/>
              </a:xfrm>
              <a:prstGeom prst="straightConnector1">
                <a:avLst/>
              </a:prstGeom>
              <a:noFill/>
              <a:ln w="9525">
                <a:solidFill>
                  <a:srgbClr val="000000"/>
                </a:solidFill>
                <a:round/>
                <a:tailEnd type="triangle" w="med" len="med"/>
              </a:ln>
            </p:spPr>
          </p:cxnSp>
          <p:sp>
            <p:nvSpPr>
              <p:cNvPr id="87126" name="Text Box 82"/>
              <p:cNvSpPr txBox="1">
                <a:spLocks noChangeArrowheads="1"/>
              </p:cNvSpPr>
              <p:nvPr/>
            </p:nvSpPr>
            <p:spPr bwMode="auto">
              <a:xfrm>
                <a:off x="5390" y="8175"/>
                <a:ext cx="1408" cy="399"/>
              </a:xfrm>
              <a:prstGeom prst="rect">
                <a:avLst/>
              </a:prstGeom>
              <a:noFill/>
              <a:ln w="9525">
                <a:noFill/>
                <a:miter lim="800000"/>
              </a:ln>
            </p:spPr>
            <p:txBody>
              <a:bodyPr/>
              <a:lstStyle/>
              <a:p>
                <a:pPr algn="just"/>
                <a:r>
                  <a:rPr lang="zh-CN" altLang="en-US" sz="1400"/>
                  <a:t>损失的能量</a:t>
                </a:r>
                <a:endParaRPr lang="zh-CN" sz="1400"/>
              </a:p>
            </p:txBody>
          </p:sp>
          <p:cxnSp>
            <p:nvCxnSpPr>
              <p:cNvPr id="87127" name="AutoShape 83"/>
              <p:cNvCxnSpPr>
                <a:cxnSpLocks noChangeShapeType="1"/>
              </p:cNvCxnSpPr>
              <p:nvPr/>
            </p:nvCxnSpPr>
            <p:spPr bwMode="auto">
              <a:xfrm>
                <a:off x="9565" y="5853"/>
                <a:ext cx="563" cy="0"/>
              </a:xfrm>
              <a:prstGeom prst="straightConnector1">
                <a:avLst/>
              </a:prstGeom>
              <a:noFill/>
              <a:ln w="9525">
                <a:solidFill>
                  <a:srgbClr val="000000"/>
                </a:solidFill>
                <a:round/>
                <a:tailEnd type="triangle" w="med" len="med"/>
              </a:ln>
            </p:spPr>
          </p:cxnSp>
          <p:cxnSp>
            <p:nvCxnSpPr>
              <p:cNvPr id="87128" name="AutoShape 84"/>
              <p:cNvCxnSpPr>
                <a:cxnSpLocks noChangeShapeType="1"/>
              </p:cNvCxnSpPr>
              <p:nvPr/>
            </p:nvCxnSpPr>
            <p:spPr bwMode="auto">
              <a:xfrm>
                <a:off x="1853" y="5553"/>
                <a:ext cx="547" cy="0"/>
              </a:xfrm>
              <a:prstGeom prst="straightConnector1">
                <a:avLst/>
              </a:prstGeom>
              <a:noFill/>
              <a:ln w="9525">
                <a:solidFill>
                  <a:srgbClr val="000000"/>
                </a:solidFill>
                <a:round/>
                <a:tailEnd type="triangle" w="med" len="med"/>
              </a:ln>
            </p:spPr>
          </p:cxnSp>
          <p:cxnSp>
            <p:nvCxnSpPr>
              <p:cNvPr id="87129" name="AutoShape 85"/>
              <p:cNvCxnSpPr>
                <a:cxnSpLocks noChangeShapeType="1"/>
              </p:cNvCxnSpPr>
              <p:nvPr/>
            </p:nvCxnSpPr>
            <p:spPr bwMode="auto">
              <a:xfrm>
                <a:off x="9802" y="3706"/>
                <a:ext cx="326" cy="0"/>
              </a:xfrm>
              <a:prstGeom prst="straightConnector1">
                <a:avLst/>
              </a:prstGeom>
              <a:noFill/>
              <a:ln w="9525">
                <a:solidFill>
                  <a:srgbClr val="000000"/>
                </a:solidFill>
                <a:round/>
                <a:tailEnd type="triangle" w="med" len="med"/>
              </a:ln>
            </p:spPr>
          </p:cxnSp>
          <p:sp>
            <p:nvSpPr>
              <p:cNvPr id="87130" name="Text Box 86"/>
              <p:cNvSpPr txBox="1">
                <a:spLocks noChangeArrowheads="1"/>
              </p:cNvSpPr>
              <p:nvPr/>
            </p:nvSpPr>
            <p:spPr bwMode="auto">
              <a:xfrm>
                <a:off x="1478" y="4428"/>
                <a:ext cx="519" cy="2148"/>
              </a:xfrm>
              <a:prstGeom prst="rect">
                <a:avLst/>
              </a:prstGeom>
              <a:noFill/>
              <a:ln w="9525">
                <a:noFill/>
                <a:miter lim="800000"/>
              </a:ln>
            </p:spPr>
            <p:txBody>
              <a:bodyPr vert="eaVert"/>
              <a:lstStyle/>
              <a:p>
                <a:pPr algn="just"/>
                <a:r>
                  <a:rPr lang="zh-CN" altLang="en-US" sz="1400"/>
                  <a:t>输入体系的全部能量</a:t>
                </a:r>
                <a:endParaRPr lang="zh-CN" sz="1400"/>
              </a:p>
            </p:txBody>
          </p:sp>
          <p:sp>
            <p:nvSpPr>
              <p:cNvPr id="87131" name="Text Box 87"/>
              <p:cNvSpPr txBox="1">
                <a:spLocks noChangeArrowheads="1"/>
              </p:cNvSpPr>
              <p:nvPr/>
            </p:nvSpPr>
            <p:spPr bwMode="auto">
              <a:xfrm>
                <a:off x="10013" y="4903"/>
                <a:ext cx="518" cy="1673"/>
              </a:xfrm>
              <a:prstGeom prst="rect">
                <a:avLst/>
              </a:prstGeom>
              <a:noFill/>
              <a:ln w="9525">
                <a:noFill/>
                <a:miter lim="800000"/>
              </a:ln>
            </p:spPr>
            <p:txBody>
              <a:bodyPr vert="eaVert"/>
              <a:lstStyle/>
              <a:p>
                <a:pPr algn="just"/>
                <a:r>
                  <a:rPr lang="zh-CN" altLang="en-US" sz="1400"/>
                  <a:t>生产利用的能量</a:t>
                </a:r>
                <a:endParaRPr lang="zh-CN" sz="1400"/>
              </a:p>
            </p:txBody>
          </p:sp>
          <p:sp>
            <p:nvSpPr>
              <p:cNvPr id="87132" name="Text Box 88"/>
              <p:cNvSpPr txBox="1">
                <a:spLocks noChangeArrowheads="1"/>
              </p:cNvSpPr>
              <p:nvPr/>
            </p:nvSpPr>
            <p:spPr bwMode="auto">
              <a:xfrm>
                <a:off x="10013" y="2868"/>
                <a:ext cx="518" cy="1785"/>
              </a:xfrm>
              <a:prstGeom prst="rect">
                <a:avLst/>
              </a:prstGeom>
              <a:noFill/>
              <a:ln w="9525">
                <a:noFill/>
                <a:miter lim="800000"/>
              </a:ln>
            </p:spPr>
            <p:txBody>
              <a:bodyPr vert="eaVert"/>
              <a:lstStyle/>
              <a:p>
                <a:pPr algn="just"/>
                <a:r>
                  <a:rPr lang="zh-CN" altLang="en-US" sz="1400"/>
                  <a:t>对外供应的能量</a:t>
                </a:r>
                <a:endParaRPr lang="zh-CN" sz="1400"/>
              </a:p>
            </p:txBody>
          </p:sp>
          <p:cxnSp>
            <p:nvCxnSpPr>
              <p:cNvPr id="87133" name="AutoShape 89"/>
              <p:cNvCxnSpPr>
                <a:cxnSpLocks noChangeShapeType="1"/>
              </p:cNvCxnSpPr>
              <p:nvPr/>
            </p:nvCxnSpPr>
            <p:spPr bwMode="auto">
              <a:xfrm rot="5400000" flipH="1">
                <a:off x="3130" y="3114"/>
                <a:ext cx="2016" cy="461"/>
              </a:xfrm>
              <a:prstGeom prst="curvedConnector3">
                <a:avLst>
                  <a:gd name="adj1" fmla="val 33778"/>
                </a:avLst>
              </a:prstGeom>
              <a:noFill/>
              <a:ln w="9525">
                <a:solidFill>
                  <a:srgbClr val="000000"/>
                </a:solidFill>
                <a:prstDash val="sysDot"/>
                <a:round/>
              </a:ln>
            </p:spPr>
          </p:cxnSp>
          <p:cxnSp>
            <p:nvCxnSpPr>
              <p:cNvPr id="87134" name="AutoShape 90"/>
              <p:cNvCxnSpPr>
                <a:cxnSpLocks noChangeShapeType="1"/>
              </p:cNvCxnSpPr>
              <p:nvPr/>
            </p:nvCxnSpPr>
            <p:spPr bwMode="auto">
              <a:xfrm flipV="1">
                <a:off x="3907" y="2212"/>
                <a:ext cx="0" cy="125"/>
              </a:xfrm>
              <a:prstGeom prst="straightConnector1">
                <a:avLst/>
              </a:prstGeom>
              <a:noFill/>
              <a:ln w="9525">
                <a:solidFill>
                  <a:srgbClr val="000000"/>
                </a:solidFill>
                <a:round/>
                <a:tailEnd type="triangle" w="med" len="med"/>
              </a:ln>
            </p:spPr>
          </p:cxnSp>
          <p:cxnSp>
            <p:nvCxnSpPr>
              <p:cNvPr id="87135" name="AutoShape 91"/>
              <p:cNvCxnSpPr>
                <a:cxnSpLocks noChangeShapeType="1"/>
              </p:cNvCxnSpPr>
              <p:nvPr/>
            </p:nvCxnSpPr>
            <p:spPr bwMode="auto">
              <a:xfrm>
                <a:off x="7469" y="8013"/>
                <a:ext cx="0" cy="320"/>
              </a:xfrm>
              <a:prstGeom prst="straightConnector1">
                <a:avLst/>
              </a:prstGeom>
              <a:noFill/>
              <a:ln w="9525">
                <a:solidFill>
                  <a:srgbClr val="000000"/>
                </a:solidFill>
                <a:round/>
              </a:ln>
            </p:spPr>
          </p:cxnSp>
          <p:cxnSp>
            <p:nvCxnSpPr>
              <p:cNvPr id="87136" name="AutoShape 92"/>
              <p:cNvCxnSpPr>
                <a:cxnSpLocks noChangeShapeType="1"/>
              </p:cNvCxnSpPr>
              <p:nvPr/>
            </p:nvCxnSpPr>
            <p:spPr bwMode="auto">
              <a:xfrm>
                <a:off x="7469" y="8333"/>
                <a:ext cx="431" cy="0"/>
              </a:xfrm>
              <a:prstGeom prst="straightConnector1">
                <a:avLst/>
              </a:prstGeom>
              <a:noFill/>
              <a:ln w="9525">
                <a:solidFill>
                  <a:srgbClr val="000000"/>
                </a:solidFill>
                <a:round/>
              </a:ln>
            </p:spPr>
          </p:cxnSp>
          <p:sp>
            <p:nvSpPr>
              <p:cNvPr id="87137" name="Text Box 93"/>
              <p:cNvSpPr txBox="1">
                <a:spLocks noChangeArrowheads="1"/>
              </p:cNvSpPr>
              <p:nvPr/>
            </p:nvSpPr>
            <p:spPr bwMode="auto">
              <a:xfrm>
                <a:off x="7814" y="8093"/>
                <a:ext cx="1306" cy="399"/>
              </a:xfrm>
              <a:prstGeom prst="rect">
                <a:avLst/>
              </a:prstGeom>
              <a:noFill/>
              <a:ln w="9525">
                <a:noFill/>
                <a:miter lim="800000"/>
              </a:ln>
            </p:spPr>
            <p:txBody>
              <a:bodyPr/>
              <a:lstStyle/>
              <a:p>
                <a:pPr algn="just"/>
                <a:r>
                  <a:rPr lang="zh-CN" altLang="en-US" sz="1400"/>
                  <a:t>体系边界</a:t>
                </a:r>
                <a:endParaRPr lang="zh-CN" sz="1400"/>
              </a:p>
            </p:txBody>
          </p:sp>
        </p:grpSp>
      </p:grpSp>
      <p:sp>
        <p:nvSpPr>
          <p:cNvPr id="87044" name="矩形 95"/>
          <p:cNvSpPr>
            <a:spLocks noChangeArrowheads="1"/>
          </p:cNvSpPr>
          <p:nvPr/>
        </p:nvSpPr>
        <p:spPr bwMode="auto">
          <a:xfrm>
            <a:off x="2928938" y="6215063"/>
            <a:ext cx="2954337" cy="369887"/>
          </a:xfrm>
          <a:prstGeom prst="rect">
            <a:avLst/>
          </a:prstGeom>
          <a:noFill/>
          <a:ln w="9525">
            <a:noFill/>
            <a:miter lim="800000"/>
          </a:ln>
        </p:spPr>
        <p:txBody>
          <a:bodyPr wrap="none">
            <a:spAutoFit/>
          </a:bodyPr>
          <a:lstStyle/>
          <a:p>
            <a:r>
              <a:rPr lang="zh-CN" altLang="en-US">
                <a:solidFill>
                  <a:srgbClr val="FF0000"/>
                </a:solidFill>
              </a:rPr>
              <a:t>平板玻璃企业能量平衡框图</a:t>
            </a:r>
          </a:p>
        </p:txBody>
      </p:sp>
      <p:sp>
        <p:nvSpPr>
          <p:cNvPr id="96" name="标题 1"/>
          <p:cNvSpPr txBox="1"/>
          <p:nvPr/>
        </p:nvSpPr>
        <p:spPr bwMode="auto">
          <a:xfrm>
            <a:off x="1000125"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8704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矩形 2"/>
          <p:cNvSpPr>
            <a:spLocks noChangeArrowheads="1"/>
          </p:cNvSpPr>
          <p:nvPr/>
        </p:nvSpPr>
        <p:spPr bwMode="auto">
          <a:xfrm>
            <a:off x="2500313" y="928688"/>
            <a:ext cx="4160837" cy="369887"/>
          </a:xfrm>
          <a:prstGeom prst="rect">
            <a:avLst/>
          </a:prstGeom>
          <a:noFill/>
          <a:ln w="9525">
            <a:noFill/>
            <a:miter lim="800000"/>
          </a:ln>
        </p:spPr>
        <p:txBody>
          <a:bodyPr wrap="none">
            <a:spAutoFit/>
          </a:bodyPr>
          <a:lstStyle/>
          <a:p>
            <a:r>
              <a:rPr lang="en-US" altLang="zh-CN"/>
              <a:t>2004</a:t>
            </a:r>
            <a:r>
              <a:rPr lang="zh-CN" altLang="en-US"/>
              <a:t>年</a:t>
            </a:r>
            <a:r>
              <a:rPr lang="en-US" altLang="zh-CN"/>
              <a:t>12</a:t>
            </a:r>
            <a:r>
              <a:rPr lang="zh-CN" altLang="en-US"/>
              <a:t>月投产的</a:t>
            </a:r>
            <a:r>
              <a:rPr lang="en-US" altLang="zh-CN"/>
              <a:t>600t/d</a:t>
            </a:r>
            <a:r>
              <a:rPr lang="zh-CN" altLang="en-US"/>
              <a:t>浮法生产线  </a:t>
            </a:r>
          </a:p>
        </p:txBody>
      </p:sp>
      <p:graphicFrame>
        <p:nvGraphicFramePr>
          <p:cNvPr id="4" name="表格 3"/>
          <p:cNvGraphicFramePr>
            <a:graphicFrameLocks noGrp="1"/>
          </p:cNvGraphicFramePr>
          <p:nvPr/>
        </p:nvGraphicFramePr>
        <p:xfrm>
          <a:off x="785813" y="1214422"/>
          <a:ext cx="7500989" cy="5731887"/>
        </p:xfrm>
        <a:graphic>
          <a:graphicData uri="http://schemas.openxmlformats.org/drawingml/2006/table">
            <a:tbl>
              <a:tblPr/>
              <a:tblGrid>
                <a:gridCol w="385387"/>
                <a:gridCol w="1222358"/>
                <a:gridCol w="1719280"/>
                <a:gridCol w="1047345"/>
                <a:gridCol w="1347492"/>
                <a:gridCol w="708205"/>
                <a:gridCol w="1070922"/>
              </a:tblGrid>
              <a:tr h="217067">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序号</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设备名称</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铭牌型号</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使用位置</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功率</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台数</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耗能种类</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熔窑</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600T/D</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熔化</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天然气</a:t>
                      </a:r>
                      <a:endParaRPr lang="zh-CN" sz="1100" b="1" kern="100">
                        <a:latin typeface="Times New Roman" panose="02020603050405020304"/>
                        <a:ea typeface="宋体" panose="02010600030101010101" pitchFamily="2" charset="-122"/>
                        <a:cs typeface="Times New Roman" panose="02020603050405020304"/>
                      </a:endParaRPr>
                    </a:p>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焦炉煤气</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池壁风机</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QABB315L6B</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熔窑</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132kW</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4</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3</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助燃风机</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116P3151-6-B3</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熔窑</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90kW</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4</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51</a:t>
                      </a:r>
                      <a:r>
                        <a:rPr lang="zh-CN" sz="1100" b="1" kern="100" dirty="0">
                          <a:solidFill>
                            <a:srgbClr val="000000"/>
                          </a:solidFill>
                          <a:latin typeface="Times New Roman" panose="02020603050405020304"/>
                          <a:ea typeface="宋体" panose="02010600030101010101" pitchFamily="2" charset="-122"/>
                          <a:cs typeface="Times New Roman" panose="02020603050405020304"/>
                        </a:rPr>
                        <a:t>变压器</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SCB10-2500/10.5</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熔窑</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2500kVA</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5</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52</a:t>
                      </a:r>
                      <a:r>
                        <a:rPr lang="zh-CN" sz="1100" b="1" kern="100" dirty="0">
                          <a:solidFill>
                            <a:srgbClr val="000000"/>
                          </a:solidFill>
                          <a:latin typeface="Times New Roman" panose="02020603050405020304"/>
                          <a:ea typeface="宋体" panose="02010600030101010101" pitchFamily="2" charset="-122"/>
                          <a:cs typeface="Times New Roman" panose="02020603050405020304"/>
                        </a:rPr>
                        <a:t>变压器</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SCB10-2500/10.5</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熔窑</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2500kVA</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6</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槽底风机</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5K355B4J4003</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185kW</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7</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锡槽电加热变压器</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65-001816</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200kW/240KVA</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4</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8</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锡槽电加热变压器</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65-001816</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150kW/180KVA</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6</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锡槽电加热变压器</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65-001816</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120kW/144KVA</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10</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10</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锡槽电加热变压器</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65-001816</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100kW/120KVA</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12</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11</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锡槽电加热变压器</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65-001816</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75kW/90kVA</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3</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12</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UPS</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Galaxy PW1000</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总计</a:t>
                      </a:r>
                      <a:r>
                        <a:rPr lang="en-US" sz="1100" b="1" kern="100">
                          <a:solidFill>
                            <a:srgbClr val="000000"/>
                          </a:solidFill>
                          <a:latin typeface="Times New Roman" panose="02020603050405020304"/>
                          <a:ea typeface="宋体" panose="02010600030101010101" pitchFamily="2" charset="-122"/>
                          <a:cs typeface="Times New Roman" panose="02020603050405020304"/>
                        </a:rPr>
                        <a:t>280kVA</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13</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53</a:t>
                      </a:r>
                      <a:r>
                        <a:rPr lang="zh-CN" sz="1100" b="1" kern="100">
                          <a:solidFill>
                            <a:srgbClr val="000000"/>
                          </a:solidFill>
                          <a:latin typeface="Times New Roman" panose="02020603050405020304"/>
                          <a:ea typeface="宋体" panose="02010600030101010101" pitchFamily="2" charset="-122"/>
                          <a:cs typeface="Times New Roman" panose="02020603050405020304"/>
                        </a:rPr>
                        <a:t>变压器</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SCB10-2500/10.5</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2500kVA</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14</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54</a:t>
                      </a:r>
                      <a:r>
                        <a:rPr lang="zh-CN" sz="1100" b="1" kern="100">
                          <a:solidFill>
                            <a:srgbClr val="000000"/>
                          </a:solidFill>
                          <a:latin typeface="Times New Roman" panose="02020603050405020304"/>
                          <a:ea typeface="宋体" panose="02010600030101010101" pitchFamily="2" charset="-122"/>
                          <a:cs typeface="Times New Roman" panose="02020603050405020304"/>
                        </a:rPr>
                        <a:t>变压器</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SCB10-2500/10.5</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2500kVA</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15</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55</a:t>
                      </a:r>
                      <a:r>
                        <a:rPr lang="zh-CN" sz="1100" b="1" kern="100">
                          <a:solidFill>
                            <a:srgbClr val="000000"/>
                          </a:solidFill>
                          <a:latin typeface="Times New Roman" panose="02020603050405020304"/>
                          <a:ea typeface="宋体" panose="02010600030101010101" pitchFamily="2" charset="-122"/>
                          <a:cs typeface="Times New Roman" panose="02020603050405020304"/>
                        </a:rPr>
                        <a:t>变压器</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SCB10-2500/10.5</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2500kVA</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16</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退火窑加热</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电加热配电</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退火窑</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总计</a:t>
                      </a:r>
                      <a:r>
                        <a:rPr lang="en-US" sz="1100" b="1" kern="100" dirty="0">
                          <a:solidFill>
                            <a:srgbClr val="000000"/>
                          </a:solidFill>
                          <a:latin typeface="Times New Roman" panose="02020603050405020304"/>
                          <a:ea typeface="宋体" panose="02010600030101010101" pitchFamily="2" charset="-122"/>
                          <a:cs typeface="Times New Roman" panose="02020603050405020304"/>
                        </a:rPr>
                        <a:t>1129kW</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17</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56</a:t>
                      </a:r>
                      <a:r>
                        <a:rPr lang="zh-CN" sz="1100" b="1" kern="100">
                          <a:solidFill>
                            <a:srgbClr val="000000"/>
                          </a:solidFill>
                          <a:latin typeface="Times New Roman" panose="02020603050405020304"/>
                          <a:ea typeface="宋体" panose="02010600030101010101" pitchFamily="2" charset="-122"/>
                          <a:cs typeface="Times New Roman" panose="02020603050405020304"/>
                        </a:rPr>
                        <a:t>变压器</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SCB10-1600/10.5</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冷端</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1600kW</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18</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57</a:t>
                      </a:r>
                      <a:r>
                        <a:rPr lang="zh-CN" sz="1100" b="1" kern="100">
                          <a:solidFill>
                            <a:srgbClr val="000000"/>
                          </a:solidFill>
                          <a:latin typeface="Times New Roman" panose="02020603050405020304"/>
                          <a:ea typeface="宋体" panose="02010600030101010101" pitchFamily="2" charset="-122"/>
                          <a:cs typeface="Times New Roman" panose="02020603050405020304"/>
                        </a:rPr>
                        <a:t>变压器</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SCB10-1600/10.5</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冷端</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1600kW</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19</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空压机</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GA200KW-8</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空压机房</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200 kW</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3</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20</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混合机</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VOELLER</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配料系统</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131 kW</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21</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UPS</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Galaxy PW1000</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100kVA</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3</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22</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UPS</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Galaxy PW1000</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锡槽</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50kVA</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23</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中央空调</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YBW10BOOL</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配电室</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总计</a:t>
                      </a:r>
                      <a:r>
                        <a:rPr lang="en-US" sz="1100" b="1" kern="100" dirty="0">
                          <a:solidFill>
                            <a:srgbClr val="000000"/>
                          </a:solidFill>
                          <a:latin typeface="Times New Roman" panose="02020603050405020304"/>
                          <a:ea typeface="宋体" panose="02010600030101010101" pitchFamily="2" charset="-122"/>
                          <a:cs typeface="Times New Roman" panose="02020603050405020304"/>
                        </a:rPr>
                        <a:t>96kW</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4</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24</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冷水泵</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KQW100/590-351/6</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水泵房</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315kW</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25</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热水泵</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KQW400/125-132/6</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水泵房</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132kW</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dirty="0">
                          <a:solidFill>
                            <a:srgbClr val="000000"/>
                          </a:solidFill>
                          <a:latin typeface="宋体" panose="02010600030101010101" pitchFamily="2" charset="-122"/>
                          <a:ea typeface="宋体" panose="02010600030101010101" pitchFamily="2" charset="-122"/>
                          <a:cs typeface="Times New Roman" panose="02020603050405020304"/>
                        </a:rPr>
                        <a:t>2</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067">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26</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余热炉风机</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Y4-73</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a:solidFill>
                            <a:srgbClr val="000000"/>
                          </a:solidFill>
                          <a:latin typeface="Times New Roman" panose="02020603050405020304"/>
                          <a:ea typeface="宋体" panose="02010600030101010101" pitchFamily="2" charset="-122"/>
                          <a:cs typeface="Times New Roman" panose="02020603050405020304"/>
                        </a:rPr>
                        <a:t>余热炉</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75kW</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100">
                          <a:solidFill>
                            <a:srgbClr val="000000"/>
                          </a:solidFill>
                          <a:latin typeface="宋体" panose="02010600030101010101" pitchFamily="2" charset="-122"/>
                          <a:ea typeface="宋体" panose="02010600030101010101" pitchFamily="2" charset="-122"/>
                          <a:cs typeface="Times New Roman" panose="02020603050405020304"/>
                        </a:rPr>
                        <a:t>2</a:t>
                      </a:r>
                      <a:endParaRPr lang="zh-CN" sz="1100" b="1" kern="10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100" dirty="0">
                          <a:solidFill>
                            <a:srgbClr val="000000"/>
                          </a:solidFill>
                          <a:latin typeface="Times New Roman" panose="02020603050405020304"/>
                          <a:ea typeface="宋体" panose="02010600030101010101" pitchFamily="2" charset="-122"/>
                          <a:cs typeface="Times New Roman" panose="02020603050405020304"/>
                        </a:rPr>
                        <a:t>电力</a:t>
                      </a:r>
                      <a:endParaRPr lang="zh-CN" sz="1100" b="1" kern="100" dirty="0">
                        <a:latin typeface="Times New Roman" panose="02020603050405020304"/>
                        <a:ea typeface="宋体" panose="02010600030101010101" pitchFamily="2" charset="-122"/>
                        <a:cs typeface="Times New Roman" panose="02020603050405020304"/>
                      </a:endParaRPr>
                    </a:p>
                  </a:txBody>
                  <a:tcPr marL="35545" marR="355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343400" y="4357688"/>
            <a:ext cx="3876675" cy="646112"/>
          </a:xfrm>
          <a:prstGeom prst="rect">
            <a:avLst/>
          </a:prstGeom>
        </p:spPr>
        <p:txBody>
          <a:bodyPr wrap="none">
            <a:spAutoFit/>
          </a:bodyPr>
          <a:lstStyle/>
          <a:p>
            <a:pPr>
              <a:defRPr/>
            </a:pPr>
            <a:r>
              <a:rPr lang="zh-CN" altLang="en-US" sz="3600" dirty="0">
                <a:solidFill>
                  <a:srgbClr val="FF0000"/>
                </a:solidFill>
                <a:latin typeface="+mj-lt"/>
                <a:ea typeface="+mj-ea"/>
                <a:cs typeface="+mj-cs"/>
              </a:rPr>
              <a:t>平板玻璃耗能设备</a:t>
            </a:r>
          </a:p>
        </p:txBody>
      </p:sp>
      <p:sp>
        <p:nvSpPr>
          <p:cNvPr id="5" name="标题 1"/>
          <p:cNvSpPr txBox="1"/>
          <p:nvPr/>
        </p:nvSpPr>
        <p:spPr bwMode="auto">
          <a:xfrm>
            <a:off x="1000125"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88295"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p:cNvSpPr>
            <a:spLocks noGrp="1"/>
          </p:cNvSpPr>
          <p:nvPr>
            <p:ph type="ctrTitle"/>
          </p:nvPr>
        </p:nvSpPr>
        <p:spPr>
          <a:xfrm>
            <a:off x="2443163" y="5000625"/>
            <a:ext cx="6700837" cy="785813"/>
          </a:xfrm>
        </p:spPr>
        <p:txBody>
          <a:bodyPr/>
          <a:lstStyle/>
          <a:p>
            <a:r>
              <a:rPr lang="zh-CN" altLang="en-US" sz="3600" smtClean="0">
                <a:solidFill>
                  <a:srgbClr val="FF0000"/>
                </a:solidFill>
              </a:rPr>
              <a:t>能量平衡表</a:t>
            </a:r>
          </a:p>
        </p:txBody>
      </p:sp>
      <p:sp>
        <p:nvSpPr>
          <p:cNvPr id="89091" name="矩形 2"/>
          <p:cNvSpPr>
            <a:spLocks noChangeArrowheads="1"/>
          </p:cNvSpPr>
          <p:nvPr/>
        </p:nvSpPr>
        <p:spPr bwMode="auto">
          <a:xfrm>
            <a:off x="214313" y="1071563"/>
            <a:ext cx="8501062" cy="369887"/>
          </a:xfrm>
          <a:prstGeom prst="rect">
            <a:avLst/>
          </a:prstGeom>
          <a:noFill/>
          <a:ln w="9525">
            <a:noFill/>
            <a:miter lim="800000"/>
          </a:ln>
        </p:spPr>
        <p:txBody>
          <a:bodyPr>
            <a:spAutoFit/>
          </a:bodyPr>
          <a:lstStyle/>
          <a:p>
            <a:r>
              <a:rPr lang="zh-CN" altLang="en-US"/>
              <a:t>统计期：</a:t>
            </a:r>
            <a:r>
              <a:rPr lang="en-US" altLang="zh-CN"/>
              <a:t>2014.3.1-2014.5.31                                                         </a:t>
            </a:r>
            <a:r>
              <a:rPr lang="zh-CN" altLang="en-US"/>
              <a:t>单位：</a:t>
            </a:r>
            <a:r>
              <a:rPr lang="en-US" altLang="zh-CN"/>
              <a:t>tce</a:t>
            </a:r>
            <a:endParaRPr lang="zh-CN" altLang="en-US"/>
          </a:p>
        </p:txBody>
      </p:sp>
      <p:graphicFrame>
        <p:nvGraphicFramePr>
          <p:cNvPr id="5" name="表格 4"/>
          <p:cNvGraphicFramePr>
            <a:graphicFrameLocks noGrp="1"/>
          </p:cNvGraphicFramePr>
          <p:nvPr/>
        </p:nvGraphicFramePr>
        <p:xfrm>
          <a:off x="142875" y="1428750"/>
          <a:ext cx="8786875" cy="5471257"/>
        </p:xfrm>
        <a:graphic>
          <a:graphicData uri="http://schemas.openxmlformats.org/drawingml/2006/table">
            <a:tbl>
              <a:tblPr/>
              <a:tblGrid>
                <a:gridCol w="821142"/>
                <a:gridCol w="821142"/>
                <a:gridCol w="542422"/>
                <a:gridCol w="530408"/>
                <a:gridCol w="747256"/>
                <a:gridCol w="747256"/>
                <a:gridCol w="701604"/>
                <a:gridCol w="574258"/>
                <a:gridCol w="574258"/>
                <a:gridCol w="583269"/>
                <a:gridCol w="583269"/>
                <a:gridCol w="520197"/>
                <a:gridCol w="520197"/>
                <a:gridCol w="520197"/>
              </a:tblGrid>
              <a:tr h="250121">
                <a:tc rowSpan="2" gridSpan="2">
                  <a:txBody>
                    <a:bodyPr/>
                    <a:lstStyle/>
                    <a:p>
                      <a:pPr algn="ctr">
                        <a:spcAft>
                          <a:spcPts val="0"/>
                        </a:spcAft>
                      </a:pPr>
                      <a:r>
                        <a:rPr lang="zh-CN" sz="1000" b="1" kern="100" dirty="0">
                          <a:solidFill>
                            <a:srgbClr val="000000"/>
                          </a:solidFill>
                          <a:latin typeface="Times New Roman" panose="02020603050405020304"/>
                          <a:ea typeface="宋体" panose="02010600030101010101" pitchFamily="2" charset="-122"/>
                          <a:cs typeface="Times New Roman" panose="02020603050405020304"/>
                        </a:rPr>
                        <a:t>项目</a:t>
                      </a:r>
                      <a:endParaRPr lang="zh-CN" sz="1000" kern="100" dirty="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p>
                  </a:txBody>
                  <a:tcPr/>
                </a:tc>
                <a:tc gridSpan="3">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购入存储</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加工转换</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rowSpan="2">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输送分配</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终端使用</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96999">
                <a:tc gridSpan="2" vMerge="1">
                  <a:txBody>
                    <a:bodyPr/>
                    <a:lstStyle/>
                    <a:p>
                      <a:endParaRPr lang="zh-CN"/>
                    </a:p>
                  </a:txBody>
                  <a:tcPr/>
                </a:tc>
                <a:tc hMerge="1"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实物量</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等价值</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当量值</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空气压缩站</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直接进终端</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合计</a:t>
                      </a:r>
                      <a:r>
                        <a:rPr lang="en-US" sz="1000" b="1" kern="100">
                          <a:solidFill>
                            <a:srgbClr val="000000"/>
                          </a:solidFill>
                          <a:latin typeface="Times New Roman" panose="02020603050405020304"/>
                          <a:ea typeface="宋体" panose="02010600030101010101" pitchFamily="2" charset="-122"/>
                          <a:cs typeface="Times New Roman" panose="02020603050405020304"/>
                        </a:rPr>
                        <a:t>4</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主要生产</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辅助生产</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其它</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外供</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合计</a:t>
                      </a:r>
                      <a:r>
                        <a:rPr lang="en-US" sz="1000" b="1" kern="100">
                          <a:solidFill>
                            <a:srgbClr val="000000"/>
                          </a:solidFill>
                          <a:latin typeface="Times New Roman" panose="02020603050405020304"/>
                          <a:ea typeface="宋体" panose="02010600030101010101" pitchFamily="2" charset="-122"/>
                          <a:cs typeface="Times New Roman" panose="02020603050405020304"/>
                        </a:rPr>
                        <a:t>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gridSpan="2">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能源名称</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6</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8</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10</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12</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99">
                <a:tc rowSpan="7">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输入能量</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天然气</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23128208</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28085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28085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28085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28085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28085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28085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柴油</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32</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6970521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2238</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857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127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730</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857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730</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511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184</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35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730</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新水</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103899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压缩空气</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46</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46</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99">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回收利用</a:t>
                      </a:r>
                      <a:endParaRPr lang="zh-CN" sz="1000" kern="100">
                        <a:latin typeface="Times New Roman" panose="02020603050405020304"/>
                        <a:ea typeface="宋体" panose="02010600030101010101" pitchFamily="2" charset="-122"/>
                        <a:cs typeface="Times New Roman" panose="02020603050405020304"/>
                      </a:endParaRPr>
                    </a:p>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（余热发电）</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1143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1143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合计</a:t>
                      </a:r>
                      <a:r>
                        <a:rPr lang="en-US" sz="1000" b="1" kern="100">
                          <a:solidFill>
                            <a:srgbClr val="000000"/>
                          </a:solidFill>
                          <a:latin typeface="Times New Roman" panose="02020603050405020304"/>
                          <a:ea typeface="宋体" panose="02010600030101010101" pitchFamily="2" charset="-122"/>
                          <a:cs typeface="Times New Roman" panose="02020603050405020304"/>
                        </a:rPr>
                        <a:t>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28998</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127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28922</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29049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28922</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28645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189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83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1143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28917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rowSpan="7">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有效能</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天然气</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28085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28085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28085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28085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12638</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12638</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柴油</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电力</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857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730</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781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694</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409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156</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31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596</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新水</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压缩空气</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46</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99">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回收利用</a:t>
                      </a:r>
                      <a:endParaRPr lang="zh-CN" sz="1000" kern="100">
                        <a:latin typeface="Times New Roman" panose="02020603050405020304"/>
                        <a:ea typeface="宋体" panose="02010600030101010101" pitchFamily="2" charset="-122"/>
                        <a:cs typeface="Times New Roman" panose="02020603050405020304"/>
                      </a:endParaRPr>
                    </a:p>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（余热发电）</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1143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1143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vMerge="1">
                  <a:txBody>
                    <a:bodyPr/>
                    <a:lstStyle/>
                    <a:p>
                      <a:endParaRPr lang="zh-CN"/>
                    </a:p>
                  </a:txBody>
                  <a:tcPr/>
                </a:tc>
                <a:tc>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合计</a:t>
                      </a:r>
                      <a:r>
                        <a:rPr lang="en-US" sz="1000" b="1" kern="100">
                          <a:solidFill>
                            <a:srgbClr val="000000"/>
                          </a:solidFill>
                          <a:latin typeface="Times New Roman" panose="02020603050405020304"/>
                          <a:ea typeface="宋体" panose="02010600030101010101" pitchFamily="2" charset="-122"/>
                          <a:cs typeface="Times New Roman" panose="02020603050405020304"/>
                        </a:rPr>
                        <a:t>2</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28998</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51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28922</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28973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28881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13091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161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79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1143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14474</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gridSpan="2">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回收利用</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1143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1143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gridSpan="2">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损失能量</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0</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76</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76</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14441</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14484</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gridSpan="2">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合计</a:t>
                      </a:r>
                      <a:r>
                        <a:rPr lang="en-US" sz="1000" b="1" kern="100">
                          <a:solidFill>
                            <a:srgbClr val="000000"/>
                          </a:solidFill>
                          <a:latin typeface="Times New Roman" panose="02020603050405020304"/>
                          <a:ea typeface="宋体" panose="02010600030101010101" pitchFamily="2" charset="-122"/>
                          <a:cs typeface="Times New Roman" panose="02020603050405020304"/>
                        </a:rPr>
                        <a:t>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28998</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127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28922</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29049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28922</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28645</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189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83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1143</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28917</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1">
                <a:tc gridSpan="2">
                  <a:txBody>
                    <a:bodyPr/>
                    <a:lstStyle/>
                    <a:p>
                      <a:pPr algn="ctr">
                        <a:spcAft>
                          <a:spcPts val="0"/>
                        </a:spcAft>
                      </a:pPr>
                      <a:r>
                        <a:rPr lang="zh-CN" sz="1000" b="1" kern="100">
                          <a:solidFill>
                            <a:srgbClr val="000000"/>
                          </a:solidFill>
                          <a:latin typeface="Times New Roman" panose="02020603050405020304"/>
                          <a:ea typeface="宋体" panose="02010600030101010101" pitchFamily="2" charset="-122"/>
                          <a:cs typeface="Times New Roman" panose="02020603050405020304"/>
                        </a:rPr>
                        <a:t>能量利用率（</a:t>
                      </a:r>
                      <a:r>
                        <a:rPr lang="en-US" sz="1000" b="1" kern="100">
                          <a:solidFill>
                            <a:srgbClr val="000000"/>
                          </a:solidFill>
                          <a:latin typeface="Times New Roman" panose="02020603050405020304"/>
                          <a:ea typeface="宋体" panose="02010600030101010101" pitchFamily="2" charset="-122"/>
                          <a:cs typeface="Times New Roman" panose="02020603050405020304"/>
                        </a:rPr>
                        <a:t>%</a:t>
                      </a:r>
                      <a:r>
                        <a:rPr lang="zh-CN" sz="1000" b="1" kern="100">
                          <a:solidFill>
                            <a:srgbClr val="000000"/>
                          </a:solidFill>
                          <a:latin typeface="Times New Roman" panose="02020603050405020304"/>
                          <a:ea typeface="宋体" panose="02010600030101010101" pitchFamily="2" charset="-122"/>
                          <a:cs typeface="Times New Roman" panose="02020603050405020304"/>
                        </a:rPr>
                        <a:t>）</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100.00</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40.16</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100.00</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99.74</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99.86</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45.70</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85.19</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95.18</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a:solidFill>
                            <a:srgbClr val="000000"/>
                          </a:solidFill>
                          <a:latin typeface="宋体" panose="02010600030101010101" pitchFamily="2" charset="-122"/>
                          <a:ea typeface="宋体" panose="02010600030101010101" pitchFamily="2" charset="-122"/>
                          <a:cs typeface="Times New Roman" panose="02020603050405020304"/>
                        </a:rPr>
                        <a:t>100.00</a:t>
                      </a:r>
                      <a:endParaRPr lang="zh-CN" sz="1000" kern="10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00" dirty="0">
                          <a:solidFill>
                            <a:srgbClr val="000000"/>
                          </a:solidFill>
                          <a:latin typeface="宋体" panose="02010600030101010101" pitchFamily="2" charset="-122"/>
                          <a:ea typeface="宋体" panose="02010600030101010101" pitchFamily="2" charset="-122"/>
                          <a:cs typeface="Times New Roman" panose="02020603050405020304"/>
                        </a:rPr>
                        <a:t>50.05</a:t>
                      </a:r>
                      <a:endParaRPr lang="zh-CN" sz="1000" kern="100" dirty="0">
                        <a:latin typeface="Times New Roman" panose="02020603050405020304"/>
                        <a:ea typeface="宋体" panose="02010600030101010101" pitchFamily="2" charset="-122"/>
                        <a:cs typeface="Times New Roman" panose="02020603050405020304"/>
                      </a:endParaRPr>
                    </a:p>
                  </a:txBody>
                  <a:tcPr marL="45007" marR="4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标题 1"/>
          <p:cNvSpPr txBox="1"/>
          <p:nvPr/>
        </p:nvSpPr>
        <p:spPr bwMode="auto">
          <a:xfrm>
            <a:off x="857250" y="0"/>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89397"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1"/>
          <p:cNvSpPr>
            <a:spLocks noGrp="1"/>
          </p:cNvSpPr>
          <p:nvPr>
            <p:ph type="ctrTitle"/>
          </p:nvPr>
        </p:nvSpPr>
        <p:spPr>
          <a:xfrm>
            <a:off x="1714500" y="785813"/>
            <a:ext cx="6700838" cy="785812"/>
          </a:xfrm>
        </p:spPr>
        <p:txBody>
          <a:bodyPr/>
          <a:lstStyle/>
          <a:p>
            <a:r>
              <a:rPr lang="zh-CN" altLang="en-US" sz="3600" smtClean="0">
                <a:solidFill>
                  <a:srgbClr val="FF0000"/>
                </a:solidFill>
              </a:rPr>
              <a:t>能量平衡网络图</a:t>
            </a:r>
          </a:p>
        </p:txBody>
      </p:sp>
      <p:grpSp>
        <p:nvGrpSpPr>
          <p:cNvPr id="90115" name="Group 223"/>
          <p:cNvGrpSpPr/>
          <p:nvPr/>
        </p:nvGrpSpPr>
        <p:grpSpPr bwMode="auto">
          <a:xfrm>
            <a:off x="214313" y="1571625"/>
            <a:ext cx="8929687" cy="5286375"/>
            <a:chOff x="1469" y="1977"/>
            <a:chExt cx="14208" cy="9037"/>
          </a:xfrm>
        </p:grpSpPr>
        <p:sp>
          <p:nvSpPr>
            <p:cNvPr id="90119" name="Text Box 224"/>
            <p:cNvSpPr txBox="1">
              <a:spLocks noChangeArrowheads="1"/>
            </p:cNvSpPr>
            <p:nvPr/>
          </p:nvSpPr>
          <p:spPr bwMode="auto">
            <a:xfrm>
              <a:off x="9774" y="2035"/>
              <a:ext cx="1087" cy="333"/>
            </a:xfrm>
            <a:prstGeom prst="rect">
              <a:avLst/>
            </a:prstGeom>
            <a:noFill/>
            <a:ln w="9525">
              <a:noFill/>
              <a:miter lim="800000"/>
            </a:ln>
          </p:spPr>
          <p:txBody>
            <a:bodyPr/>
            <a:lstStyle/>
            <a:p>
              <a:pPr algn="just" eaLnBrk="1" hangingPunct="1"/>
              <a:r>
                <a:rPr lang="zh-CN" altLang="en-US" sz="900"/>
                <a:t>输送分配加工转换</a:t>
              </a:r>
              <a:endParaRPr lang="zh-CN">
                <a:latin typeface="Arial" panose="020B0604020202020204" pitchFamily="34" charset="0"/>
              </a:endParaRPr>
            </a:p>
          </p:txBody>
        </p:sp>
        <p:grpSp>
          <p:nvGrpSpPr>
            <p:cNvPr id="90120" name="Group 225"/>
            <p:cNvGrpSpPr/>
            <p:nvPr/>
          </p:nvGrpSpPr>
          <p:grpSpPr bwMode="auto">
            <a:xfrm>
              <a:off x="1469" y="1977"/>
              <a:ext cx="14208" cy="9037"/>
              <a:chOff x="1469" y="1977"/>
              <a:chExt cx="14208" cy="9037"/>
            </a:xfrm>
          </p:grpSpPr>
          <p:sp>
            <p:nvSpPr>
              <p:cNvPr id="90121" name="Text Box 226"/>
              <p:cNvSpPr txBox="1">
                <a:spLocks noChangeArrowheads="1"/>
              </p:cNvSpPr>
              <p:nvPr/>
            </p:nvSpPr>
            <p:spPr bwMode="auto">
              <a:xfrm>
                <a:off x="8150" y="2035"/>
                <a:ext cx="1087" cy="333"/>
              </a:xfrm>
              <a:prstGeom prst="rect">
                <a:avLst/>
              </a:prstGeom>
              <a:noFill/>
              <a:ln w="9525">
                <a:noFill/>
                <a:miter lim="800000"/>
              </a:ln>
            </p:spPr>
            <p:txBody>
              <a:bodyPr/>
              <a:lstStyle/>
              <a:p>
                <a:pPr algn="just" eaLnBrk="1" hangingPunct="1"/>
                <a:r>
                  <a:rPr lang="zh-CN" altLang="en-US" sz="900"/>
                  <a:t>加工转换</a:t>
                </a:r>
                <a:endParaRPr lang="zh-CN">
                  <a:latin typeface="Arial" panose="020B0604020202020204" pitchFamily="34" charset="0"/>
                </a:endParaRPr>
              </a:p>
            </p:txBody>
          </p:sp>
          <p:grpSp>
            <p:nvGrpSpPr>
              <p:cNvPr id="90122" name="Group 227"/>
              <p:cNvGrpSpPr/>
              <p:nvPr/>
            </p:nvGrpSpPr>
            <p:grpSpPr bwMode="auto">
              <a:xfrm>
                <a:off x="1469" y="1977"/>
                <a:ext cx="14208" cy="9037"/>
                <a:chOff x="1469" y="1977"/>
                <a:chExt cx="14208" cy="9037"/>
              </a:xfrm>
            </p:grpSpPr>
            <p:sp>
              <p:nvSpPr>
                <p:cNvPr id="90123" name="Text Box 228"/>
                <p:cNvSpPr txBox="1">
                  <a:spLocks noChangeArrowheads="1"/>
                </p:cNvSpPr>
                <p:nvPr/>
              </p:nvSpPr>
              <p:spPr bwMode="auto">
                <a:xfrm>
                  <a:off x="3433" y="2035"/>
                  <a:ext cx="1076" cy="442"/>
                </a:xfrm>
                <a:prstGeom prst="rect">
                  <a:avLst/>
                </a:prstGeom>
                <a:noFill/>
                <a:ln w="9525">
                  <a:noFill/>
                  <a:miter lim="800000"/>
                </a:ln>
              </p:spPr>
              <p:txBody>
                <a:bodyPr/>
                <a:lstStyle/>
                <a:p>
                  <a:pPr algn="just" eaLnBrk="1" hangingPunct="1"/>
                  <a:r>
                    <a:rPr lang="zh-CN" altLang="en-US" sz="900"/>
                    <a:t>购入存储</a:t>
                  </a:r>
                  <a:endParaRPr lang="zh-CN">
                    <a:latin typeface="Arial" panose="020B0604020202020204" pitchFamily="34" charset="0"/>
                  </a:endParaRPr>
                </a:p>
              </p:txBody>
            </p:sp>
            <p:grpSp>
              <p:nvGrpSpPr>
                <p:cNvPr id="90124" name="Group 229"/>
                <p:cNvGrpSpPr/>
                <p:nvPr/>
              </p:nvGrpSpPr>
              <p:grpSpPr bwMode="auto">
                <a:xfrm>
                  <a:off x="1469" y="1977"/>
                  <a:ext cx="14208" cy="9037"/>
                  <a:chOff x="1469" y="1031"/>
                  <a:chExt cx="14208" cy="9037"/>
                </a:xfrm>
              </p:grpSpPr>
              <p:cxnSp>
                <p:nvCxnSpPr>
                  <p:cNvPr id="90125" name="AutoShape 230"/>
                  <p:cNvCxnSpPr>
                    <a:cxnSpLocks noChangeShapeType="1"/>
                  </p:cNvCxnSpPr>
                  <p:nvPr/>
                </p:nvCxnSpPr>
                <p:spPr bwMode="auto">
                  <a:xfrm>
                    <a:off x="9725" y="1089"/>
                    <a:ext cx="39" cy="8696"/>
                  </a:xfrm>
                  <a:prstGeom prst="straightConnector1">
                    <a:avLst/>
                  </a:prstGeom>
                  <a:noFill/>
                  <a:ln w="9525">
                    <a:solidFill>
                      <a:srgbClr val="000000"/>
                    </a:solidFill>
                    <a:prstDash val="dash"/>
                    <a:round/>
                  </a:ln>
                </p:spPr>
              </p:cxnSp>
              <p:cxnSp>
                <p:nvCxnSpPr>
                  <p:cNvPr id="90126" name="AutoShape 231"/>
                  <p:cNvCxnSpPr>
                    <a:cxnSpLocks noChangeShapeType="1"/>
                  </p:cNvCxnSpPr>
                  <p:nvPr/>
                </p:nvCxnSpPr>
                <p:spPr bwMode="auto">
                  <a:xfrm>
                    <a:off x="11023" y="1083"/>
                    <a:ext cx="0" cy="8640"/>
                  </a:xfrm>
                  <a:prstGeom prst="straightConnector1">
                    <a:avLst/>
                  </a:prstGeom>
                  <a:noFill/>
                  <a:ln w="9525">
                    <a:solidFill>
                      <a:srgbClr val="000000"/>
                    </a:solidFill>
                    <a:prstDash val="dash"/>
                    <a:round/>
                  </a:ln>
                </p:spPr>
              </p:cxnSp>
              <p:cxnSp>
                <p:nvCxnSpPr>
                  <p:cNvPr id="90127" name="AutoShape 232"/>
                  <p:cNvCxnSpPr>
                    <a:cxnSpLocks noChangeShapeType="1"/>
                  </p:cNvCxnSpPr>
                  <p:nvPr/>
                </p:nvCxnSpPr>
                <p:spPr bwMode="auto">
                  <a:xfrm>
                    <a:off x="7457" y="1031"/>
                    <a:ext cx="0" cy="8640"/>
                  </a:xfrm>
                  <a:prstGeom prst="straightConnector1">
                    <a:avLst/>
                  </a:prstGeom>
                  <a:noFill/>
                  <a:ln w="9525">
                    <a:solidFill>
                      <a:srgbClr val="000000"/>
                    </a:solidFill>
                    <a:prstDash val="dash"/>
                    <a:round/>
                  </a:ln>
                </p:spPr>
              </p:cxnSp>
              <p:grpSp>
                <p:nvGrpSpPr>
                  <p:cNvPr id="90128" name="Group 233"/>
                  <p:cNvGrpSpPr/>
                  <p:nvPr/>
                </p:nvGrpSpPr>
                <p:grpSpPr bwMode="auto">
                  <a:xfrm>
                    <a:off x="1469" y="1137"/>
                    <a:ext cx="14208" cy="8931"/>
                    <a:chOff x="1469" y="1557"/>
                    <a:chExt cx="14208" cy="8931"/>
                  </a:xfrm>
                </p:grpSpPr>
                <p:sp>
                  <p:nvSpPr>
                    <p:cNvPr id="90129" name="Text Box 234"/>
                    <p:cNvSpPr txBox="1">
                      <a:spLocks noChangeArrowheads="1"/>
                    </p:cNvSpPr>
                    <p:nvPr/>
                  </p:nvSpPr>
                  <p:spPr bwMode="auto">
                    <a:xfrm>
                      <a:off x="13970" y="9924"/>
                      <a:ext cx="1227" cy="564"/>
                    </a:xfrm>
                    <a:prstGeom prst="rect">
                      <a:avLst/>
                    </a:prstGeom>
                    <a:solidFill>
                      <a:srgbClr val="FFFFFF"/>
                    </a:solidFill>
                    <a:ln w="9525">
                      <a:noFill/>
                      <a:miter lim="800000"/>
                    </a:ln>
                  </p:spPr>
                  <p:txBody>
                    <a:bodyPr/>
                    <a:lstStyle/>
                    <a:p>
                      <a:pPr algn="just" eaLnBrk="1" hangingPunct="1"/>
                      <a:r>
                        <a:rPr lang="en-US" altLang="zh-CN" sz="900" b="1">
                          <a:latin typeface="宋体" panose="02010600030101010101" pitchFamily="2" charset="-122"/>
                        </a:rPr>
                        <a:t>14 474</a:t>
                      </a:r>
                    </a:p>
                    <a:p>
                      <a:pPr algn="just" eaLnBrk="1" hangingPunct="1"/>
                      <a:r>
                        <a:rPr lang="zh-CN" altLang="en-US" sz="900" b="1">
                          <a:latin typeface="宋体" panose="02010600030101010101" pitchFamily="2" charset="-122"/>
                        </a:rPr>
                        <a:t>（</a:t>
                      </a:r>
                      <a:r>
                        <a:rPr lang="en-US" altLang="zh-CN" sz="900" b="1">
                          <a:latin typeface="宋体" panose="02010600030101010101" pitchFamily="2" charset="-122"/>
                        </a:rPr>
                        <a:t>49.91</a:t>
                      </a:r>
                      <a:r>
                        <a:rPr lang="zh-CN" altLang="en-US" sz="900" b="1">
                          <a:latin typeface="宋体" panose="02010600030101010101" pitchFamily="2" charset="-122"/>
                        </a:rPr>
                        <a:t>）</a:t>
                      </a:r>
                      <a:endParaRPr lang="zh-CN">
                        <a:latin typeface="Arial" panose="020B0604020202020204" pitchFamily="34" charset="0"/>
                      </a:endParaRPr>
                    </a:p>
                  </p:txBody>
                </p:sp>
                <p:sp>
                  <p:nvSpPr>
                    <p:cNvPr id="90130" name="Text Box 235"/>
                    <p:cNvSpPr txBox="1">
                      <a:spLocks noChangeArrowheads="1"/>
                    </p:cNvSpPr>
                    <p:nvPr/>
                  </p:nvSpPr>
                  <p:spPr bwMode="auto">
                    <a:xfrm>
                      <a:off x="14612" y="6230"/>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1143</a:t>
                      </a:r>
                      <a:endParaRPr lang="zh-CN" altLang="zh-CN">
                        <a:latin typeface="Arial" panose="020B0604020202020204" pitchFamily="34" charset="0"/>
                      </a:endParaRPr>
                    </a:p>
                  </p:txBody>
                </p:sp>
                <p:sp>
                  <p:nvSpPr>
                    <p:cNvPr id="90131" name="Text Box 236"/>
                    <p:cNvSpPr txBox="1">
                      <a:spLocks noChangeArrowheads="1"/>
                    </p:cNvSpPr>
                    <p:nvPr/>
                  </p:nvSpPr>
                  <p:spPr bwMode="auto">
                    <a:xfrm>
                      <a:off x="14698" y="6501"/>
                      <a:ext cx="979" cy="318"/>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(3.06)</a:t>
                      </a:r>
                      <a:endParaRPr lang="zh-CN" altLang="zh-CN">
                        <a:latin typeface="Arial" panose="020B0604020202020204" pitchFamily="34" charset="0"/>
                      </a:endParaRPr>
                    </a:p>
                  </p:txBody>
                </p:sp>
                <p:sp>
                  <p:nvSpPr>
                    <p:cNvPr id="90132" name="Text Box 237"/>
                    <p:cNvSpPr txBox="1">
                      <a:spLocks noChangeArrowheads="1"/>
                    </p:cNvSpPr>
                    <p:nvPr/>
                  </p:nvSpPr>
                  <p:spPr bwMode="auto">
                    <a:xfrm>
                      <a:off x="3189" y="9527"/>
                      <a:ext cx="1227" cy="376"/>
                    </a:xfrm>
                    <a:prstGeom prst="rect">
                      <a:avLst/>
                    </a:prstGeom>
                    <a:solidFill>
                      <a:srgbClr val="FFFFFF"/>
                    </a:solidFill>
                    <a:ln w="9525">
                      <a:noFill/>
                      <a:miter lim="800000"/>
                    </a:ln>
                  </p:spPr>
                  <p:txBody>
                    <a:bodyPr/>
                    <a:lstStyle/>
                    <a:p>
                      <a:pPr algn="just" eaLnBrk="1" hangingPunct="1"/>
                      <a:r>
                        <a:rPr lang="zh-CN" altLang="en-US" sz="900" b="1">
                          <a:latin typeface="宋体" panose="02010600030101010101" pitchFamily="2" charset="-122"/>
                        </a:rPr>
                        <a:t>总供入能量</a:t>
                      </a:r>
                      <a:endParaRPr lang="zh-CN">
                        <a:latin typeface="Arial" panose="020B0604020202020204" pitchFamily="34" charset="0"/>
                      </a:endParaRPr>
                    </a:p>
                  </p:txBody>
                </p:sp>
                <p:sp>
                  <p:nvSpPr>
                    <p:cNvPr id="90133" name="Text Box 238"/>
                    <p:cNvSpPr txBox="1">
                      <a:spLocks noChangeArrowheads="1"/>
                    </p:cNvSpPr>
                    <p:nvPr/>
                  </p:nvSpPr>
                  <p:spPr bwMode="auto">
                    <a:xfrm>
                      <a:off x="4602" y="9495"/>
                      <a:ext cx="1185" cy="564"/>
                    </a:xfrm>
                    <a:prstGeom prst="rect">
                      <a:avLst/>
                    </a:prstGeom>
                    <a:solidFill>
                      <a:srgbClr val="FFFFFF"/>
                    </a:solidFill>
                    <a:ln w="9525">
                      <a:noFill/>
                      <a:miter lim="800000"/>
                    </a:ln>
                  </p:spPr>
                  <p:txBody>
                    <a:bodyPr/>
                    <a:lstStyle/>
                    <a:p>
                      <a:pPr algn="just" eaLnBrk="1" hangingPunct="1"/>
                      <a:r>
                        <a:rPr lang="en-US" altLang="zh-CN" sz="900" b="1">
                          <a:latin typeface="宋体" panose="02010600030101010101" pitchFamily="2" charset="-122"/>
                        </a:rPr>
                        <a:t>28 998</a:t>
                      </a:r>
                    </a:p>
                    <a:p>
                      <a:pPr algn="just" eaLnBrk="1" hangingPunct="1"/>
                      <a:r>
                        <a:rPr lang="zh-CN" altLang="en-US" sz="900" b="1">
                          <a:latin typeface="宋体" panose="02010600030101010101" pitchFamily="2" charset="-122"/>
                        </a:rPr>
                        <a:t>（</a:t>
                      </a:r>
                      <a:r>
                        <a:rPr lang="en-US" altLang="zh-CN" sz="900" b="1">
                          <a:latin typeface="宋体" panose="02010600030101010101" pitchFamily="2" charset="-122"/>
                        </a:rPr>
                        <a:t>100</a:t>
                      </a:r>
                      <a:r>
                        <a:rPr lang="zh-CN" altLang="en-US" sz="900" b="1">
                          <a:latin typeface="宋体" panose="02010600030101010101" pitchFamily="2" charset="-122"/>
                        </a:rPr>
                        <a:t>）</a:t>
                      </a:r>
                      <a:endParaRPr lang="zh-CN">
                        <a:latin typeface="Arial" panose="020B0604020202020204" pitchFamily="34" charset="0"/>
                      </a:endParaRPr>
                    </a:p>
                  </p:txBody>
                </p:sp>
                <p:grpSp>
                  <p:nvGrpSpPr>
                    <p:cNvPr id="90134" name="Group 239"/>
                    <p:cNvGrpSpPr/>
                    <p:nvPr/>
                  </p:nvGrpSpPr>
                  <p:grpSpPr bwMode="auto">
                    <a:xfrm>
                      <a:off x="4993" y="8332"/>
                      <a:ext cx="1125" cy="648"/>
                      <a:chOff x="5715" y="7860"/>
                      <a:chExt cx="1125" cy="648"/>
                    </a:xfrm>
                  </p:grpSpPr>
                  <p:sp>
                    <p:nvSpPr>
                      <p:cNvPr id="90344" name="Text Box 240"/>
                      <p:cNvSpPr txBox="1">
                        <a:spLocks noChangeArrowheads="1"/>
                      </p:cNvSpPr>
                      <p:nvPr/>
                    </p:nvSpPr>
                    <p:spPr bwMode="auto">
                      <a:xfrm>
                        <a:off x="5861" y="7860"/>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47</a:t>
                        </a:r>
                        <a:endParaRPr lang="zh-CN" altLang="zh-CN">
                          <a:latin typeface="Arial" panose="020B0604020202020204" pitchFamily="34" charset="0"/>
                        </a:endParaRPr>
                      </a:p>
                    </p:txBody>
                  </p:sp>
                  <p:sp>
                    <p:nvSpPr>
                      <p:cNvPr id="90345" name="Text Box 241"/>
                      <p:cNvSpPr txBox="1">
                        <a:spLocks noChangeArrowheads="1"/>
                      </p:cNvSpPr>
                      <p:nvPr/>
                    </p:nvSpPr>
                    <p:spPr bwMode="auto">
                      <a:xfrm>
                        <a:off x="5715" y="8184"/>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(0.16)</a:t>
                        </a:r>
                        <a:endParaRPr lang="zh-CN" altLang="zh-CN">
                          <a:latin typeface="Arial" panose="020B0604020202020204" pitchFamily="34" charset="0"/>
                        </a:endParaRPr>
                      </a:p>
                    </p:txBody>
                  </p:sp>
                </p:grpSp>
                <p:sp>
                  <p:nvSpPr>
                    <p:cNvPr id="90135" name="Text Box 242"/>
                    <p:cNvSpPr txBox="1">
                      <a:spLocks noChangeArrowheads="1"/>
                    </p:cNvSpPr>
                    <p:nvPr/>
                  </p:nvSpPr>
                  <p:spPr bwMode="auto">
                    <a:xfrm>
                      <a:off x="4927" y="6457"/>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(96.85)</a:t>
                      </a:r>
                      <a:endParaRPr lang="zh-CN" altLang="zh-CN">
                        <a:latin typeface="Arial" panose="020B0604020202020204" pitchFamily="34" charset="0"/>
                      </a:endParaRPr>
                    </a:p>
                  </p:txBody>
                </p:sp>
                <p:sp>
                  <p:nvSpPr>
                    <p:cNvPr id="90136" name="Text Box 243"/>
                    <p:cNvSpPr txBox="1">
                      <a:spLocks noChangeArrowheads="1"/>
                    </p:cNvSpPr>
                    <p:nvPr/>
                  </p:nvSpPr>
                  <p:spPr bwMode="auto">
                    <a:xfrm>
                      <a:off x="4997" y="5993"/>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28 085</a:t>
                      </a:r>
                      <a:endParaRPr lang="zh-CN" altLang="zh-CN">
                        <a:latin typeface="Arial" panose="020B0604020202020204" pitchFamily="34" charset="0"/>
                      </a:endParaRPr>
                    </a:p>
                  </p:txBody>
                </p:sp>
                <p:grpSp>
                  <p:nvGrpSpPr>
                    <p:cNvPr id="90137" name="Group 244"/>
                    <p:cNvGrpSpPr/>
                    <p:nvPr/>
                  </p:nvGrpSpPr>
                  <p:grpSpPr bwMode="auto">
                    <a:xfrm>
                      <a:off x="1608" y="1951"/>
                      <a:ext cx="3313" cy="1131"/>
                      <a:chOff x="1469" y="2191"/>
                      <a:chExt cx="3139" cy="1131"/>
                    </a:xfrm>
                  </p:grpSpPr>
                  <p:sp>
                    <p:nvSpPr>
                      <p:cNvPr id="90341" name="Oval 245"/>
                      <p:cNvSpPr>
                        <a:spLocks noChangeArrowheads="1"/>
                      </p:cNvSpPr>
                      <p:nvPr/>
                    </p:nvSpPr>
                    <p:spPr bwMode="auto">
                      <a:xfrm>
                        <a:off x="2969" y="2191"/>
                        <a:ext cx="1639" cy="1131"/>
                      </a:xfrm>
                      <a:prstGeom prst="ellipse">
                        <a:avLst/>
                      </a:prstGeom>
                      <a:solidFill>
                        <a:srgbClr val="FFFFFF"/>
                      </a:solidFill>
                      <a:ln w="9525">
                        <a:solidFill>
                          <a:srgbClr val="000000"/>
                        </a:solidFill>
                        <a:round/>
                      </a:ln>
                    </p:spPr>
                    <p:txBody>
                      <a:bodyPr/>
                      <a:lstStyle/>
                      <a:p>
                        <a:pPr algn="ctr" eaLnBrk="1" hangingPunct="1">
                          <a:lnSpc>
                            <a:spcPct val="120000"/>
                          </a:lnSpc>
                        </a:pPr>
                        <a:r>
                          <a:rPr lang="zh-CN" altLang="en-US" sz="900" b="1">
                            <a:latin typeface="宋体" panose="02010600030101010101" pitchFamily="2" charset="-122"/>
                          </a:rPr>
                          <a:t>新水</a:t>
                        </a:r>
                      </a:p>
                      <a:p>
                        <a:pPr algn="ctr" eaLnBrk="1" hangingPunct="1">
                          <a:lnSpc>
                            <a:spcPct val="120000"/>
                          </a:lnSpc>
                        </a:pPr>
                        <a:r>
                          <a:rPr lang="en-US" altLang="zh-CN" sz="900" b="1">
                            <a:latin typeface="宋体" panose="02010600030101010101" pitchFamily="2" charset="-122"/>
                          </a:rPr>
                          <a:t>103 899 t</a:t>
                        </a:r>
                        <a:endParaRPr lang="zh-CN" altLang="zh-CN">
                          <a:latin typeface="Arial" panose="020B0604020202020204" pitchFamily="34" charset="0"/>
                        </a:endParaRPr>
                      </a:p>
                    </p:txBody>
                  </p:sp>
                  <p:sp>
                    <p:nvSpPr>
                      <p:cNvPr id="90342" name="Line 246"/>
                      <p:cNvSpPr>
                        <a:spLocks noChangeShapeType="1"/>
                      </p:cNvSpPr>
                      <p:nvPr/>
                    </p:nvSpPr>
                    <p:spPr bwMode="auto">
                      <a:xfrm>
                        <a:off x="1469" y="2756"/>
                        <a:ext cx="1500" cy="0"/>
                      </a:xfrm>
                      <a:prstGeom prst="line">
                        <a:avLst/>
                      </a:prstGeom>
                      <a:noFill/>
                      <a:ln w="9525">
                        <a:solidFill>
                          <a:srgbClr val="000000"/>
                        </a:solidFill>
                        <a:round/>
                        <a:tailEnd type="triangle" w="med" len="med"/>
                      </a:ln>
                    </p:spPr>
                    <p:txBody>
                      <a:bodyPr/>
                      <a:lstStyle/>
                      <a:p>
                        <a:endParaRPr lang="zh-CN" altLang="en-US"/>
                      </a:p>
                    </p:txBody>
                  </p:sp>
                  <p:sp>
                    <p:nvSpPr>
                      <p:cNvPr id="90343" name="Text Box 247"/>
                      <p:cNvSpPr txBox="1">
                        <a:spLocks noChangeArrowheads="1"/>
                      </p:cNvSpPr>
                      <p:nvPr/>
                    </p:nvSpPr>
                    <p:spPr bwMode="auto">
                      <a:xfrm>
                        <a:off x="1682" y="2367"/>
                        <a:ext cx="1136" cy="389"/>
                      </a:xfrm>
                      <a:prstGeom prst="rect">
                        <a:avLst/>
                      </a:prstGeom>
                      <a:noFill/>
                      <a:ln w="9525">
                        <a:noFill/>
                        <a:miter lim="800000"/>
                      </a:ln>
                    </p:spPr>
                    <p:txBody>
                      <a:bodyPr/>
                      <a:lstStyle/>
                      <a:p>
                        <a:pPr algn="just" eaLnBrk="1" hangingPunct="1"/>
                        <a:r>
                          <a:rPr lang="zh-CN" altLang="en-US" sz="700">
                            <a:latin typeface="宋体" panose="02010600030101010101" pitchFamily="2" charset="-122"/>
                          </a:rPr>
                          <a:t>购入</a:t>
                        </a:r>
                        <a:r>
                          <a:rPr lang="en-US" altLang="zh-CN" sz="700">
                            <a:latin typeface="宋体" panose="02010600030101010101" pitchFamily="2" charset="-122"/>
                          </a:rPr>
                          <a:t>103 899 </a:t>
                        </a:r>
                        <a:r>
                          <a:rPr lang="en-US" altLang="zh-CN" sz="900" b="1">
                            <a:latin typeface="宋体" panose="02010600030101010101" pitchFamily="2" charset="-122"/>
                          </a:rPr>
                          <a:t>t</a:t>
                        </a:r>
                        <a:endParaRPr lang="zh-CN" altLang="zh-CN">
                          <a:latin typeface="Arial" panose="020B0604020202020204" pitchFamily="34" charset="0"/>
                        </a:endParaRPr>
                      </a:p>
                    </p:txBody>
                  </p:sp>
                </p:grpSp>
                <p:grpSp>
                  <p:nvGrpSpPr>
                    <p:cNvPr id="90138" name="Group 248"/>
                    <p:cNvGrpSpPr/>
                    <p:nvPr/>
                  </p:nvGrpSpPr>
                  <p:grpSpPr bwMode="auto">
                    <a:xfrm>
                      <a:off x="1469" y="3325"/>
                      <a:ext cx="3528" cy="1131"/>
                      <a:chOff x="1330" y="3565"/>
                      <a:chExt cx="3528" cy="1131"/>
                    </a:xfrm>
                  </p:grpSpPr>
                  <p:sp>
                    <p:nvSpPr>
                      <p:cNvPr id="90338" name="Oval 249"/>
                      <p:cNvSpPr>
                        <a:spLocks noChangeArrowheads="1"/>
                      </p:cNvSpPr>
                      <p:nvPr/>
                    </p:nvSpPr>
                    <p:spPr bwMode="auto">
                      <a:xfrm>
                        <a:off x="3088" y="3565"/>
                        <a:ext cx="1770" cy="1131"/>
                      </a:xfrm>
                      <a:prstGeom prst="ellipse">
                        <a:avLst/>
                      </a:prstGeom>
                      <a:solidFill>
                        <a:srgbClr val="FFFFFF"/>
                      </a:solidFill>
                      <a:ln w="9525">
                        <a:solidFill>
                          <a:srgbClr val="000000"/>
                        </a:solidFill>
                        <a:round/>
                      </a:ln>
                    </p:spPr>
                    <p:txBody>
                      <a:bodyPr/>
                      <a:lstStyle/>
                      <a:p>
                        <a:pPr algn="ctr" eaLnBrk="1" hangingPunct="1">
                          <a:lnSpc>
                            <a:spcPct val="120000"/>
                          </a:lnSpc>
                        </a:pPr>
                        <a:r>
                          <a:rPr lang="zh-CN" altLang="en-US" sz="900" b="1">
                            <a:latin typeface="宋体" panose="02010600030101010101" pitchFamily="2" charset="-122"/>
                          </a:rPr>
                          <a:t>电力</a:t>
                        </a:r>
                      </a:p>
                      <a:p>
                        <a:pPr algn="just" eaLnBrk="1" hangingPunct="1">
                          <a:lnSpc>
                            <a:spcPct val="120000"/>
                          </a:lnSpc>
                        </a:pPr>
                        <a:r>
                          <a:rPr lang="en-US" altLang="zh-CN" sz="900" b="1">
                            <a:latin typeface="宋体" panose="02010600030101010101" pitchFamily="2" charset="-122"/>
                          </a:rPr>
                          <a:t>6 970 521kWh</a:t>
                        </a:r>
                        <a:endParaRPr lang="zh-CN" altLang="zh-CN">
                          <a:latin typeface="Arial" panose="020B0604020202020204" pitchFamily="34" charset="0"/>
                        </a:endParaRPr>
                      </a:p>
                    </p:txBody>
                  </p:sp>
                  <p:sp>
                    <p:nvSpPr>
                      <p:cNvPr id="90339" name="Line 250"/>
                      <p:cNvSpPr>
                        <a:spLocks noChangeShapeType="1"/>
                      </p:cNvSpPr>
                      <p:nvPr/>
                    </p:nvSpPr>
                    <p:spPr bwMode="auto">
                      <a:xfrm>
                        <a:off x="1469" y="4130"/>
                        <a:ext cx="1619" cy="0"/>
                      </a:xfrm>
                      <a:prstGeom prst="line">
                        <a:avLst/>
                      </a:prstGeom>
                      <a:noFill/>
                      <a:ln w="9525">
                        <a:solidFill>
                          <a:srgbClr val="000000"/>
                        </a:solidFill>
                        <a:round/>
                        <a:tailEnd type="triangle" w="med" len="med"/>
                      </a:ln>
                    </p:spPr>
                    <p:txBody>
                      <a:bodyPr/>
                      <a:lstStyle/>
                      <a:p>
                        <a:endParaRPr lang="zh-CN" altLang="en-US"/>
                      </a:p>
                    </p:txBody>
                  </p:sp>
                  <p:sp>
                    <p:nvSpPr>
                      <p:cNvPr id="90340" name="Text Box 251"/>
                      <p:cNvSpPr txBox="1">
                        <a:spLocks noChangeArrowheads="1"/>
                      </p:cNvSpPr>
                      <p:nvPr/>
                    </p:nvSpPr>
                    <p:spPr bwMode="auto">
                      <a:xfrm>
                        <a:off x="1330" y="3656"/>
                        <a:ext cx="1763" cy="389"/>
                      </a:xfrm>
                      <a:prstGeom prst="rect">
                        <a:avLst/>
                      </a:prstGeom>
                      <a:noFill/>
                      <a:ln w="9525">
                        <a:noFill/>
                        <a:miter lim="800000"/>
                      </a:ln>
                    </p:spPr>
                    <p:txBody>
                      <a:bodyPr/>
                      <a:lstStyle/>
                      <a:p>
                        <a:pPr algn="just" eaLnBrk="1" hangingPunct="1">
                          <a:lnSpc>
                            <a:spcPct val="120000"/>
                          </a:lnSpc>
                        </a:pPr>
                        <a:r>
                          <a:rPr lang="zh-CN" altLang="en-US" sz="900" b="1">
                            <a:latin typeface="宋体" panose="02010600030101010101" pitchFamily="2" charset="-122"/>
                          </a:rPr>
                          <a:t>购入</a:t>
                        </a:r>
                        <a:r>
                          <a:rPr lang="en-US" altLang="zh-CN" sz="900" b="1">
                            <a:latin typeface="宋体" panose="02010600030101010101" pitchFamily="2" charset="-122"/>
                          </a:rPr>
                          <a:t>6 970 521 kWh</a:t>
                        </a:r>
                      </a:p>
                      <a:p>
                        <a:pPr eaLnBrk="1" hangingPunct="1"/>
                        <a:endParaRPr lang="zh-CN" altLang="zh-CN">
                          <a:latin typeface="Arial" panose="020B0604020202020204" pitchFamily="34" charset="0"/>
                        </a:endParaRPr>
                      </a:p>
                    </p:txBody>
                  </p:sp>
                </p:grpSp>
                <p:grpSp>
                  <p:nvGrpSpPr>
                    <p:cNvPr id="90139" name="Group 252"/>
                    <p:cNvGrpSpPr/>
                    <p:nvPr/>
                  </p:nvGrpSpPr>
                  <p:grpSpPr bwMode="auto">
                    <a:xfrm>
                      <a:off x="1469" y="7734"/>
                      <a:ext cx="3568" cy="1272"/>
                      <a:chOff x="1290" y="4837"/>
                      <a:chExt cx="3568" cy="1272"/>
                    </a:xfrm>
                  </p:grpSpPr>
                  <p:sp>
                    <p:nvSpPr>
                      <p:cNvPr id="90331" name="Oval 253"/>
                      <p:cNvSpPr>
                        <a:spLocks noChangeArrowheads="1"/>
                      </p:cNvSpPr>
                      <p:nvPr/>
                    </p:nvSpPr>
                    <p:spPr bwMode="auto">
                      <a:xfrm>
                        <a:off x="3088" y="4978"/>
                        <a:ext cx="1770" cy="1131"/>
                      </a:xfrm>
                      <a:prstGeom prst="ellipse">
                        <a:avLst/>
                      </a:prstGeom>
                      <a:solidFill>
                        <a:srgbClr val="FFFFFF"/>
                      </a:solidFill>
                      <a:ln w="9525">
                        <a:solidFill>
                          <a:srgbClr val="000000"/>
                        </a:solidFill>
                        <a:round/>
                      </a:ln>
                    </p:spPr>
                    <p:txBody>
                      <a:bodyPr/>
                      <a:lstStyle/>
                      <a:p>
                        <a:pPr algn="ctr" eaLnBrk="1" hangingPunct="1">
                          <a:lnSpc>
                            <a:spcPct val="120000"/>
                          </a:lnSpc>
                        </a:pPr>
                        <a:r>
                          <a:rPr lang="zh-CN" altLang="en-US" sz="900" b="1">
                            <a:latin typeface="宋体" panose="02010600030101010101" pitchFamily="2" charset="-122"/>
                          </a:rPr>
                          <a:t>柴油</a:t>
                        </a:r>
                      </a:p>
                      <a:p>
                        <a:pPr algn="ctr" eaLnBrk="1" hangingPunct="1">
                          <a:lnSpc>
                            <a:spcPct val="120000"/>
                          </a:lnSpc>
                        </a:pPr>
                        <a:r>
                          <a:rPr lang="en-US" altLang="zh-CN" sz="900" b="1">
                            <a:latin typeface="宋体" panose="02010600030101010101" pitchFamily="2" charset="-122"/>
                          </a:rPr>
                          <a:t>32 t</a:t>
                        </a:r>
                        <a:endParaRPr lang="zh-CN" altLang="zh-CN">
                          <a:latin typeface="Arial" panose="020B0604020202020204" pitchFamily="34" charset="0"/>
                        </a:endParaRPr>
                      </a:p>
                    </p:txBody>
                  </p:sp>
                  <p:sp>
                    <p:nvSpPr>
                      <p:cNvPr id="90332" name="Line 254"/>
                      <p:cNvSpPr>
                        <a:spLocks noChangeShapeType="1"/>
                      </p:cNvSpPr>
                      <p:nvPr/>
                    </p:nvSpPr>
                    <p:spPr bwMode="auto">
                      <a:xfrm>
                        <a:off x="1469" y="5226"/>
                        <a:ext cx="1753" cy="0"/>
                      </a:xfrm>
                      <a:prstGeom prst="line">
                        <a:avLst/>
                      </a:prstGeom>
                      <a:noFill/>
                      <a:ln w="9525">
                        <a:solidFill>
                          <a:srgbClr val="000000"/>
                        </a:solidFill>
                        <a:round/>
                        <a:tailEnd type="triangle" w="med" len="med"/>
                      </a:ln>
                    </p:spPr>
                    <p:txBody>
                      <a:bodyPr/>
                      <a:lstStyle/>
                      <a:p>
                        <a:endParaRPr lang="zh-CN" altLang="en-US"/>
                      </a:p>
                    </p:txBody>
                  </p:sp>
                  <p:sp>
                    <p:nvSpPr>
                      <p:cNvPr id="90333" name="Line 255"/>
                      <p:cNvSpPr>
                        <a:spLocks noChangeShapeType="1"/>
                      </p:cNvSpPr>
                      <p:nvPr/>
                    </p:nvSpPr>
                    <p:spPr bwMode="auto">
                      <a:xfrm>
                        <a:off x="1469" y="5543"/>
                        <a:ext cx="1619" cy="0"/>
                      </a:xfrm>
                      <a:prstGeom prst="line">
                        <a:avLst/>
                      </a:prstGeom>
                      <a:noFill/>
                      <a:ln w="9525">
                        <a:solidFill>
                          <a:srgbClr val="000000"/>
                        </a:solidFill>
                        <a:round/>
                        <a:tailEnd type="triangle" w="med" len="med"/>
                      </a:ln>
                    </p:spPr>
                    <p:txBody>
                      <a:bodyPr/>
                      <a:lstStyle/>
                      <a:p>
                        <a:endParaRPr lang="zh-CN" altLang="en-US"/>
                      </a:p>
                    </p:txBody>
                  </p:sp>
                  <p:sp>
                    <p:nvSpPr>
                      <p:cNvPr id="90334" name="Line 256"/>
                      <p:cNvSpPr>
                        <a:spLocks noChangeShapeType="1"/>
                      </p:cNvSpPr>
                      <p:nvPr/>
                    </p:nvSpPr>
                    <p:spPr bwMode="auto">
                      <a:xfrm flipH="1">
                        <a:off x="1469" y="5865"/>
                        <a:ext cx="1753" cy="0"/>
                      </a:xfrm>
                      <a:prstGeom prst="line">
                        <a:avLst/>
                      </a:prstGeom>
                      <a:noFill/>
                      <a:ln w="9525">
                        <a:solidFill>
                          <a:srgbClr val="000000"/>
                        </a:solidFill>
                        <a:round/>
                        <a:tailEnd type="triangle" w="med" len="med"/>
                      </a:ln>
                    </p:spPr>
                    <p:txBody>
                      <a:bodyPr/>
                      <a:lstStyle/>
                      <a:p>
                        <a:endParaRPr lang="zh-CN" altLang="en-US"/>
                      </a:p>
                    </p:txBody>
                  </p:sp>
                  <p:sp>
                    <p:nvSpPr>
                      <p:cNvPr id="90335" name="Text Box 257"/>
                      <p:cNvSpPr txBox="1">
                        <a:spLocks noChangeArrowheads="1"/>
                      </p:cNvSpPr>
                      <p:nvPr/>
                    </p:nvSpPr>
                    <p:spPr bwMode="auto">
                      <a:xfrm>
                        <a:off x="1290" y="5226"/>
                        <a:ext cx="1540" cy="389"/>
                      </a:xfrm>
                      <a:prstGeom prst="rect">
                        <a:avLst/>
                      </a:prstGeom>
                      <a:noFill/>
                      <a:ln w="9525">
                        <a:noFill/>
                        <a:miter lim="800000"/>
                      </a:ln>
                    </p:spPr>
                    <p:txBody>
                      <a:bodyPr/>
                      <a:lstStyle/>
                      <a:p>
                        <a:pPr algn="just" eaLnBrk="1" hangingPunct="1"/>
                        <a:r>
                          <a:rPr lang="zh-CN" altLang="en-US" sz="900" b="1">
                            <a:latin typeface="宋体" panose="02010600030101010101" pitchFamily="2" charset="-122"/>
                          </a:rPr>
                          <a:t>购入</a:t>
                        </a:r>
                        <a:r>
                          <a:rPr lang="en-US" altLang="zh-CN" sz="900" b="1">
                            <a:latin typeface="宋体" panose="02010600030101010101" pitchFamily="2" charset="-122"/>
                          </a:rPr>
                          <a:t>32 t</a:t>
                        </a:r>
                        <a:endParaRPr lang="zh-CN" altLang="zh-CN">
                          <a:latin typeface="Arial" panose="020B0604020202020204" pitchFamily="34" charset="0"/>
                        </a:endParaRPr>
                      </a:p>
                    </p:txBody>
                  </p:sp>
                  <p:sp>
                    <p:nvSpPr>
                      <p:cNvPr id="90336" name="Text Box 258"/>
                      <p:cNvSpPr txBox="1">
                        <a:spLocks noChangeArrowheads="1"/>
                      </p:cNvSpPr>
                      <p:nvPr/>
                    </p:nvSpPr>
                    <p:spPr bwMode="auto">
                      <a:xfrm>
                        <a:off x="1290" y="5543"/>
                        <a:ext cx="1540" cy="389"/>
                      </a:xfrm>
                      <a:prstGeom prst="rect">
                        <a:avLst/>
                      </a:prstGeom>
                      <a:solidFill>
                        <a:srgbClr val="FFFFFF">
                          <a:alpha val="0"/>
                        </a:srgbClr>
                      </a:solidFill>
                      <a:ln w="9525">
                        <a:noFill/>
                        <a:miter lim="800000"/>
                      </a:ln>
                    </p:spPr>
                    <p:txBody>
                      <a:bodyPr/>
                      <a:lstStyle/>
                      <a:p>
                        <a:pPr algn="just" eaLnBrk="1" hangingPunct="1"/>
                        <a:r>
                          <a:rPr lang="zh-CN" altLang="en-US" sz="900" b="1">
                            <a:latin typeface="宋体" panose="02010600030101010101" pitchFamily="2" charset="-122"/>
                          </a:rPr>
                          <a:t>期末库存 </a:t>
                        </a:r>
                        <a:r>
                          <a:rPr lang="en-US" altLang="zh-CN" sz="900" b="1">
                            <a:latin typeface="宋体" panose="02010600030101010101" pitchFamily="2" charset="-122"/>
                          </a:rPr>
                          <a:t>2 t</a:t>
                        </a:r>
                        <a:endParaRPr lang="zh-CN" altLang="zh-CN">
                          <a:latin typeface="Arial" panose="020B0604020202020204" pitchFamily="34" charset="0"/>
                        </a:endParaRPr>
                      </a:p>
                    </p:txBody>
                  </p:sp>
                  <p:sp>
                    <p:nvSpPr>
                      <p:cNvPr id="90337" name="Text Box 259"/>
                      <p:cNvSpPr txBox="1">
                        <a:spLocks noChangeArrowheads="1"/>
                      </p:cNvSpPr>
                      <p:nvPr/>
                    </p:nvSpPr>
                    <p:spPr bwMode="auto">
                      <a:xfrm>
                        <a:off x="1290" y="4837"/>
                        <a:ext cx="1540" cy="389"/>
                      </a:xfrm>
                      <a:prstGeom prst="rect">
                        <a:avLst/>
                      </a:prstGeom>
                      <a:noFill/>
                      <a:ln w="9525">
                        <a:noFill/>
                        <a:miter lim="800000"/>
                      </a:ln>
                    </p:spPr>
                    <p:txBody>
                      <a:bodyPr/>
                      <a:lstStyle/>
                      <a:p>
                        <a:pPr algn="just" eaLnBrk="1" hangingPunct="1"/>
                        <a:r>
                          <a:rPr lang="zh-CN" altLang="en-US" sz="900" b="1">
                            <a:latin typeface="宋体" panose="02010600030101010101" pitchFamily="2" charset="-122"/>
                          </a:rPr>
                          <a:t>期初库存 </a:t>
                        </a:r>
                        <a:r>
                          <a:rPr lang="en-US" altLang="zh-CN" sz="900" b="1">
                            <a:latin typeface="宋体" panose="02010600030101010101" pitchFamily="2" charset="-122"/>
                          </a:rPr>
                          <a:t>34 t</a:t>
                        </a:r>
                        <a:endParaRPr lang="zh-CN" altLang="zh-CN">
                          <a:latin typeface="Arial" panose="020B0604020202020204" pitchFamily="34" charset="0"/>
                        </a:endParaRPr>
                      </a:p>
                    </p:txBody>
                  </p:sp>
                </p:grpSp>
                <p:sp>
                  <p:nvSpPr>
                    <p:cNvPr id="90140" name="AutoShape 260"/>
                    <p:cNvSpPr>
                      <a:spLocks noChangeArrowheads="1"/>
                    </p:cNvSpPr>
                    <p:nvPr/>
                  </p:nvSpPr>
                  <p:spPr bwMode="auto">
                    <a:xfrm>
                      <a:off x="3032" y="9164"/>
                      <a:ext cx="2005" cy="288"/>
                    </a:xfrm>
                    <a:prstGeom prst="rightArrow">
                      <a:avLst>
                        <a:gd name="adj1" fmla="val 50000"/>
                        <a:gd name="adj2" fmla="val 174045"/>
                      </a:avLst>
                    </a:prstGeom>
                    <a:solidFill>
                      <a:srgbClr val="FFFFFF"/>
                    </a:solidFill>
                    <a:ln w="9525">
                      <a:solidFill>
                        <a:srgbClr val="000000"/>
                      </a:solidFill>
                      <a:miter lim="800000"/>
                    </a:ln>
                  </p:spPr>
                  <p:txBody>
                    <a:bodyPr/>
                    <a:lstStyle/>
                    <a:p>
                      <a:endParaRPr lang="zh-CN" altLang="en-US"/>
                    </a:p>
                  </p:txBody>
                </p:sp>
                <p:sp>
                  <p:nvSpPr>
                    <p:cNvPr id="90141" name="Oval 261"/>
                    <p:cNvSpPr>
                      <a:spLocks noChangeArrowheads="1"/>
                    </p:cNvSpPr>
                    <p:nvPr/>
                  </p:nvSpPr>
                  <p:spPr bwMode="auto">
                    <a:xfrm>
                      <a:off x="3227" y="5763"/>
                      <a:ext cx="1770" cy="1131"/>
                    </a:xfrm>
                    <a:prstGeom prst="ellipse">
                      <a:avLst/>
                    </a:prstGeom>
                    <a:solidFill>
                      <a:srgbClr val="FFFFFF"/>
                    </a:solidFill>
                    <a:ln w="9525">
                      <a:solidFill>
                        <a:srgbClr val="000000"/>
                      </a:solidFill>
                      <a:round/>
                    </a:ln>
                  </p:spPr>
                  <p:txBody>
                    <a:bodyPr/>
                    <a:lstStyle/>
                    <a:p>
                      <a:pPr algn="ctr" eaLnBrk="1" hangingPunct="1">
                        <a:lnSpc>
                          <a:spcPct val="120000"/>
                        </a:lnSpc>
                      </a:pPr>
                      <a:r>
                        <a:rPr lang="zh-CN" altLang="en-US" sz="900" b="1">
                          <a:latin typeface="宋体" panose="02010600030101010101" pitchFamily="2" charset="-122"/>
                        </a:rPr>
                        <a:t>天然气</a:t>
                      </a:r>
                    </a:p>
                    <a:p>
                      <a:pPr algn="ctr" eaLnBrk="1" hangingPunct="1">
                        <a:lnSpc>
                          <a:spcPct val="120000"/>
                        </a:lnSpc>
                      </a:pPr>
                      <a:r>
                        <a:rPr lang="en-US" altLang="zh-CN" sz="900" b="1">
                          <a:latin typeface="宋体" panose="02010600030101010101" pitchFamily="2" charset="-122"/>
                        </a:rPr>
                        <a:t>23 128 208m</a:t>
                      </a:r>
                      <a:r>
                        <a:rPr lang="en-US" altLang="zh-CN" sz="900" b="1" baseline="30000">
                          <a:latin typeface="宋体" panose="02010600030101010101" pitchFamily="2" charset="-122"/>
                        </a:rPr>
                        <a:t>3</a:t>
                      </a:r>
                      <a:endParaRPr lang="zh-CN" altLang="zh-CN">
                        <a:latin typeface="Arial" panose="020B0604020202020204" pitchFamily="34" charset="0"/>
                      </a:endParaRPr>
                    </a:p>
                  </p:txBody>
                </p:sp>
                <p:sp>
                  <p:nvSpPr>
                    <p:cNvPr id="90142" name="Line 262"/>
                    <p:cNvSpPr>
                      <a:spLocks noChangeShapeType="1"/>
                    </p:cNvSpPr>
                    <p:nvPr/>
                  </p:nvSpPr>
                  <p:spPr bwMode="auto">
                    <a:xfrm>
                      <a:off x="1573" y="6291"/>
                      <a:ext cx="1619" cy="0"/>
                    </a:xfrm>
                    <a:prstGeom prst="line">
                      <a:avLst/>
                    </a:prstGeom>
                    <a:noFill/>
                    <a:ln w="9525">
                      <a:solidFill>
                        <a:srgbClr val="000000"/>
                      </a:solidFill>
                      <a:round/>
                      <a:tailEnd type="triangle" w="med" len="med"/>
                    </a:ln>
                  </p:spPr>
                  <p:txBody>
                    <a:bodyPr/>
                    <a:lstStyle/>
                    <a:p>
                      <a:endParaRPr lang="zh-CN" altLang="en-US"/>
                    </a:p>
                  </p:txBody>
                </p:sp>
                <p:sp>
                  <p:nvSpPr>
                    <p:cNvPr id="90143" name="Text Box 263"/>
                    <p:cNvSpPr txBox="1">
                      <a:spLocks noChangeArrowheads="1"/>
                    </p:cNvSpPr>
                    <p:nvPr/>
                  </p:nvSpPr>
                  <p:spPr bwMode="auto">
                    <a:xfrm>
                      <a:off x="1469" y="5819"/>
                      <a:ext cx="1720" cy="389"/>
                    </a:xfrm>
                    <a:prstGeom prst="rect">
                      <a:avLst/>
                    </a:prstGeom>
                    <a:noFill/>
                    <a:ln w="9525">
                      <a:noFill/>
                      <a:miter lim="800000"/>
                    </a:ln>
                  </p:spPr>
                  <p:txBody>
                    <a:bodyPr/>
                    <a:lstStyle/>
                    <a:p>
                      <a:pPr algn="just" eaLnBrk="1" hangingPunct="1"/>
                      <a:r>
                        <a:rPr lang="zh-CN" altLang="en-US" sz="700">
                          <a:latin typeface="宋体" panose="02010600030101010101" pitchFamily="2" charset="-122"/>
                        </a:rPr>
                        <a:t>购入</a:t>
                      </a:r>
                      <a:r>
                        <a:rPr lang="en-US" altLang="zh-CN" sz="700">
                          <a:latin typeface="宋体" panose="02010600030101010101" pitchFamily="2" charset="-122"/>
                        </a:rPr>
                        <a:t>23 128 208 </a:t>
                      </a:r>
                      <a:r>
                        <a:rPr lang="en-US" altLang="zh-CN" sz="900" b="1">
                          <a:latin typeface="宋体" panose="02010600030101010101" pitchFamily="2" charset="-122"/>
                        </a:rPr>
                        <a:t> </a:t>
                      </a:r>
                      <a:r>
                        <a:rPr lang="en-US" altLang="zh-CN" sz="700">
                          <a:latin typeface="宋体" panose="02010600030101010101" pitchFamily="2" charset="-122"/>
                        </a:rPr>
                        <a:t> m</a:t>
                      </a:r>
                      <a:r>
                        <a:rPr lang="en-US" altLang="zh-CN" sz="700" baseline="30000">
                          <a:latin typeface="宋体" panose="02010600030101010101" pitchFamily="2" charset="-122"/>
                        </a:rPr>
                        <a:t>3</a:t>
                      </a:r>
                      <a:endParaRPr lang="zh-CN" altLang="zh-CN">
                        <a:latin typeface="Arial" panose="020B0604020202020204" pitchFamily="34" charset="0"/>
                      </a:endParaRPr>
                    </a:p>
                  </p:txBody>
                </p:sp>
                <p:cxnSp>
                  <p:nvCxnSpPr>
                    <p:cNvPr id="90144" name="AutoShape 264"/>
                    <p:cNvCxnSpPr>
                      <a:cxnSpLocks noChangeShapeType="1"/>
                    </p:cNvCxnSpPr>
                    <p:nvPr/>
                  </p:nvCxnSpPr>
                  <p:spPr bwMode="auto">
                    <a:xfrm>
                      <a:off x="11989" y="6388"/>
                      <a:ext cx="144" cy="0"/>
                    </a:xfrm>
                    <a:prstGeom prst="straightConnector1">
                      <a:avLst/>
                    </a:prstGeom>
                    <a:noFill/>
                    <a:ln w="9525">
                      <a:solidFill>
                        <a:srgbClr val="000000"/>
                      </a:solidFill>
                      <a:round/>
                    </a:ln>
                  </p:spPr>
                </p:cxnSp>
                <p:cxnSp>
                  <p:nvCxnSpPr>
                    <p:cNvPr id="90145" name="AutoShape 265"/>
                    <p:cNvCxnSpPr>
                      <a:cxnSpLocks noChangeShapeType="1"/>
                    </p:cNvCxnSpPr>
                    <p:nvPr/>
                  </p:nvCxnSpPr>
                  <p:spPr bwMode="auto">
                    <a:xfrm>
                      <a:off x="5882" y="1702"/>
                      <a:ext cx="17" cy="8389"/>
                    </a:xfrm>
                    <a:prstGeom prst="straightConnector1">
                      <a:avLst/>
                    </a:prstGeom>
                    <a:noFill/>
                    <a:ln w="9525">
                      <a:solidFill>
                        <a:srgbClr val="000000"/>
                      </a:solidFill>
                      <a:round/>
                    </a:ln>
                  </p:spPr>
                </p:cxnSp>
                <p:cxnSp>
                  <p:nvCxnSpPr>
                    <p:cNvPr id="90146" name="AutoShape 266"/>
                    <p:cNvCxnSpPr>
                      <a:cxnSpLocks noChangeShapeType="1"/>
                    </p:cNvCxnSpPr>
                    <p:nvPr/>
                  </p:nvCxnSpPr>
                  <p:spPr bwMode="auto">
                    <a:xfrm>
                      <a:off x="5983" y="1702"/>
                      <a:ext cx="17" cy="8389"/>
                    </a:xfrm>
                    <a:prstGeom prst="straightConnector1">
                      <a:avLst/>
                    </a:prstGeom>
                    <a:noFill/>
                    <a:ln w="9525">
                      <a:solidFill>
                        <a:srgbClr val="000000"/>
                      </a:solidFill>
                      <a:round/>
                    </a:ln>
                  </p:spPr>
                </p:cxnSp>
                <p:cxnSp>
                  <p:nvCxnSpPr>
                    <p:cNvPr id="90147" name="AutoShape 267"/>
                    <p:cNvCxnSpPr>
                      <a:cxnSpLocks noChangeShapeType="1"/>
                    </p:cNvCxnSpPr>
                    <p:nvPr/>
                  </p:nvCxnSpPr>
                  <p:spPr bwMode="auto">
                    <a:xfrm>
                      <a:off x="7507" y="2211"/>
                      <a:ext cx="2187" cy="1"/>
                    </a:xfrm>
                    <a:prstGeom prst="straightConnector1">
                      <a:avLst/>
                    </a:prstGeom>
                    <a:noFill/>
                    <a:ln w="9525">
                      <a:solidFill>
                        <a:srgbClr val="000000"/>
                      </a:solidFill>
                      <a:round/>
                    </a:ln>
                  </p:spPr>
                </p:cxnSp>
                <p:cxnSp>
                  <p:nvCxnSpPr>
                    <p:cNvPr id="90148" name="AutoShape 268"/>
                    <p:cNvCxnSpPr>
                      <a:cxnSpLocks noChangeShapeType="1"/>
                    </p:cNvCxnSpPr>
                    <p:nvPr/>
                  </p:nvCxnSpPr>
                  <p:spPr bwMode="auto">
                    <a:xfrm>
                      <a:off x="4801" y="2230"/>
                      <a:ext cx="1048" cy="1"/>
                    </a:xfrm>
                    <a:prstGeom prst="straightConnector1">
                      <a:avLst/>
                    </a:prstGeom>
                    <a:noFill/>
                    <a:ln w="9525">
                      <a:solidFill>
                        <a:srgbClr val="000000"/>
                      </a:solidFill>
                      <a:round/>
                    </a:ln>
                  </p:spPr>
                </p:cxnSp>
                <p:sp>
                  <p:nvSpPr>
                    <p:cNvPr id="90149" name="Freeform 269"/>
                    <p:cNvSpPr/>
                    <p:nvPr/>
                  </p:nvSpPr>
                  <p:spPr bwMode="auto">
                    <a:xfrm>
                      <a:off x="5845" y="2141"/>
                      <a:ext cx="171" cy="82"/>
                    </a:xfrm>
                    <a:custGeom>
                      <a:avLst/>
                      <a:gdLst>
                        <a:gd name="T0" fmla="*/ 0 w 100"/>
                        <a:gd name="T1" fmla="*/ 52 h 52"/>
                        <a:gd name="T2" fmla="*/ 18 w 100"/>
                        <a:gd name="T3" fmla="*/ 3 h 52"/>
                        <a:gd name="T4" fmla="*/ 52 w 100"/>
                        <a:gd name="T5" fmla="*/ 48 h 52"/>
                        <a:gd name="T6" fmla="*/ 78 w 100"/>
                        <a:gd name="T7" fmla="*/ 0 h 52"/>
                        <a:gd name="T8" fmla="*/ 100 w 100"/>
                        <a:gd name="T9" fmla="*/ 48 h 52"/>
                        <a:gd name="T10" fmla="*/ 0 60000 65536"/>
                        <a:gd name="T11" fmla="*/ 0 60000 65536"/>
                        <a:gd name="T12" fmla="*/ 0 60000 65536"/>
                        <a:gd name="T13" fmla="*/ 0 60000 65536"/>
                        <a:gd name="T14" fmla="*/ 0 60000 65536"/>
                        <a:gd name="T15" fmla="*/ 0 w 100"/>
                        <a:gd name="T16" fmla="*/ 0 h 52"/>
                        <a:gd name="T17" fmla="*/ 100 w 100"/>
                        <a:gd name="T18" fmla="*/ 52 h 52"/>
                      </a:gdLst>
                      <a:ahLst/>
                      <a:cxnLst>
                        <a:cxn ang="T10">
                          <a:pos x="T0" y="T1"/>
                        </a:cxn>
                        <a:cxn ang="T11">
                          <a:pos x="T2" y="T3"/>
                        </a:cxn>
                        <a:cxn ang="T12">
                          <a:pos x="T4" y="T5"/>
                        </a:cxn>
                        <a:cxn ang="T13">
                          <a:pos x="T6" y="T7"/>
                        </a:cxn>
                        <a:cxn ang="T14">
                          <a:pos x="T8" y="T9"/>
                        </a:cxn>
                      </a:cxnLst>
                      <a:rect l="T15" t="T16" r="T17" b="T18"/>
                      <a:pathLst>
                        <a:path w="100" h="52">
                          <a:moveTo>
                            <a:pt x="0" y="52"/>
                          </a:moveTo>
                          <a:cubicBezTo>
                            <a:pt x="4" y="28"/>
                            <a:pt x="9" y="4"/>
                            <a:pt x="18" y="3"/>
                          </a:cubicBezTo>
                          <a:cubicBezTo>
                            <a:pt x="27" y="2"/>
                            <a:pt x="42" y="48"/>
                            <a:pt x="52" y="48"/>
                          </a:cubicBezTo>
                          <a:cubicBezTo>
                            <a:pt x="62" y="48"/>
                            <a:pt x="70" y="0"/>
                            <a:pt x="78" y="0"/>
                          </a:cubicBezTo>
                          <a:cubicBezTo>
                            <a:pt x="86" y="0"/>
                            <a:pt x="96" y="40"/>
                            <a:pt x="100" y="48"/>
                          </a:cubicBezTo>
                        </a:path>
                      </a:pathLst>
                    </a:custGeom>
                    <a:noFill/>
                    <a:ln w="9525">
                      <a:solidFill>
                        <a:srgbClr val="000000"/>
                      </a:solidFill>
                      <a:round/>
                    </a:ln>
                  </p:spPr>
                  <p:txBody>
                    <a:bodyPr/>
                    <a:lstStyle/>
                    <a:p>
                      <a:endParaRPr lang="zh-CN" altLang="en-US"/>
                    </a:p>
                  </p:txBody>
                </p:sp>
                <p:cxnSp>
                  <p:nvCxnSpPr>
                    <p:cNvPr id="90150" name="AutoShape 270"/>
                    <p:cNvCxnSpPr>
                      <a:cxnSpLocks noChangeShapeType="1"/>
                    </p:cNvCxnSpPr>
                    <p:nvPr/>
                  </p:nvCxnSpPr>
                  <p:spPr bwMode="auto">
                    <a:xfrm flipV="1">
                      <a:off x="11940" y="2691"/>
                      <a:ext cx="0" cy="1199"/>
                    </a:xfrm>
                    <a:prstGeom prst="straightConnector1">
                      <a:avLst/>
                    </a:prstGeom>
                    <a:noFill/>
                    <a:ln w="9525">
                      <a:solidFill>
                        <a:srgbClr val="000000"/>
                      </a:solidFill>
                      <a:round/>
                    </a:ln>
                  </p:spPr>
                </p:cxnSp>
                <p:sp>
                  <p:nvSpPr>
                    <p:cNvPr id="90151" name="Text Box 271"/>
                    <p:cNvSpPr txBox="1">
                      <a:spLocks noChangeArrowheads="1"/>
                    </p:cNvSpPr>
                    <p:nvPr/>
                  </p:nvSpPr>
                  <p:spPr bwMode="auto">
                    <a:xfrm>
                      <a:off x="12851" y="9924"/>
                      <a:ext cx="1227" cy="376"/>
                    </a:xfrm>
                    <a:prstGeom prst="rect">
                      <a:avLst/>
                    </a:prstGeom>
                    <a:solidFill>
                      <a:srgbClr val="FFFFFF"/>
                    </a:solidFill>
                    <a:ln w="9525">
                      <a:noFill/>
                      <a:miter lim="800000"/>
                    </a:ln>
                  </p:spPr>
                  <p:txBody>
                    <a:bodyPr/>
                    <a:lstStyle/>
                    <a:p>
                      <a:pPr algn="just" eaLnBrk="1" hangingPunct="1"/>
                      <a:r>
                        <a:rPr lang="zh-CN" altLang="en-US" sz="900" b="1">
                          <a:latin typeface="宋体" panose="02010600030101010101" pitchFamily="2" charset="-122"/>
                        </a:rPr>
                        <a:t>总有效能量</a:t>
                      </a:r>
                      <a:endParaRPr lang="zh-CN">
                        <a:latin typeface="Arial" panose="020B0604020202020204" pitchFamily="34" charset="0"/>
                      </a:endParaRPr>
                    </a:p>
                  </p:txBody>
                </p:sp>
                <p:cxnSp>
                  <p:nvCxnSpPr>
                    <p:cNvPr id="90152" name="AutoShape 272"/>
                    <p:cNvCxnSpPr>
                      <a:cxnSpLocks noChangeShapeType="1"/>
                    </p:cNvCxnSpPr>
                    <p:nvPr/>
                  </p:nvCxnSpPr>
                  <p:spPr bwMode="auto">
                    <a:xfrm>
                      <a:off x="5004" y="6386"/>
                      <a:ext cx="852" cy="0"/>
                    </a:xfrm>
                    <a:prstGeom prst="straightConnector1">
                      <a:avLst/>
                    </a:prstGeom>
                    <a:noFill/>
                    <a:ln w="9525">
                      <a:solidFill>
                        <a:srgbClr val="000000"/>
                      </a:solidFill>
                      <a:round/>
                    </a:ln>
                  </p:spPr>
                </p:cxnSp>
                <p:sp>
                  <p:nvSpPr>
                    <p:cNvPr id="90153" name="Freeform 273"/>
                    <p:cNvSpPr/>
                    <p:nvPr/>
                  </p:nvSpPr>
                  <p:spPr bwMode="auto">
                    <a:xfrm>
                      <a:off x="5854" y="6304"/>
                      <a:ext cx="171" cy="82"/>
                    </a:xfrm>
                    <a:custGeom>
                      <a:avLst/>
                      <a:gdLst>
                        <a:gd name="T0" fmla="*/ 0 w 100"/>
                        <a:gd name="T1" fmla="*/ 52 h 52"/>
                        <a:gd name="T2" fmla="*/ 18 w 100"/>
                        <a:gd name="T3" fmla="*/ 3 h 52"/>
                        <a:gd name="T4" fmla="*/ 52 w 100"/>
                        <a:gd name="T5" fmla="*/ 48 h 52"/>
                        <a:gd name="T6" fmla="*/ 78 w 100"/>
                        <a:gd name="T7" fmla="*/ 0 h 52"/>
                        <a:gd name="T8" fmla="*/ 100 w 100"/>
                        <a:gd name="T9" fmla="*/ 48 h 52"/>
                        <a:gd name="T10" fmla="*/ 0 60000 65536"/>
                        <a:gd name="T11" fmla="*/ 0 60000 65536"/>
                        <a:gd name="T12" fmla="*/ 0 60000 65536"/>
                        <a:gd name="T13" fmla="*/ 0 60000 65536"/>
                        <a:gd name="T14" fmla="*/ 0 60000 65536"/>
                        <a:gd name="T15" fmla="*/ 0 w 100"/>
                        <a:gd name="T16" fmla="*/ 0 h 52"/>
                        <a:gd name="T17" fmla="*/ 100 w 100"/>
                        <a:gd name="T18" fmla="*/ 52 h 52"/>
                      </a:gdLst>
                      <a:ahLst/>
                      <a:cxnLst>
                        <a:cxn ang="T10">
                          <a:pos x="T0" y="T1"/>
                        </a:cxn>
                        <a:cxn ang="T11">
                          <a:pos x="T2" y="T3"/>
                        </a:cxn>
                        <a:cxn ang="T12">
                          <a:pos x="T4" y="T5"/>
                        </a:cxn>
                        <a:cxn ang="T13">
                          <a:pos x="T6" y="T7"/>
                        </a:cxn>
                        <a:cxn ang="T14">
                          <a:pos x="T8" y="T9"/>
                        </a:cxn>
                      </a:cxnLst>
                      <a:rect l="T15" t="T16" r="T17" b="T18"/>
                      <a:pathLst>
                        <a:path w="100" h="52">
                          <a:moveTo>
                            <a:pt x="0" y="52"/>
                          </a:moveTo>
                          <a:cubicBezTo>
                            <a:pt x="4" y="28"/>
                            <a:pt x="9" y="4"/>
                            <a:pt x="18" y="3"/>
                          </a:cubicBezTo>
                          <a:cubicBezTo>
                            <a:pt x="27" y="2"/>
                            <a:pt x="42" y="48"/>
                            <a:pt x="52" y="48"/>
                          </a:cubicBezTo>
                          <a:cubicBezTo>
                            <a:pt x="62" y="48"/>
                            <a:pt x="70" y="0"/>
                            <a:pt x="78" y="0"/>
                          </a:cubicBezTo>
                          <a:cubicBezTo>
                            <a:pt x="86" y="0"/>
                            <a:pt x="96" y="40"/>
                            <a:pt x="100" y="48"/>
                          </a:cubicBezTo>
                        </a:path>
                      </a:pathLst>
                    </a:custGeom>
                    <a:noFill/>
                    <a:ln w="9525">
                      <a:solidFill>
                        <a:srgbClr val="000000"/>
                      </a:solidFill>
                      <a:round/>
                    </a:ln>
                  </p:spPr>
                  <p:txBody>
                    <a:bodyPr/>
                    <a:lstStyle/>
                    <a:p>
                      <a:endParaRPr lang="zh-CN" altLang="en-US"/>
                    </a:p>
                  </p:txBody>
                </p:sp>
                <p:cxnSp>
                  <p:nvCxnSpPr>
                    <p:cNvPr id="90154" name="AutoShape 274"/>
                    <p:cNvCxnSpPr>
                      <a:cxnSpLocks noChangeShapeType="1"/>
                    </p:cNvCxnSpPr>
                    <p:nvPr/>
                  </p:nvCxnSpPr>
                  <p:spPr bwMode="auto">
                    <a:xfrm>
                      <a:off x="4997" y="3872"/>
                      <a:ext cx="857" cy="1"/>
                    </a:xfrm>
                    <a:prstGeom prst="straightConnector1">
                      <a:avLst/>
                    </a:prstGeom>
                    <a:noFill/>
                    <a:ln w="9525">
                      <a:solidFill>
                        <a:srgbClr val="000000"/>
                      </a:solidFill>
                      <a:round/>
                    </a:ln>
                  </p:spPr>
                </p:cxnSp>
                <p:sp>
                  <p:nvSpPr>
                    <p:cNvPr id="90155" name="Freeform 275"/>
                    <p:cNvSpPr/>
                    <p:nvPr/>
                  </p:nvSpPr>
                  <p:spPr bwMode="auto">
                    <a:xfrm>
                      <a:off x="5854" y="3796"/>
                      <a:ext cx="171" cy="82"/>
                    </a:xfrm>
                    <a:custGeom>
                      <a:avLst/>
                      <a:gdLst>
                        <a:gd name="T0" fmla="*/ 0 w 100"/>
                        <a:gd name="T1" fmla="*/ 52 h 52"/>
                        <a:gd name="T2" fmla="*/ 18 w 100"/>
                        <a:gd name="T3" fmla="*/ 3 h 52"/>
                        <a:gd name="T4" fmla="*/ 52 w 100"/>
                        <a:gd name="T5" fmla="*/ 48 h 52"/>
                        <a:gd name="T6" fmla="*/ 78 w 100"/>
                        <a:gd name="T7" fmla="*/ 0 h 52"/>
                        <a:gd name="T8" fmla="*/ 100 w 100"/>
                        <a:gd name="T9" fmla="*/ 48 h 52"/>
                        <a:gd name="T10" fmla="*/ 0 60000 65536"/>
                        <a:gd name="T11" fmla="*/ 0 60000 65536"/>
                        <a:gd name="T12" fmla="*/ 0 60000 65536"/>
                        <a:gd name="T13" fmla="*/ 0 60000 65536"/>
                        <a:gd name="T14" fmla="*/ 0 60000 65536"/>
                        <a:gd name="T15" fmla="*/ 0 w 100"/>
                        <a:gd name="T16" fmla="*/ 0 h 52"/>
                        <a:gd name="T17" fmla="*/ 100 w 100"/>
                        <a:gd name="T18" fmla="*/ 52 h 52"/>
                      </a:gdLst>
                      <a:ahLst/>
                      <a:cxnLst>
                        <a:cxn ang="T10">
                          <a:pos x="T0" y="T1"/>
                        </a:cxn>
                        <a:cxn ang="T11">
                          <a:pos x="T2" y="T3"/>
                        </a:cxn>
                        <a:cxn ang="T12">
                          <a:pos x="T4" y="T5"/>
                        </a:cxn>
                        <a:cxn ang="T13">
                          <a:pos x="T6" y="T7"/>
                        </a:cxn>
                        <a:cxn ang="T14">
                          <a:pos x="T8" y="T9"/>
                        </a:cxn>
                      </a:cxnLst>
                      <a:rect l="T15" t="T16" r="T17" b="T18"/>
                      <a:pathLst>
                        <a:path w="100" h="52">
                          <a:moveTo>
                            <a:pt x="0" y="52"/>
                          </a:moveTo>
                          <a:cubicBezTo>
                            <a:pt x="4" y="28"/>
                            <a:pt x="9" y="4"/>
                            <a:pt x="18" y="3"/>
                          </a:cubicBezTo>
                          <a:cubicBezTo>
                            <a:pt x="27" y="2"/>
                            <a:pt x="42" y="48"/>
                            <a:pt x="52" y="48"/>
                          </a:cubicBezTo>
                          <a:cubicBezTo>
                            <a:pt x="62" y="48"/>
                            <a:pt x="70" y="0"/>
                            <a:pt x="78" y="0"/>
                          </a:cubicBezTo>
                          <a:cubicBezTo>
                            <a:pt x="86" y="0"/>
                            <a:pt x="96" y="40"/>
                            <a:pt x="100" y="48"/>
                          </a:cubicBezTo>
                        </a:path>
                      </a:pathLst>
                    </a:custGeom>
                    <a:noFill/>
                    <a:ln w="9525">
                      <a:solidFill>
                        <a:srgbClr val="000000"/>
                      </a:solidFill>
                      <a:round/>
                    </a:ln>
                  </p:spPr>
                  <p:txBody>
                    <a:bodyPr/>
                    <a:lstStyle/>
                    <a:p>
                      <a:endParaRPr lang="zh-CN" altLang="en-US"/>
                    </a:p>
                  </p:txBody>
                </p:sp>
                <p:cxnSp>
                  <p:nvCxnSpPr>
                    <p:cNvPr id="90156" name="AutoShape 276"/>
                    <p:cNvCxnSpPr>
                      <a:cxnSpLocks noChangeShapeType="1"/>
                    </p:cNvCxnSpPr>
                    <p:nvPr/>
                  </p:nvCxnSpPr>
                  <p:spPr bwMode="auto">
                    <a:xfrm>
                      <a:off x="4955" y="8673"/>
                      <a:ext cx="890" cy="7"/>
                    </a:xfrm>
                    <a:prstGeom prst="straightConnector1">
                      <a:avLst/>
                    </a:prstGeom>
                    <a:noFill/>
                    <a:ln w="9525">
                      <a:solidFill>
                        <a:srgbClr val="000000"/>
                      </a:solidFill>
                      <a:round/>
                    </a:ln>
                  </p:spPr>
                </p:cxnSp>
                <p:sp>
                  <p:nvSpPr>
                    <p:cNvPr id="90157" name="Freeform 277"/>
                    <p:cNvSpPr/>
                    <p:nvPr/>
                  </p:nvSpPr>
                  <p:spPr bwMode="auto">
                    <a:xfrm>
                      <a:off x="5850" y="8604"/>
                      <a:ext cx="171" cy="82"/>
                    </a:xfrm>
                    <a:custGeom>
                      <a:avLst/>
                      <a:gdLst>
                        <a:gd name="T0" fmla="*/ 0 w 100"/>
                        <a:gd name="T1" fmla="*/ 52 h 52"/>
                        <a:gd name="T2" fmla="*/ 18 w 100"/>
                        <a:gd name="T3" fmla="*/ 3 h 52"/>
                        <a:gd name="T4" fmla="*/ 52 w 100"/>
                        <a:gd name="T5" fmla="*/ 48 h 52"/>
                        <a:gd name="T6" fmla="*/ 78 w 100"/>
                        <a:gd name="T7" fmla="*/ 0 h 52"/>
                        <a:gd name="T8" fmla="*/ 100 w 100"/>
                        <a:gd name="T9" fmla="*/ 48 h 52"/>
                        <a:gd name="T10" fmla="*/ 0 60000 65536"/>
                        <a:gd name="T11" fmla="*/ 0 60000 65536"/>
                        <a:gd name="T12" fmla="*/ 0 60000 65536"/>
                        <a:gd name="T13" fmla="*/ 0 60000 65536"/>
                        <a:gd name="T14" fmla="*/ 0 60000 65536"/>
                        <a:gd name="T15" fmla="*/ 0 w 100"/>
                        <a:gd name="T16" fmla="*/ 0 h 52"/>
                        <a:gd name="T17" fmla="*/ 100 w 100"/>
                        <a:gd name="T18" fmla="*/ 52 h 52"/>
                      </a:gdLst>
                      <a:ahLst/>
                      <a:cxnLst>
                        <a:cxn ang="T10">
                          <a:pos x="T0" y="T1"/>
                        </a:cxn>
                        <a:cxn ang="T11">
                          <a:pos x="T2" y="T3"/>
                        </a:cxn>
                        <a:cxn ang="T12">
                          <a:pos x="T4" y="T5"/>
                        </a:cxn>
                        <a:cxn ang="T13">
                          <a:pos x="T6" y="T7"/>
                        </a:cxn>
                        <a:cxn ang="T14">
                          <a:pos x="T8" y="T9"/>
                        </a:cxn>
                      </a:cxnLst>
                      <a:rect l="T15" t="T16" r="T17" b="T18"/>
                      <a:pathLst>
                        <a:path w="100" h="52">
                          <a:moveTo>
                            <a:pt x="0" y="52"/>
                          </a:moveTo>
                          <a:cubicBezTo>
                            <a:pt x="4" y="28"/>
                            <a:pt x="9" y="4"/>
                            <a:pt x="18" y="3"/>
                          </a:cubicBezTo>
                          <a:cubicBezTo>
                            <a:pt x="27" y="2"/>
                            <a:pt x="42" y="48"/>
                            <a:pt x="52" y="48"/>
                          </a:cubicBezTo>
                          <a:cubicBezTo>
                            <a:pt x="62" y="48"/>
                            <a:pt x="70" y="0"/>
                            <a:pt x="78" y="0"/>
                          </a:cubicBezTo>
                          <a:cubicBezTo>
                            <a:pt x="86" y="0"/>
                            <a:pt x="96" y="40"/>
                            <a:pt x="100" y="48"/>
                          </a:cubicBezTo>
                        </a:path>
                      </a:pathLst>
                    </a:custGeom>
                    <a:noFill/>
                    <a:ln w="9525">
                      <a:solidFill>
                        <a:srgbClr val="000000"/>
                      </a:solidFill>
                      <a:round/>
                    </a:ln>
                  </p:spPr>
                  <p:txBody>
                    <a:bodyPr/>
                    <a:lstStyle/>
                    <a:p>
                      <a:endParaRPr lang="zh-CN" altLang="en-US"/>
                    </a:p>
                  </p:txBody>
                </p:sp>
                <p:sp>
                  <p:nvSpPr>
                    <p:cNvPr id="90158" name="Freeform 278"/>
                    <p:cNvSpPr/>
                    <p:nvPr/>
                  </p:nvSpPr>
                  <p:spPr bwMode="auto">
                    <a:xfrm>
                      <a:off x="11893" y="4312"/>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cxnSp>
                  <p:nvCxnSpPr>
                    <p:cNvPr id="90159" name="AutoShape 279"/>
                    <p:cNvCxnSpPr>
                      <a:cxnSpLocks noChangeShapeType="1"/>
                    </p:cNvCxnSpPr>
                    <p:nvPr/>
                  </p:nvCxnSpPr>
                  <p:spPr bwMode="auto">
                    <a:xfrm flipH="1">
                      <a:off x="11387" y="4383"/>
                      <a:ext cx="507" cy="1"/>
                    </a:xfrm>
                    <a:prstGeom prst="straightConnector1">
                      <a:avLst/>
                    </a:prstGeom>
                    <a:noFill/>
                    <a:ln w="9525">
                      <a:solidFill>
                        <a:srgbClr val="000000"/>
                      </a:solidFill>
                      <a:round/>
                    </a:ln>
                  </p:spPr>
                </p:cxnSp>
                <p:sp>
                  <p:nvSpPr>
                    <p:cNvPr id="90160" name="Text Box 280"/>
                    <p:cNvSpPr txBox="1">
                      <a:spLocks noChangeArrowheads="1"/>
                    </p:cNvSpPr>
                    <p:nvPr/>
                  </p:nvSpPr>
                  <p:spPr bwMode="auto">
                    <a:xfrm>
                      <a:off x="5143" y="1951"/>
                      <a:ext cx="711" cy="382"/>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9</a:t>
                      </a:r>
                      <a:endParaRPr lang="zh-CN" altLang="zh-CN">
                        <a:latin typeface="Arial" panose="020B0604020202020204" pitchFamily="34" charset="0"/>
                      </a:endParaRPr>
                    </a:p>
                  </p:txBody>
                </p:sp>
                <p:sp>
                  <p:nvSpPr>
                    <p:cNvPr id="90161" name="Text Box 281"/>
                    <p:cNvSpPr txBox="1">
                      <a:spLocks noChangeArrowheads="1"/>
                    </p:cNvSpPr>
                    <p:nvPr/>
                  </p:nvSpPr>
                  <p:spPr bwMode="auto">
                    <a:xfrm>
                      <a:off x="8715" y="4698"/>
                      <a:ext cx="979" cy="430"/>
                    </a:xfrm>
                    <a:prstGeom prst="rect">
                      <a:avLst/>
                    </a:prstGeom>
                    <a:noFill/>
                    <a:ln w="9525">
                      <a:noFill/>
                      <a:miter lim="800000"/>
                    </a:ln>
                  </p:spPr>
                  <p:txBody>
                    <a:bodyPr/>
                    <a:lstStyle/>
                    <a:p>
                      <a:pPr algn="just" eaLnBrk="1" hangingPunct="1"/>
                      <a:r>
                        <a:rPr lang="zh-CN" altLang="en-US" sz="900" b="1">
                          <a:latin typeface="宋体" panose="02010600030101010101" pitchFamily="2" charset="-122"/>
                        </a:rPr>
                        <a:t>（</a:t>
                      </a:r>
                      <a:r>
                        <a:rPr lang="en-US" altLang="zh-CN" sz="900" b="1">
                          <a:latin typeface="宋体" panose="02010600030101010101" pitchFamily="2" charset="-122"/>
                        </a:rPr>
                        <a:t>0.18</a:t>
                      </a:r>
                      <a:r>
                        <a:rPr lang="zh-CN" altLang="en-US" sz="900" b="1">
                          <a:latin typeface="宋体" panose="02010600030101010101" pitchFamily="2" charset="-122"/>
                        </a:rPr>
                        <a:t>）</a:t>
                      </a:r>
                      <a:endParaRPr lang="zh-CN">
                        <a:latin typeface="Arial" panose="020B0604020202020204" pitchFamily="34" charset="0"/>
                      </a:endParaRPr>
                    </a:p>
                  </p:txBody>
                </p:sp>
                <p:sp>
                  <p:nvSpPr>
                    <p:cNvPr id="90162" name="Text Box 282"/>
                    <p:cNvSpPr txBox="1">
                      <a:spLocks noChangeArrowheads="1"/>
                    </p:cNvSpPr>
                    <p:nvPr/>
                  </p:nvSpPr>
                  <p:spPr bwMode="auto">
                    <a:xfrm>
                      <a:off x="11357" y="9553"/>
                      <a:ext cx="776" cy="499"/>
                    </a:xfrm>
                    <a:prstGeom prst="rect">
                      <a:avLst/>
                    </a:prstGeom>
                    <a:noFill/>
                    <a:ln w="9525">
                      <a:noFill/>
                      <a:miter lim="800000"/>
                    </a:ln>
                  </p:spPr>
                  <p:txBody>
                    <a:bodyPr/>
                    <a:lstStyle/>
                    <a:p>
                      <a:pPr algn="just" eaLnBrk="1" hangingPunct="1"/>
                      <a:r>
                        <a:rPr lang="zh-CN" altLang="en-US" sz="900" b="1">
                          <a:latin typeface="宋体" panose="02010600030101010101" pitchFamily="2" charset="-122"/>
                        </a:rPr>
                        <a:t>终端使用损失</a:t>
                      </a:r>
                      <a:endParaRPr lang="zh-CN">
                        <a:latin typeface="Arial" panose="020B0604020202020204" pitchFamily="34" charset="0"/>
                      </a:endParaRPr>
                    </a:p>
                  </p:txBody>
                </p:sp>
                <p:sp>
                  <p:nvSpPr>
                    <p:cNvPr id="90163" name="Text Box 283"/>
                    <p:cNvSpPr txBox="1">
                      <a:spLocks noChangeArrowheads="1"/>
                    </p:cNvSpPr>
                    <p:nvPr/>
                  </p:nvSpPr>
                  <p:spPr bwMode="auto">
                    <a:xfrm>
                      <a:off x="11357" y="8438"/>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47</a:t>
                      </a:r>
                      <a:endParaRPr lang="zh-CN" altLang="zh-CN">
                        <a:latin typeface="Arial" panose="020B0604020202020204" pitchFamily="34" charset="0"/>
                      </a:endParaRPr>
                    </a:p>
                  </p:txBody>
                </p:sp>
                <p:sp>
                  <p:nvSpPr>
                    <p:cNvPr id="90164" name="Freeform 284"/>
                    <p:cNvSpPr/>
                    <p:nvPr/>
                  </p:nvSpPr>
                  <p:spPr bwMode="auto">
                    <a:xfrm>
                      <a:off x="10980" y="8608"/>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cxnSp>
                  <p:nvCxnSpPr>
                    <p:cNvPr id="90165" name="AutoShape 285"/>
                    <p:cNvCxnSpPr>
                      <a:cxnSpLocks noChangeShapeType="1"/>
                    </p:cNvCxnSpPr>
                    <p:nvPr/>
                  </p:nvCxnSpPr>
                  <p:spPr bwMode="auto">
                    <a:xfrm>
                      <a:off x="13585" y="5299"/>
                      <a:ext cx="0" cy="189"/>
                    </a:xfrm>
                    <a:prstGeom prst="straightConnector1">
                      <a:avLst/>
                    </a:prstGeom>
                    <a:noFill/>
                    <a:ln w="9525">
                      <a:solidFill>
                        <a:srgbClr val="000000"/>
                      </a:solidFill>
                      <a:round/>
                      <a:tailEnd type="triangle" w="med" len="med"/>
                    </a:ln>
                  </p:spPr>
                </p:cxnSp>
                <p:grpSp>
                  <p:nvGrpSpPr>
                    <p:cNvPr id="90166" name="Group 286"/>
                    <p:cNvGrpSpPr/>
                    <p:nvPr/>
                  </p:nvGrpSpPr>
                  <p:grpSpPr bwMode="auto">
                    <a:xfrm>
                      <a:off x="11065" y="2199"/>
                      <a:ext cx="4349" cy="804"/>
                      <a:chOff x="10926" y="2439"/>
                      <a:chExt cx="4349" cy="804"/>
                    </a:xfrm>
                  </p:grpSpPr>
                  <p:cxnSp>
                    <p:nvCxnSpPr>
                      <p:cNvPr id="90327" name="AutoShape 287"/>
                      <p:cNvCxnSpPr>
                        <a:cxnSpLocks noChangeShapeType="1"/>
                      </p:cNvCxnSpPr>
                      <p:nvPr/>
                    </p:nvCxnSpPr>
                    <p:spPr bwMode="auto">
                      <a:xfrm flipV="1">
                        <a:off x="10926" y="2439"/>
                        <a:ext cx="1704" cy="13"/>
                      </a:xfrm>
                      <a:prstGeom prst="straightConnector1">
                        <a:avLst/>
                      </a:prstGeom>
                      <a:noFill/>
                      <a:ln w="9525">
                        <a:solidFill>
                          <a:srgbClr val="000000"/>
                        </a:solidFill>
                        <a:round/>
                        <a:tailEnd type="triangle" w="med" len="med"/>
                      </a:ln>
                    </p:spPr>
                  </p:cxnSp>
                  <p:cxnSp>
                    <p:nvCxnSpPr>
                      <p:cNvPr id="90328" name="AutoShape 288"/>
                      <p:cNvCxnSpPr>
                        <a:cxnSpLocks noChangeShapeType="1"/>
                      </p:cNvCxnSpPr>
                      <p:nvPr/>
                    </p:nvCxnSpPr>
                    <p:spPr bwMode="auto">
                      <a:xfrm>
                        <a:off x="11801" y="2925"/>
                        <a:ext cx="829" cy="1"/>
                      </a:xfrm>
                      <a:prstGeom prst="straightConnector1">
                        <a:avLst/>
                      </a:prstGeom>
                      <a:noFill/>
                      <a:ln w="9525">
                        <a:solidFill>
                          <a:srgbClr val="000000"/>
                        </a:solidFill>
                        <a:round/>
                        <a:tailEnd type="triangle" w="med" len="med"/>
                      </a:ln>
                    </p:spPr>
                  </p:cxnSp>
                  <p:cxnSp>
                    <p:nvCxnSpPr>
                      <p:cNvPr id="90329" name="AutoShape 289"/>
                      <p:cNvCxnSpPr>
                        <a:cxnSpLocks noChangeShapeType="1"/>
                      </p:cNvCxnSpPr>
                      <p:nvPr/>
                    </p:nvCxnSpPr>
                    <p:spPr bwMode="auto">
                      <a:xfrm flipV="1">
                        <a:off x="14061" y="2736"/>
                        <a:ext cx="1214" cy="13"/>
                      </a:xfrm>
                      <a:prstGeom prst="straightConnector1">
                        <a:avLst/>
                      </a:prstGeom>
                      <a:noFill/>
                      <a:ln w="9525">
                        <a:solidFill>
                          <a:srgbClr val="000000"/>
                        </a:solidFill>
                        <a:round/>
                        <a:tailEnd type="triangle" w="med" len="med"/>
                      </a:ln>
                    </p:spPr>
                  </p:cxnSp>
                  <p:cxnSp>
                    <p:nvCxnSpPr>
                      <p:cNvPr id="90330" name="AutoShape 290"/>
                      <p:cNvCxnSpPr>
                        <a:cxnSpLocks noChangeShapeType="1"/>
                      </p:cNvCxnSpPr>
                      <p:nvPr/>
                    </p:nvCxnSpPr>
                    <p:spPr bwMode="auto">
                      <a:xfrm>
                        <a:off x="13025" y="3054"/>
                        <a:ext cx="0" cy="189"/>
                      </a:xfrm>
                      <a:prstGeom prst="straightConnector1">
                        <a:avLst/>
                      </a:prstGeom>
                      <a:noFill/>
                      <a:ln w="9525">
                        <a:solidFill>
                          <a:srgbClr val="000000"/>
                        </a:solidFill>
                        <a:round/>
                        <a:tailEnd type="triangle" w="med" len="med"/>
                      </a:ln>
                    </p:spPr>
                  </p:cxnSp>
                </p:grpSp>
                <p:sp>
                  <p:nvSpPr>
                    <p:cNvPr id="90167" name="Text Box 291"/>
                    <p:cNvSpPr txBox="1">
                      <a:spLocks noChangeArrowheads="1"/>
                    </p:cNvSpPr>
                    <p:nvPr/>
                  </p:nvSpPr>
                  <p:spPr bwMode="auto">
                    <a:xfrm>
                      <a:off x="12606" y="3144"/>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(0.10)</a:t>
                      </a:r>
                      <a:endParaRPr lang="zh-CN" altLang="zh-CN">
                        <a:latin typeface="Arial" panose="020B0604020202020204" pitchFamily="34" charset="0"/>
                      </a:endParaRPr>
                    </a:p>
                  </p:txBody>
                </p:sp>
                <p:sp>
                  <p:nvSpPr>
                    <p:cNvPr id="90168" name="Text Box 292"/>
                    <p:cNvSpPr txBox="1">
                      <a:spLocks noChangeArrowheads="1"/>
                    </p:cNvSpPr>
                    <p:nvPr/>
                  </p:nvSpPr>
                  <p:spPr bwMode="auto">
                    <a:xfrm>
                      <a:off x="11894" y="3796"/>
                      <a:ext cx="979" cy="318"/>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(1.76)</a:t>
                      </a:r>
                      <a:endParaRPr lang="zh-CN" altLang="zh-CN">
                        <a:latin typeface="Arial" panose="020B0604020202020204" pitchFamily="34" charset="0"/>
                      </a:endParaRPr>
                    </a:p>
                  </p:txBody>
                </p:sp>
                <p:sp>
                  <p:nvSpPr>
                    <p:cNvPr id="90169" name="Text Box 293"/>
                    <p:cNvSpPr txBox="1">
                      <a:spLocks noChangeArrowheads="1"/>
                    </p:cNvSpPr>
                    <p:nvPr/>
                  </p:nvSpPr>
                  <p:spPr bwMode="auto">
                    <a:xfrm>
                      <a:off x="11211" y="9924"/>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14 484</a:t>
                      </a:r>
                      <a:endParaRPr lang="zh-CN" altLang="zh-CN">
                        <a:latin typeface="Arial" panose="020B0604020202020204" pitchFamily="34" charset="0"/>
                      </a:endParaRPr>
                    </a:p>
                  </p:txBody>
                </p:sp>
                <p:sp>
                  <p:nvSpPr>
                    <p:cNvPr id="90170" name="Text Box 294"/>
                    <p:cNvSpPr txBox="1">
                      <a:spLocks noChangeArrowheads="1"/>
                    </p:cNvSpPr>
                    <p:nvPr/>
                  </p:nvSpPr>
                  <p:spPr bwMode="auto">
                    <a:xfrm>
                      <a:off x="11154" y="10143"/>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(49.95)</a:t>
                      </a:r>
                      <a:endParaRPr lang="zh-CN" altLang="zh-CN">
                        <a:latin typeface="Arial" panose="020B0604020202020204" pitchFamily="34" charset="0"/>
                      </a:endParaRPr>
                    </a:p>
                  </p:txBody>
                </p:sp>
                <p:sp>
                  <p:nvSpPr>
                    <p:cNvPr id="90171" name="Text Box 295"/>
                    <p:cNvSpPr txBox="1">
                      <a:spLocks noChangeArrowheads="1"/>
                    </p:cNvSpPr>
                    <p:nvPr/>
                  </p:nvSpPr>
                  <p:spPr bwMode="auto">
                    <a:xfrm>
                      <a:off x="5021" y="3501"/>
                      <a:ext cx="979" cy="324"/>
                    </a:xfrm>
                    <a:prstGeom prst="rect">
                      <a:avLst/>
                    </a:prstGeom>
                    <a:noFill/>
                    <a:ln w="9525">
                      <a:noFill/>
                      <a:miter lim="800000"/>
                    </a:ln>
                  </p:spPr>
                  <p:txBody>
                    <a:bodyPr/>
                    <a:lstStyle/>
                    <a:p>
                      <a:pPr algn="just" eaLnBrk="1" hangingPunct="1"/>
                      <a:r>
                        <a:rPr lang="en-US" altLang="zh-CN" sz="900" b="1">
                          <a:solidFill>
                            <a:srgbClr val="000000"/>
                          </a:solidFill>
                          <a:latin typeface="宋体" panose="02010600030101010101" pitchFamily="2" charset="-122"/>
                        </a:rPr>
                        <a:t>2 238</a:t>
                      </a:r>
                      <a:endParaRPr lang="zh-CN" altLang="zh-CN">
                        <a:latin typeface="Arial" panose="020B0604020202020204" pitchFamily="34" charset="0"/>
                      </a:endParaRPr>
                    </a:p>
                  </p:txBody>
                </p:sp>
                <p:sp>
                  <p:nvSpPr>
                    <p:cNvPr id="90172" name="Text Box 296"/>
                    <p:cNvSpPr txBox="1">
                      <a:spLocks noChangeArrowheads="1"/>
                    </p:cNvSpPr>
                    <p:nvPr/>
                  </p:nvSpPr>
                  <p:spPr bwMode="auto">
                    <a:xfrm>
                      <a:off x="5021" y="3896"/>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a:t>
                      </a:r>
                      <a:r>
                        <a:rPr lang="en-US" altLang="zh-CN" sz="900" b="1">
                          <a:solidFill>
                            <a:srgbClr val="000000"/>
                          </a:solidFill>
                          <a:latin typeface="宋体" panose="02010600030101010101" pitchFamily="2" charset="-122"/>
                        </a:rPr>
                        <a:t>7.72</a:t>
                      </a:r>
                      <a:r>
                        <a:rPr lang="en-US" altLang="zh-CN" sz="900" b="1">
                          <a:latin typeface="宋体" panose="02010600030101010101" pitchFamily="2" charset="-122"/>
                        </a:rPr>
                        <a:t>)</a:t>
                      </a:r>
                      <a:endParaRPr lang="zh-CN" altLang="zh-CN">
                        <a:latin typeface="Arial" panose="020B0604020202020204" pitchFamily="34" charset="0"/>
                      </a:endParaRPr>
                    </a:p>
                  </p:txBody>
                </p:sp>
                <p:sp>
                  <p:nvSpPr>
                    <p:cNvPr id="90173" name="AutoShape 297"/>
                    <p:cNvSpPr>
                      <a:spLocks noChangeArrowheads="1"/>
                    </p:cNvSpPr>
                    <p:nvPr/>
                  </p:nvSpPr>
                  <p:spPr bwMode="auto">
                    <a:xfrm>
                      <a:off x="12973" y="5972"/>
                      <a:ext cx="2055" cy="1155"/>
                    </a:xfrm>
                    <a:prstGeom prst="diamond">
                      <a:avLst/>
                    </a:prstGeom>
                    <a:solidFill>
                      <a:srgbClr val="FFFFFF"/>
                    </a:solidFill>
                    <a:ln w="9525">
                      <a:solidFill>
                        <a:srgbClr val="000000"/>
                      </a:solidFill>
                      <a:miter lim="800000"/>
                    </a:ln>
                  </p:spPr>
                  <p:txBody>
                    <a:bodyPr/>
                    <a:lstStyle/>
                    <a:p>
                      <a:endParaRPr lang="zh-CN" altLang="en-US"/>
                    </a:p>
                  </p:txBody>
                </p:sp>
                <p:cxnSp>
                  <p:nvCxnSpPr>
                    <p:cNvPr id="90174" name="AutoShape 298"/>
                    <p:cNvCxnSpPr>
                      <a:cxnSpLocks noChangeShapeType="1"/>
                    </p:cNvCxnSpPr>
                    <p:nvPr/>
                  </p:nvCxnSpPr>
                  <p:spPr bwMode="auto">
                    <a:xfrm flipV="1">
                      <a:off x="11064" y="3867"/>
                      <a:ext cx="293" cy="6"/>
                    </a:xfrm>
                    <a:prstGeom prst="straightConnector1">
                      <a:avLst/>
                    </a:prstGeom>
                    <a:noFill/>
                    <a:ln w="9525">
                      <a:solidFill>
                        <a:srgbClr val="000000"/>
                      </a:solidFill>
                      <a:round/>
                    </a:ln>
                  </p:spPr>
                </p:cxnSp>
                <p:sp>
                  <p:nvSpPr>
                    <p:cNvPr id="90175" name="AutoShape 299"/>
                    <p:cNvSpPr>
                      <a:spLocks noChangeArrowheads="1"/>
                    </p:cNvSpPr>
                    <p:nvPr/>
                  </p:nvSpPr>
                  <p:spPr bwMode="auto">
                    <a:xfrm>
                      <a:off x="10190" y="8736"/>
                      <a:ext cx="331" cy="346"/>
                    </a:xfrm>
                    <a:prstGeom prst="downArrow">
                      <a:avLst>
                        <a:gd name="adj1" fmla="val 50000"/>
                        <a:gd name="adj2" fmla="val 26133"/>
                      </a:avLst>
                    </a:prstGeom>
                    <a:solidFill>
                      <a:srgbClr val="FFFFFF"/>
                    </a:solidFill>
                    <a:ln w="9525">
                      <a:solidFill>
                        <a:srgbClr val="000000"/>
                      </a:solidFill>
                      <a:miter lim="800000"/>
                    </a:ln>
                  </p:spPr>
                  <p:txBody>
                    <a:bodyPr vert="eaVert"/>
                    <a:lstStyle/>
                    <a:p>
                      <a:endParaRPr lang="zh-CN" altLang="en-US"/>
                    </a:p>
                  </p:txBody>
                </p:sp>
                <p:grpSp>
                  <p:nvGrpSpPr>
                    <p:cNvPr id="90176" name="Group 300"/>
                    <p:cNvGrpSpPr/>
                    <p:nvPr/>
                  </p:nvGrpSpPr>
                  <p:grpSpPr bwMode="auto">
                    <a:xfrm>
                      <a:off x="9860" y="9411"/>
                      <a:ext cx="1125" cy="648"/>
                      <a:chOff x="5715" y="7860"/>
                      <a:chExt cx="1125" cy="648"/>
                    </a:xfrm>
                  </p:grpSpPr>
                  <p:sp>
                    <p:nvSpPr>
                      <p:cNvPr id="90325" name="Text Box 301"/>
                      <p:cNvSpPr txBox="1">
                        <a:spLocks noChangeArrowheads="1"/>
                      </p:cNvSpPr>
                      <p:nvPr/>
                    </p:nvSpPr>
                    <p:spPr bwMode="auto">
                      <a:xfrm>
                        <a:off x="5861" y="7860"/>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41</a:t>
                        </a:r>
                        <a:endParaRPr lang="zh-CN" altLang="zh-CN">
                          <a:latin typeface="Arial" panose="020B0604020202020204" pitchFamily="34" charset="0"/>
                        </a:endParaRPr>
                      </a:p>
                    </p:txBody>
                  </p:sp>
                  <p:sp>
                    <p:nvSpPr>
                      <p:cNvPr id="90326" name="Text Box 302"/>
                      <p:cNvSpPr txBox="1">
                        <a:spLocks noChangeArrowheads="1"/>
                      </p:cNvSpPr>
                      <p:nvPr/>
                    </p:nvSpPr>
                    <p:spPr bwMode="auto">
                      <a:xfrm>
                        <a:off x="5715" y="8184"/>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(0.14)</a:t>
                        </a:r>
                        <a:endParaRPr lang="zh-CN" altLang="zh-CN">
                          <a:latin typeface="Arial" panose="020B0604020202020204" pitchFamily="34" charset="0"/>
                        </a:endParaRPr>
                      </a:p>
                    </p:txBody>
                  </p:sp>
                </p:grpSp>
                <p:sp>
                  <p:nvSpPr>
                    <p:cNvPr id="90177" name="Text Box 303"/>
                    <p:cNvSpPr txBox="1">
                      <a:spLocks noChangeArrowheads="1"/>
                    </p:cNvSpPr>
                    <p:nvPr/>
                  </p:nvSpPr>
                  <p:spPr bwMode="auto">
                    <a:xfrm>
                      <a:off x="9936" y="8981"/>
                      <a:ext cx="776" cy="499"/>
                    </a:xfrm>
                    <a:prstGeom prst="rect">
                      <a:avLst/>
                    </a:prstGeom>
                    <a:noFill/>
                    <a:ln w="9525">
                      <a:noFill/>
                      <a:miter lim="800000"/>
                    </a:ln>
                  </p:spPr>
                  <p:txBody>
                    <a:bodyPr/>
                    <a:lstStyle/>
                    <a:p>
                      <a:pPr algn="just" eaLnBrk="1" hangingPunct="1"/>
                      <a:r>
                        <a:rPr lang="zh-CN" altLang="en-US" sz="900" b="1">
                          <a:latin typeface="宋体" panose="02010600030101010101" pitchFamily="2" charset="-122"/>
                        </a:rPr>
                        <a:t>输送分配损失</a:t>
                      </a:r>
                      <a:endParaRPr lang="zh-CN">
                        <a:latin typeface="Arial" panose="020B0604020202020204" pitchFamily="34" charset="0"/>
                      </a:endParaRPr>
                    </a:p>
                  </p:txBody>
                </p:sp>
                <p:sp>
                  <p:nvSpPr>
                    <p:cNvPr id="90178" name="Text Box 304"/>
                    <p:cNvSpPr txBox="1">
                      <a:spLocks noChangeArrowheads="1"/>
                    </p:cNvSpPr>
                    <p:nvPr/>
                  </p:nvSpPr>
                  <p:spPr bwMode="auto">
                    <a:xfrm>
                      <a:off x="8274" y="9006"/>
                      <a:ext cx="776" cy="499"/>
                    </a:xfrm>
                    <a:prstGeom prst="rect">
                      <a:avLst/>
                    </a:prstGeom>
                    <a:noFill/>
                    <a:ln w="9525">
                      <a:noFill/>
                      <a:miter lim="800000"/>
                    </a:ln>
                  </p:spPr>
                  <p:txBody>
                    <a:bodyPr/>
                    <a:lstStyle/>
                    <a:p>
                      <a:pPr algn="just" eaLnBrk="1" hangingPunct="1"/>
                      <a:r>
                        <a:rPr lang="zh-CN" altLang="en-US" sz="900" b="1">
                          <a:latin typeface="宋体" panose="02010600030101010101" pitchFamily="2" charset="-122"/>
                        </a:rPr>
                        <a:t>加工转换损失</a:t>
                      </a:r>
                      <a:endParaRPr lang="zh-CN">
                        <a:latin typeface="Arial" panose="020B0604020202020204" pitchFamily="34" charset="0"/>
                      </a:endParaRPr>
                    </a:p>
                  </p:txBody>
                </p:sp>
                <p:sp>
                  <p:nvSpPr>
                    <p:cNvPr id="90179" name="AutoShape 305"/>
                    <p:cNvSpPr>
                      <a:spLocks noChangeArrowheads="1"/>
                    </p:cNvSpPr>
                    <p:nvPr/>
                  </p:nvSpPr>
                  <p:spPr bwMode="auto">
                    <a:xfrm>
                      <a:off x="8454" y="8762"/>
                      <a:ext cx="331" cy="346"/>
                    </a:xfrm>
                    <a:prstGeom prst="downArrow">
                      <a:avLst>
                        <a:gd name="adj1" fmla="val 50000"/>
                        <a:gd name="adj2" fmla="val 26133"/>
                      </a:avLst>
                    </a:prstGeom>
                    <a:solidFill>
                      <a:srgbClr val="FFFFFF"/>
                    </a:solidFill>
                    <a:ln w="9525">
                      <a:solidFill>
                        <a:srgbClr val="000000"/>
                      </a:solidFill>
                      <a:miter lim="800000"/>
                    </a:ln>
                  </p:spPr>
                  <p:txBody>
                    <a:bodyPr vert="eaVert"/>
                    <a:lstStyle/>
                    <a:p>
                      <a:endParaRPr lang="zh-CN" altLang="en-US"/>
                    </a:p>
                  </p:txBody>
                </p:sp>
                <p:grpSp>
                  <p:nvGrpSpPr>
                    <p:cNvPr id="90180" name="Group 306"/>
                    <p:cNvGrpSpPr/>
                    <p:nvPr/>
                  </p:nvGrpSpPr>
                  <p:grpSpPr bwMode="auto">
                    <a:xfrm>
                      <a:off x="8150" y="9452"/>
                      <a:ext cx="1125" cy="648"/>
                      <a:chOff x="5715" y="7860"/>
                      <a:chExt cx="1125" cy="648"/>
                    </a:xfrm>
                  </p:grpSpPr>
                  <p:sp>
                    <p:nvSpPr>
                      <p:cNvPr id="90323" name="Text Box 307"/>
                      <p:cNvSpPr txBox="1">
                        <a:spLocks noChangeArrowheads="1"/>
                      </p:cNvSpPr>
                      <p:nvPr/>
                    </p:nvSpPr>
                    <p:spPr bwMode="auto">
                      <a:xfrm>
                        <a:off x="5861" y="7860"/>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76</a:t>
                        </a:r>
                        <a:endParaRPr lang="zh-CN" altLang="zh-CN">
                          <a:latin typeface="Arial" panose="020B0604020202020204" pitchFamily="34" charset="0"/>
                        </a:endParaRPr>
                      </a:p>
                    </p:txBody>
                  </p:sp>
                  <p:sp>
                    <p:nvSpPr>
                      <p:cNvPr id="90324" name="Text Box 308"/>
                      <p:cNvSpPr txBox="1">
                        <a:spLocks noChangeArrowheads="1"/>
                      </p:cNvSpPr>
                      <p:nvPr/>
                    </p:nvSpPr>
                    <p:spPr bwMode="auto">
                      <a:xfrm>
                        <a:off x="5715" y="8184"/>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(0.26)</a:t>
                        </a:r>
                        <a:endParaRPr lang="zh-CN" altLang="zh-CN">
                          <a:latin typeface="Arial" panose="020B0604020202020204" pitchFamily="34" charset="0"/>
                        </a:endParaRPr>
                      </a:p>
                    </p:txBody>
                  </p:sp>
                </p:grpSp>
                <p:cxnSp>
                  <p:nvCxnSpPr>
                    <p:cNvPr id="90181" name="AutoShape 309"/>
                    <p:cNvCxnSpPr>
                      <a:cxnSpLocks noChangeShapeType="1"/>
                    </p:cNvCxnSpPr>
                    <p:nvPr/>
                  </p:nvCxnSpPr>
                  <p:spPr bwMode="auto">
                    <a:xfrm>
                      <a:off x="7604" y="3884"/>
                      <a:ext cx="0" cy="995"/>
                    </a:xfrm>
                    <a:prstGeom prst="straightConnector1">
                      <a:avLst/>
                    </a:prstGeom>
                    <a:noFill/>
                    <a:ln w="9525">
                      <a:solidFill>
                        <a:srgbClr val="000000"/>
                      </a:solidFill>
                      <a:round/>
                    </a:ln>
                  </p:spPr>
                </p:cxnSp>
                <p:cxnSp>
                  <p:nvCxnSpPr>
                    <p:cNvPr id="90182" name="AutoShape 310"/>
                    <p:cNvCxnSpPr>
                      <a:cxnSpLocks noChangeShapeType="1"/>
                    </p:cNvCxnSpPr>
                    <p:nvPr/>
                  </p:nvCxnSpPr>
                  <p:spPr bwMode="auto">
                    <a:xfrm>
                      <a:off x="7604" y="4885"/>
                      <a:ext cx="546" cy="6"/>
                    </a:xfrm>
                    <a:prstGeom prst="straightConnector1">
                      <a:avLst/>
                    </a:prstGeom>
                    <a:noFill/>
                    <a:ln w="9525">
                      <a:solidFill>
                        <a:srgbClr val="000000"/>
                      </a:solidFill>
                      <a:round/>
                      <a:tailEnd type="triangle" w="med" len="med"/>
                    </a:ln>
                  </p:spPr>
                </p:cxnSp>
                <p:sp>
                  <p:nvSpPr>
                    <p:cNvPr id="90183" name="Text Box 311"/>
                    <p:cNvSpPr txBox="1">
                      <a:spLocks noChangeArrowheads="1"/>
                    </p:cNvSpPr>
                    <p:nvPr/>
                  </p:nvSpPr>
                  <p:spPr bwMode="auto">
                    <a:xfrm>
                      <a:off x="7457" y="4555"/>
                      <a:ext cx="89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127</a:t>
                      </a:r>
                      <a:endParaRPr lang="zh-CN" altLang="zh-CN">
                        <a:latin typeface="Arial" panose="020B0604020202020204" pitchFamily="34" charset="0"/>
                      </a:endParaRPr>
                    </a:p>
                  </p:txBody>
                </p:sp>
                <p:sp>
                  <p:nvSpPr>
                    <p:cNvPr id="90184" name="Text Box 312"/>
                    <p:cNvSpPr txBox="1">
                      <a:spLocks noChangeArrowheads="1"/>
                    </p:cNvSpPr>
                    <p:nvPr/>
                  </p:nvSpPr>
                  <p:spPr bwMode="auto">
                    <a:xfrm>
                      <a:off x="7317" y="4891"/>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(0.44)</a:t>
                      </a:r>
                      <a:endParaRPr lang="zh-CN" altLang="zh-CN">
                        <a:latin typeface="Arial" panose="020B0604020202020204" pitchFamily="34" charset="0"/>
                      </a:endParaRPr>
                    </a:p>
                  </p:txBody>
                </p:sp>
                <p:sp>
                  <p:nvSpPr>
                    <p:cNvPr id="90185" name="Text Box 313"/>
                    <p:cNvSpPr txBox="1">
                      <a:spLocks noChangeArrowheads="1"/>
                    </p:cNvSpPr>
                    <p:nvPr/>
                  </p:nvSpPr>
                  <p:spPr bwMode="auto">
                    <a:xfrm>
                      <a:off x="8886" y="4248"/>
                      <a:ext cx="927" cy="552"/>
                    </a:xfrm>
                    <a:prstGeom prst="rect">
                      <a:avLst/>
                    </a:prstGeom>
                    <a:noFill/>
                    <a:ln w="9525">
                      <a:noFill/>
                      <a:miter lim="800000"/>
                    </a:ln>
                  </p:spPr>
                  <p:txBody>
                    <a:bodyPr/>
                    <a:lstStyle/>
                    <a:p>
                      <a:pPr lvl="1" algn="just" eaLnBrk="1" hangingPunct="1"/>
                      <a:r>
                        <a:rPr lang="zh-CN" altLang="en-US" sz="900" b="1">
                          <a:latin typeface="宋体" panose="02010600030101010101" pitchFamily="2" charset="-122"/>
                        </a:rPr>
                        <a:t>压缩空气</a:t>
                      </a:r>
                      <a:r>
                        <a:rPr lang="en-US" altLang="zh-CN" sz="900" b="1">
                          <a:latin typeface="宋体" panose="02010600030101010101" pitchFamily="2" charset="-122"/>
                        </a:rPr>
                        <a:t>51</a:t>
                      </a:r>
                      <a:endParaRPr lang="zh-CN" altLang="zh-CN">
                        <a:latin typeface="Arial" panose="020B0604020202020204" pitchFamily="34" charset="0"/>
                      </a:endParaRPr>
                    </a:p>
                  </p:txBody>
                </p:sp>
                <p:cxnSp>
                  <p:nvCxnSpPr>
                    <p:cNvPr id="90186" name="AutoShape 314"/>
                    <p:cNvCxnSpPr>
                      <a:cxnSpLocks noChangeShapeType="1"/>
                    </p:cNvCxnSpPr>
                    <p:nvPr/>
                  </p:nvCxnSpPr>
                  <p:spPr bwMode="auto">
                    <a:xfrm>
                      <a:off x="8585" y="5375"/>
                      <a:ext cx="0" cy="319"/>
                    </a:xfrm>
                    <a:prstGeom prst="straightConnector1">
                      <a:avLst/>
                    </a:prstGeom>
                    <a:noFill/>
                    <a:ln w="9525">
                      <a:solidFill>
                        <a:srgbClr val="000000"/>
                      </a:solidFill>
                      <a:round/>
                      <a:tailEnd type="triangle" w="med" len="med"/>
                    </a:ln>
                  </p:spPr>
                </p:cxnSp>
                <p:cxnSp>
                  <p:nvCxnSpPr>
                    <p:cNvPr id="90187" name="AutoShape 315"/>
                    <p:cNvCxnSpPr>
                      <a:cxnSpLocks noChangeShapeType="1"/>
                    </p:cNvCxnSpPr>
                    <p:nvPr/>
                  </p:nvCxnSpPr>
                  <p:spPr bwMode="auto">
                    <a:xfrm>
                      <a:off x="8961" y="4773"/>
                      <a:ext cx="603" cy="1"/>
                    </a:xfrm>
                    <a:prstGeom prst="straightConnector1">
                      <a:avLst/>
                    </a:prstGeom>
                    <a:noFill/>
                    <a:ln w="9525">
                      <a:solidFill>
                        <a:srgbClr val="000000"/>
                      </a:solidFill>
                      <a:round/>
                    </a:ln>
                  </p:spPr>
                </p:cxnSp>
                <p:sp>
                  <p:nvSpPr>
                    <p:cNvPr id="90188" name="Text Box 316"/>
                    <p:cNvSpPr txBox="1">
                      <a:spLocks noChangeArrowheads="1"/>
                    </p:cNvSpPr>
                    <p:nvPr/>
                  </p:nvSpPr>
                  <p:spPr bwMode="auto">
                    <a:xfrm>
                      <a:off x="8150" y="5905"/>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(0.26)</a:t>
                      </a:r>
                      <a:endParaRPr lang="zh-CN" altLang="zh-CN">
                        <a:latin typeface="Arial" panose="020B0604020202020204" pitchFamily="34" charset="0"/>
                      </a:endParaRPr>
                    </a:p>
                  </p:txBody>
                </p:sp>
                <p:sp>
                  <p:nvSpPr>
                    <p:cNvPr id="90189" name="Text Box 317"/>
                    <p:cNvSpPr txBox="1">
                      <a:spLocks noChangeArrowheads="1"/>
                    </p:cNvSpPr>
                    <p:nvPr/>
                  </p:nvSpPr>
                  <p:spPr bwMode="auto">
                    <a:xfrm>
                      <a:off x="8274" y="5661"/>
                      <a:ext cx="776"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76</a:t>
                      </a:r>
                      <a:endParaRPr lang="zh-CN" altLang="zh-CN">
                        <a:latin typeface="Arial" panose="020B0604020202020204" pitchFamily="34" charset="0"/>
                      </a:endParaRPr>
                    </a:p>
                  </p:txBody>
                </p:sp>
                <p:cxnSp>
                  <p:nvCxnSpPr>
                    <p:cNvPr id="90190" name="AutoShape 318"/>
                    <p:cNvCxnSpPr>
                      <a:cxnSpLocks noChangeShapeType="1"/>
                    </p:cNvCxnSpPr>
                    <p:nvPr/>
                  </p:nvCxnSpPr>
                  <p:spPr bwMode="auto">
                    <a:xfrm flipV="1">
                      <a:off x="7507" y="3878"/>
                      <a:ext cx="2187" cy="6"/>
                    </a:xfrm>
                    <a:prstGeom prst="straightConnector1">
                      <a:avLst/>
                    </a:prstGeom>
                    <a:noFill/>
                    <a:ln w="9525">
                      <a:solidFill>
                        <a:srgbClr val="000000"/>
                      </a:solidFill>
                      <a:round/>
                    </a:ln>
                  </p:spPr>
                </p:cxnSp>
                <p:cxnSp>
                  <p:nvCxnSpPr>
                    <p:cNvPr id="90191" name="AutoShape 319"/>
                    <p:cNvCxnSpPr>
                      <a:cxnSpLocks noChangeShapeType="1"/>
                    </p:cNvCxnSpPr>
                    <p:nvPr/>
                  </p:nvCxnSpPr>
                  <p:spPr bwMode="auto">
                    <a:xfrm>
                      <a:off x="7503" y="8686"/>
                      <a:ext cx="2218" cy="2"/>
                    </a:xfrm>
                    <a:prstGeom prst="straightConnector1">
                      <a:avLst/>
                    </a:prstGeom>
                    <a:noFill/>
                    <a:ln w="9525">
                      <a:solidFill>
                        <a:srgbClr val="000000"/>
                      </a:solidFill>
                      <a:round/>
                    </a:ln>
                  </p:spPr>
                </p:cxnSp>
                <p:cxnSp>
                  <p:nvCxnSpPr>
                    <p:cNvPr id="90192" name="AutoShape 320"/>
                    <p:cNvCxnSpPr>
                      <a:cxnSpLocks noChangeShapeType="1"/>
                    </p:cNvCxnSpPr>
                    <p:nvPr/>
                  </p:nvCxnSpPr>
                  <p:spPr bwMode="auto">
                    <a:xfrm flipV="1">
                      <a:off x="7507" y="6367"/>
                      <a:ext cx="2179" cy="8"/>
                    </a:xfrm>
                    <a:prstGeom prst="straightConnector1">
                      <a:avLst/>
                    </a:prstGeom>
                    <a:noFill/>
                    <a:ln w="9525">
                      <a:solidFill>
                        <a:srgbClr val="000000"/>
                      </a:solidFill>
                      <a:round/>
                    </a:ln>
                  </p:spPr>
                </p:cxnSp>
                <p:cxnSp>
                  <p:nvCxnSpPr>
                    <p:cNvPr id="90193" name="AutoShape 321"/>
                    <p:cNvCxnSpPr>
                      <a:cxnSpLocks noChangeShapeType="1"/>
                    </p:cNvCxnSpPr>
                    <p:nvPr/>
                  </p:nvCxnSpPr>
                  <p:spPr bwMode="auto">
                    <a:xfrm>
                      <a:off x="9563" y="4776"/>
                      <a:ext cx="152" cy="0"/>
                    </a:xfrm>
                    <a:prstGeom prst="straightConnector1">
                      <a:avLst/>
                    </a:prstGeom>
                    <a:noFill/>
                    <a:ln w="9525">
                      <a:solidFill>
                        <a:srgbClr val="000000"/>
                      </a:solidFill>
                      <a:round/>
                    </a:ln>
                  </p:spPr>
                </p:cxnSp>
                <p:grpSp>
                  <p:nvGrpSpPr>
                    <p:cNvPr id="90194" name="Group 322"/>
                    <p:cNvGrpSpPr/>
                    <p:nvPr/>
                  </p:nvGrpSpPr>
                  <p:grpSpPr bwMode="auto">
                    <a:xfrm>
                      <a:off x="9694" y="3807"/>
                      <a:ext cx="1371" cy="71"/>
                      <a:chOff x="9555" y="3645"/>
                      <a:chExt cx="1371" cy="71"/>
                    </a:xfrm>
                  </p:grpSpPr>
                  <p:sp>
                    <p:nvSpPr>
                      <p:cNvPr id="90320" name="Freeform 323"/>
                      <p:cNvSpPr/>
                      <p:nvPr/>
                    </p:nvSpPr>
                    <p:spPr bwMode="auto">
                      <a:xfrm>
                        <a:off x="9555" y="3645"/>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sp>
                    <p:nvSpPr>
                      <p:cNvPr id="90321" name="Freeform 324"/>
                      <p:cNvSpPr/>
                      <p:nvPr/>
                    </p:nvSpPr>
                    <p:spPr bwMode="auto">
                      <a:xfrm>
                        <a:off x="10846" y="3645"/>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cxnSp>
                    <p:nvCxnSpPr>
                      <p:cNvPr id="90322" name="AutoShape 325"/>
                      <p:cNvCxnSpPr>
                        <a:cxnSpLocks noChangeShapeType="1"/>
                      </p:cNvCxnSpPr>
                      <p:nvPr/>
                    </p:nvCxnSpPr>
                    <p:spPr bwMode="auto">
                      <a:xfrm>
                        <a:off x="9635" y="3716"/>
                        <a:ext cx="1211" cy="0"/>
                      </a:xfrm>
                      <a:prstGeom prst="straightConnector1">
                        <a:avLst/>
                      </a:prstGeom>
                      <a:noFill/>
                      <a:ln w="9525">
                        <a:solidFill>
                          <a:srgbClr val="000000"/>
                        </a:solidFill>
                        <a:round/>
                      </a:ln>
                    </p:spPr>
                  </p:cxnSp>
                </p:grpSp>
                <p:grpSp>
                  <p:nvGrpSpPr>
                    <p:cNvPr id="90195" name="Group 326"/>
                    <p:cNvGrpSpPr/>
                    <p:nvPr/>
                  </p:nvGrpSpPr>
                  <p:grpSpPr bwMode="auto">
                    <a:xfrm>
                      <a:off x="9694" y="6296"/>
                      <a:ext cx="1371" cy="71"/>
                      <a:chOff x="9555" y="3645"/>
                      <a:chExt cx="1371" cy="71"/>
                    </a:xfrm>
                  </p:grpSpPr>
                  <p:sp>
                    <p:nvSpPr>
                      <p:cNvPr id="90317" name="Freeform 327"/>
                      <p:cNvSpPr/>
                      <p:nvPr/>
                    </p:nvSpPr>
                    <p:spPr bwMode="auto">
                      <a:xfrm>
                        <a:off x="9555" y="3645"/>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sp>
                    <p:nvSpPr>
                      <p:cNvPr id="90318" name="Freeform 328"/>
                      <p:cNvSpPr/>
                      <p:nvPr/>
                    </p:nvSpPr>
                    <p:spPr bwMode="auto">
                      <a:xfrm>
                        <a:off x="10846" y="3645"/>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cxnSp>
                    <p:nvCxnSpPr>
                      <p:cNvPr id="90319" name="AutoShape 329"/>
                      <p:cNvCxnSpPr>
                        <a:cxnSpLocks noChangeShapeType="1"/>
                      </p:cNvCxnSpPr>
                      <p:nvPr/>
                    </p:nvCxnSpPr>
                    <p:spPr bwMode="auto">
                      <a:xfrm>
                        <a:off x="9635" y="3716"/>
                        <a:ext cx="1211" cy="0"/>
                      </a:xfrm>
                      <a:prstGeom prst="straightConnector1">
                        <a:avLst/>
                      </a:prstGeom>
                      <a:noFill/>
                      <a:ln w="9525">
                        <a:solidFill>
                          <a:srgbClr val="000000"/>
                        </a:solidFill>
                        <a:round/>
                      </a:ln>
                    </p:spPr>
                  </p:cxnSp>
                </p:grpSp>
                <p:sp>
                  <p:nvSpPr>
                    <p:cNvPr id="90196" name="Freeform 330"/>
                    <p:cNvSpPr/>
                    <p:nvPr/>
                  </p:nvSpPr>
                  <p:spPr bwMode="auto">
                    <a:xfrm>
                      <a:off x="9721" y="8616"/>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cxnSp>
                  <p:nvCxnSpPr>
                    <p:cNvPr id="90197" name="AutoShape 331"/>
                    <p:cNvCxnSpPr>
                      <a:cxnSpLocks noChangeShapeType="1"/>
                    </p:cNvCxnSpPr>
                    <p:nvPr/>
                  </p:nvCxnSpPr>
                  <p:spPr bwMode="auto">
                    <a:xfrm>
                      <a:off x="9801" y="8687"/>
                      <a:ext cx="1180" cy="1"/>
                    </a:xfrm>
                    <a:prstGeom prst="straightConnector1">
                      <a:avLst/>
                    </a:prstGeom>
                    <a:noFill/>
                    <a:ln w="9525">
                      <a:solidFill>
                        <a:srgbClr val="000000"/>
                      </a:solidFill>
                      <a:round/>
                    </a:ln>
                  </p:spPr>
                </p:cxnSp>
                <p:grpSp>
                  <p:nvGrpSpPr>
                    <p:cNvPr id="90198" name="Group 332"/>
                    <p:cNvGrpSpPr/>
                    <p:nvPr/>
                  </p:nvGrpSpPr>
                  <p:grpSpPr bwMode="auto">
                    <a:xfrm>
                      <a:off x="6016" y="2423"/>
                      <a:ext cx="1487" cy="77"/>
                      <a:chOff x="5899" y="3616"/>
                      <a:chExt cx="1247" cy="77"/>
                    </a:xfrm>
                  </p:grpSpPr>
                  <p:cxnSp>
                    <p:nvCxnSpPr>
                      <p:cNvPr id="90315" name="AutoShape 333"/>
                      <p:cNvCxnSpPr>
                        <a:cxnSpLocks noChangeShapeType="1"/>
                      </p:cNvCxnSpPr>
                      <p:nvPr/>
                    </p:nvCxnSpPr>
                    <p:spPr bwMode="auto">
                      <a:xfrm>
                        <a:off x="5899" y="3692"/>
                        <a:ext cx="1167" cy="1"/>
                      </a:xfrm>
                      <a:prstGeom prst="straightConnector1">
                        <a:avLst/>
                      </a:prstGeom>
                      <a:noFill/>
                      <a:ln w="9525">
                        <a:solidFill>
                          <a:srgbClr val="000000"/>
                        </a:solidFill>
                        <a:round/>
                      </a:ln>
                    </p:spPr>
                  </p:cxnSp>
                  <p:sp>
                    <p:nvSpPr>
                      <p:cNvPr id="90316" name="Freeform 334"/>
                      <p:cNvSpPr/>
                      <p:nvPr/>
                    </p:nvSpPr>
                    <p:spPr bwMode="auto">
                      <a:xfrm>
                        <a:off x="7066" y="3616"/>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grpSp>
                <p:grpSp>
                  <p:nvGrpSpPr>
                    <p:cNvPr id="90199" name="Group 335"/>
                    <p:cNvGrpSpPr/>
                    <p:nvPr/>
                  </p:nvGrpSpPr>
                  <p:grpSpPr bwMode="auto">
                    <a:xfrm>
                      <a:off x="6016" y="8027"/>
                      <a:ext cx="1487" cy="77"/>
                      <a:chOff x="5899" y="3616"/>
                      <a:chExt cx="1247" cy="77"/>
                    </a:xfrm>
                  </p:grpSpPr>
                  <p:cxnSp>
                    <p:nvCxnSpPr>
                      <p:cNvPr id="90313" name="AutoShape 336"/>
                      <p:cNvCxnSpPr>
                        <a:cxnSpLocks noChangeShapeType="1"/>
                      </p:cNvCxnSpPr>
                      <p:nvPr/>
                    </p:nvCxnSpPr>
                    <p:spPr bwMode="auto">
                      <a:xfrm>
                        <a:off x="5899" y="3692"/>
                        <a:ext cx="1167" cy="1"/>
                      </a:xfrm>
                      <a:prstGeom prst="straightConnector1">
                        <a:avLst/>
                      </a:prstGeom>
                      <a:noFill/>
                      <a:ln w="9525">
                        <a:solidFill>
                          <a:srgbClr val="000000"/>
                        </a:solidFill>
                        <a:round/>
                      </a:ln>
                    </p:spPr>
                  </p:cxnSp>
                  <p:sp>
                    <p:nvSpPr>
                      <p:cNvPr id="90314" name="Freeform 337"/>
                      <p:cNvSpPr/>
                      <p:nvPr/>
                    </p:nvSpPr>
                    <p:spPr bwMode="auto">
                      <a:xfrm>
                        <a:off x="7066" y="3616"/>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grpSp>
                <p:cxnSp>
                  <p:nvCxnSpPr>
                    <p:cNvPr id="90200" name="AutoShape 338"/>
                    <p:cNvCxnSpPr>
                      <a:cxnSpLocks noChangeShapeType="1"/>
                    </p:cNvCxnSpPr>
                    <p:nvPr/>
                  </p:nvCxnSpPr>
                  <p:spPr bwMode="auto">
                    <a:xfrm>
                      <a:off x="6020" y="6375"/>
                      <a:ext cx="1392" cy="0"/>
                    </a:xfrm>
                    <a:prstGeom prst="straightConnector1">
                      <a:avLst/>
                    </a:prstGeom>
                    <a:noFill/>
                    <a:ln w="9525">
                      <a:solidFill>
                        <a:srgbClr val="000000"/>
                      </a:solidFill>
                      <a:round/>
                    </a:ln>
                  </p:spPr>
                </p:cxnSp>
                <p:sp>
                  <p:nvSpPr>
                    <p:cNvPr id="90201" name="Freeform 339"/>
                    <p:cNvSpPr/>
                    <p:nvPr/>
                  </p:nvSpPr>
                  <p:spPr bwMode="auto">
                    <a:xfrm>
                      <a:off x="7423" y="6304"/>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sp>
                  <p:nvSpPr>
                    <p:cNvPr id="90202" name="AutoShape 340"/>
                    <p:cNvSpPr>
                      <a:spLocks noChangeArrowheads="1"/>
                    </p:cNvSpPr>
                    <p:nvPr/>
                  </p:nvSpPr>
                  <p:spPr bwMode="auto">
                    <a:xfrm>
                      <a:off x="6999" y="8762"/>
                      <a:ext cx="331" cy="346"/>
                    </a:xfrm>
                    <a:prstGeom prst="downArrow">
                      <a:avLst>
                        <a:gd name="adj1" fmla="val 50000"/>
                        <a:gd name="adj2" fmla="val 26133"/>
                      </a:avLst>
                    </a:prstGeom>
                    <a:solidFill>
                      <a:srgbClr val="FFFFFF"/>
                    </a:solidFill>
                    <a:ln w="9525">
                      <a:solidFill>
                        <a:srgbClr val="000000"/>
                      </a:solidFill>
                      <a:miter lim="800000"/>
                    </a:ln>
                  </p:spPr>
                  <p:txBody>
                    <a:bodyPr vert="eaVert"/>
                    <a:lstStyle/>
                    <a:p>
                      <a:endParaRPr lang="zh-CN" altLang="en-US"/>
                    </a:p>
                  </p:txBody>
                </p:sp>
                <p:sp>
                  <p:nvSpPr>
                    <p:cNvPr id="90203" name="Text Box 341"/>
                    <p:cNvSpPr txBox="1">
                      <a:spLocks noChangeArrowheads="1"/>
                    </p:cNvSpPr>
                    <p:nvPr/>
                  </p:nvSpPr>
                  <p:spPr bwMode="auto">
                    <a:xfrm>
                      <a:off x="6828" y="9054"/>
                      <a:ext cx="776" cy="499"/>
                    </a:xfrm>
                    <a:prstGeom prst="rect">
                      <a:avLst/>
                    </a:prstGeom>
                    <a:noFill/>
                    <a:ln w="9525">
                      <a:noFill/>
                      <a:miter lim="800000"/>
                    </a:ln>
                  </p:spPr>
                  <p:txBody>
                    <a:bodyPr/>
                    <a:lstStyle/>
                    <a:p>
                      <a:pPr algn="just" eaLnBrk="1" hangingPunct="1"/>
                      <a:r>
                        <a:rPr lang="zh-CN" altLang="en-US" sz="900" b="1">
                          <a:latin typeface="宋体" panose="02010600030101010101" pitchFamily="2" charset="-122"/>
                        </a:rPr>
                        <a:t>购入存</a:t>
                      </a:r>
                    </a:p>
                    <a:p>
                      <a:pPr algn="just" eaLnBrk="1" hangingPunct="1"/>
                      <a:r>
                        <a:rPr lang="zh-CN" altLang="en-US" sz="900" b="1">
                          <a:latin typeface="宋体" panose="02010600030101010101" pitchFamily="2" charset="-122"/>
                        </a:rPr>
                        <a:t>储损失</a:t>
                      </a:r>
                      <a:endParaRPr lang="zh-CN">
                        <a:latin typeface="Arial" panose="020B0604020202020204" pitchFamily="34" charset="0"/>
                      </a:endParaRPr>
                    </a:p>
                  </p:txBody>
                </p:sp>
                <p:grpSp>
                  <p:nvGrpSpPr>
                    <p:cNvPr id="90204" name="Group 342"/>
                    <p:cNvGrpSpPr/>
                    <p:nvPr/>
                  </p:nvGrpSpPr>
                  <p:grpSpPr bwMode="auto">
                    <a:xfrm>
                      <a:off x="6016" y="3807"/>
                      <a:ext cx="1491" cy="77"/>
                      <a:chOff x="5877" y="3627"/>
                      <a:chExt cx="1491" cy="77"/>
                    </a:xfrm>
                  </p:grpSpPr>
                  <p:cxnSp>
                    <p:nvCxnSpPr>
                      <p:cNvPr id="90311" name="AutoShape 343"/>
                      <p:cNvCxnSpPr>
                        <a:cxnSpLocks noChangeShapeType="1"/>
                      </p:cNvCxnSpPr>
                      <p:nvPr/>
                    </p:nvCxnSpPr>
                    <p:spPr bwMode="auto">
                      <a:xfrm>
                        <a:off x="5877" y="3693"/>
                        <a:ext cx="1411" cy="11"/>
                      </a:xfrm>
                      <a:prstGeom prst="straightConnector1">
                        <a:avLst/>
                      </a:prstGeom>
                      <a:noFill/>
                      <a:ln w="9525">
                        <a:solidFill>
                          <a:srgbClr val="000000"/>
                        </a:solidFill>
                        <a:round/>
                      </a:ln>
                    </p:spPr>
                  </p:cxnSp>
                  <p:sp>
                    <p:nvSpPr>
                      <p:cNvPr id="90312" name="Freeform 344"/>
                      <p:cNvSpPr/>
                      <p:nvPr/>
                    </p:nvSpPr>
                    <p:spPr bwMode="auto">
                      <a:xfrm>
                        <a:off x="7288" y="3627"/>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grpSp>
                <p:sp>
                  <p:nvSpPr>
                    <p:cNvPr id="90205" name="Text Box 345"/>
                    <p:cNvSpPr txBox="1">
                      <a:spLocks noChangeArrowheads="1"/>
                    </p:cNvSpPr>
                    <p:nvPr/>
                  </p:nvSpPr>
                  <p:spPr bwMode="auto">
                    <a:xfrm>
                      <a:off x="4757" y="1694"/>
                      <a:ext cx="979" cy="375"/>
                    </a:xfrm>
                    <a:prstGeom prst="rect">
                      <a:avLst/>
                    </a:prstGeom>
                    <a:noFill/>
                    <a:ln w="9525">
                      <a:noFill/>
                      <a:miter lim="800000"/>
                    </a:ln>
                  </p:spPr>
                  <p:txBody>
                    <a:bodyPr/>
                    <a:lstStyle/>
                    <a:p>
                      <a:pPr algn="just" eaLnBrk="1" hangingPunct="1"/>
                      <a:r>
                        <a:rPr lang="zh-CN" altLang="en-US" sz="900" b="1">
                          <a:latin typeface="宋体" panose="02010600030101010101" pitchFamily="2" charset="-122"/>
                        </a:rPr>
                        <a:t>等价值</a:t>
                      </a:r>
                      <a:endParaRPr lang="zh-CN">
                        <a:latin typeface="Arial" panose="020B0604020202020204" pitchFamily="34" charset="0"/>
                      </a:endParaRPr>
                    </a:p>
                  </p:txBody>
                </p:sp>
                <p:sp>
                  <p:nvSpPr>
                    <p:cNvPr id="90206" name="Text Box 346"/>
                    <p:cNvSpPr txBox="1">
                      <a:spLocks noChangeArrowheads="1"/>
                    </p:cNvSpPr>
                    <p:nvPr/>
                  </p:nvSpPr>
                  <p:spPr bwMode="auto">
                    <a:xfrm>
                      <a:off x="5976" y="1694"/>
                      <a:ext cx="979" cy="375"/>
                    </a:xfrm>
                    <a:prstGeom prst="rect">
                      <a:avLst/>
                    </a:prstGeom>
                    <a:noFill/>
                    <a:ln w="9525">
                      <a:noFill/>
                      <a:miter lim="800000"/>
                    </a:ln>
                  </p:spPr>
                  <p:txBody>
                    <a:bodyPr/>
                    <a:lstStyle/>
                    <a:p>
                      <a:pPr algn="just" eaLnBrk="1" hangingPunct="1"/>
                      <a:r>
                        <a:rPr lang="zh-CN" altLang="en-US" sz="900" b="1">
                          <a:latin typeface="宋体" panose="02010600030101010101" pitchFamily="2" charset="-122"/>
                        </a:rPr>
                        <a:t>当量值</a:t>
                      </a:r>
                      <a:endParaRPr lang="zh-CN">
                        <a:latin typeface="Arial" panose="020B0604020202020204" pitchFamily="34" charset="0"/>
                      </a:endParaRPr>
                    </a:p>
                  </p:txBody>
                </p:sp>
                <p:sp>
                  <p:nvSpPr>
                    <p:cNvPr id="90207" name="Text Box 347"/>
                    <p:cNvSpPr txBox="1">
                      <a:spLocks noChangeArrowheads="1"/>
                    </p:cNvSpPr>
                    <p:nvPr/>
                  </p:nvSpPr>
                  <p:spPr bwMode="auto">
                    <a:xfrm>
                      <a:off x="5976" y="1951"/>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 9</a:t>
                      </a:r>
                      <a:endParaRPr lang="zh-CN" altLang="zh-CN">
                        <a:latin typeface="Arial" panose="020B0604020202020204" pitchFamily="34" charset="0"/>
                      </a:endParaRPr>
                    </a:p>
                  </p:txBody>
                </p:sp>
                <p:sp>
                  <p:nvSpPr>
                    <p:cNvPr id="90208" name="Text Box 348"/>
                    <p:cNvSpPr txBox="1">
                      <a:spLocks noChangeArrowheads="1"/>
                    </p:cNvSpPr>
                    <p:nvPr/>
                  </p:nvSpPr>
                  <p:spPr bwMode="auto">
                    <a:xfrm>
                      <a:off x="5906" y="2223"/>
                      <a:ext cx="955"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(0.03)</a:t>
                      </a:r>
                      <a:endParaRPr lang="zh-CN" altLang="zh-CN">
                        <a:latin typeface="Arial" panose="020B0604020202020204" pitchFamily="34" charset="0"/>
                      </a:endParaRPr>
                    </a:p>
                  </p:txBody>
                </p:sp>
                <p:sp>
                  <p:nvSpPr>
                    <p:cNvPr id="90209" name="Text Box 349"/>
                    <p:cNvSpPr txBox="1">
                      <a:spLocks noChangeArrowheads="1"/>
                    </p:cNvSpPr>
                    <p:nvPr/>
                  </p:nvSpPr>
                  <p:spPr bwMode="auto">
                    <a:xfrm>
                      <a:off x="6000" y="3543"/>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 857</a:t>
                      </a:r>
                      <a:endParaRPr lang="zh-CN" altLang="zh-CN">
                        <a:latin typeface="Arial" panose="020B0604020202020204" pitchFamily="34" charset="0"/>
                      </a:endParaRPr>
                    </a:p>
                  </p:txBody>
                </p:sp>
                <p:sp>
                  <p:nvSpPr>
                    <p:cNvPr id="90210" name="Text Box 350"/>
                    <p:cNvSpPr txBox="1">
                      <a:spLocks noChangeArrowheads="1"/>
                    </p:cNvSpPr>
                    <p:nvPr/>
                  </p:nvSpPr>
                  <p:spPr bwMode="auto">
                    <a:xfrm>
                      <a:off x="6000" y="5972"/>
                      <a:ext cx="979" cy="356"/>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28 085</a:t>
                      </a:r>
                      <a:endParaRPr lang="zh-CN" altLang="zh-CN">
                        <a:latin typeface="Arial" panose="020B0604020202020204" pitchFamily="34" charset="0"/>
                      </a:endParaRPr>
                    </a:p>
                  </p:txBody>
                </p:sp>
                <p:sp>
                  <p:nvSpPr>
                    <p:cNvPr id="90211" name="Text Box 351"/>
                    <p:cNvSpPr txBox="1">
                      <a:spLocks noChangeArrowheads="1"/>
                    </p:cNvSpPr>
                    <p:nvPr/>
                  </p:nvSpPr>
                  <p:spPr bwMode="auto">
                    <a:xfrm>
                      <a:off x="6020" y="3896"/>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(2.96)</a:t>
                      </a:r>
                      <a:endParaRPr lang="zh-CN" altLang="zh-CN">
                        <a:latin typeface="Arial" panose="020B0604020202020204" pitchFamily="34" charset="0"/>
                      </a:endParaRPr>
                    </a:p>
                  </p:txBody>
                </p:sp>
                <p:sp>
                  <p:nvSpPr>
                    <p:cNvPr id="90212" name="Text Box 352"/>
                    <p:cNvSpPr txBox="1">
                      <a:spLocks noChangeArrowheads="1"/>
                    </p:cNvSpPr>
                    <p:nvPr/>
                  </p:nvSpPr>
                  <p:spPr bwMode="auto">
                    <a:xfrm>
                      <a:off x="5976" y="6388"/>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(96.85)</a:t>
                      </a:r>
                      <a:endParaRPr lang="zh-CN" altLang="zh-CN">
                        <a:latin typeface="Arial" panose="020B0604020202020204" pitchFamily="34" charset="0"/>
                      </a:endParaRPr>
                    </a:p>
                  </p:txBody>
                </p:sp>
                <p:grpSp>
                  <p:nvGrpSpPr>
                    <p:cNvPr id="90213" name="Group 353"/>
                    <p:cNvGrpSpPr/>
                    <p:nvPr/>
                  </p:nvGrpSpPr>
                  <p:grpSpPr bwMode="auto">
                    <a:xfrm>
                      <a:off x="5874" y="8406"/>
                      <a:ext cx="1125" cy="648"/>
                      <a:chOff x="5715" y="7860"/>
                      <a:chExt cx="1125" cy="648"/>
                    </a:xfrm>
                  </p:grpSpPr>
                  <p:sp>
                    <p:nvSpPr>
                      <p:cNvPr id="90309" name="Text Box 354"/>
                      <p:cNvSpPr txBox="1">
                        <a:spLocks noChangeArrowheads="1"/>
                      </p:cNvSpPr>
                      <p:nvPr/>
                    </p:nvSpPr>
                    <p:spPr bwMode="auto">
                      <a:xfrm>
                        <a:off x="5861" y="7860"/>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47</a:t>
                        </a:r>
                        <a:endParaRPr lang="zh-CN" altLang="zh-CN">
                          <a:latin typeface="Arial" panose="020B0604020202020204" pitchFamily="34" charset="0"/>
                        </a:endParaRPr>
                      </a:p>
                    </p:txBody>
                  </p:sp>
                  <p:sp>
                    <p:nvSpPr>
                      <p:cNvPr id="90310" name="Text Box 355"/>
                      <p:cNvSpPr txBox="1">
                        <a:spLocks noChangeArrowheads="1"/>
                      </p:cNvSpPr>
                      <p:nvPr/>
                    </p:nvSpPr>
                    <p:spPr bwMode="auto">
                      <a:xfrm>
                        <a:off x="5715" y="8184"/>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(0.16)</a:t>
                        </a:r>
                        <a:endParaRPr lang="zh-CN" altLang="zh-CN">
                          <a:latin typeface="Arial" panose="020B0604020202020204" pitchFamily="34" charset="0"/>
                        </a:endParaRPr>
                      </a:p>
                    </p:txBody>
                  </p:sp>
                </p:grpSp>
                <p:sp>
                  <p:nvSpPr>
                    <p:cNvPr id="90214" name="Text Box 356"/>
                    <p:cNvSpPr txBox="1">
                      <a:spLocks noChangeArrowheads="1"/>
                    </p:cNvSpPr>
                    <p:nvPr/>
                  </p:nvSpPr>
                  <p:spPr bwMode="auto">
                    <a:xfrm>
                      <a:off x="5059" y="2223"/>
                      <a:ext cx="842"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(0.03)</a:t>
                      </a:r>
                      <a:endParaRPr lang="zh-CN" altLang="zh-CN">
                        <a:latin typeface="Arial" panose="020B0604020202020204" pitchFamily="34" charset="0"/>
                      </a:endParaRPr>
                    </a:p>
                  </p:txBody>
                </p:sp>
                <p:sp>
                  <p:nvSpPr>
                    <p:cNvPr id="90215" name="Text Box 357"/>
                    <p:cNvSpPr txBox="1">
                      <a:spLocks noChangeArrowheads="1"/>
                    </p:cNvSpPr>
                    <p:nvPr/>
                  </p:nvSpPr>
                  <p:spPr bwMode="auto">
                    <a:xfrm>
                      <a:off x="5976" y="9452"/>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28 998</a:t>
                      </a:r>
                      <a:endParaRPr lang="zh-CN" altLang="zh-CN">
                        <a:latin typeface="Arial" panose="020B0604020202020204" pitchFamily="34" charset="0"/>
                      </a:endParaRPr>
                    </a:p>
                  </p:txBody>
                </p:sp>
                <p:sp>
                  <p:nvSpPr>
                    <p:cNvPr id="90216" name="Text Box 358"/>
                    <p:cNvSpPr txBox="1">
                      <a:spLocks noChangeArrowheads="1"/>
                    </p:cNvSpPr>
                    <p:nvPr/>
                  </p:nvSpPr>
                  <p:spPr bwMode="auto">
                    <a:xfrm>
                      <a:off x="5882" y="9776"/>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(100)</a:t>
                      </a:r>
                      <a:endParaRPr lang="zh-CN" altLang="zh-CN">
                        <a:latin typeface="Arial" panose="020B0604020202020204" pitchFamily="34" charset="0"/>
                      </a:endParaRPr>
                    </a:p>
                  </p:txBody>
                </p:sp>
                <p:sp>
                  <p:nvSpPr>
                    <p:cNvPr id="90217" name="Text Box 359"/>
                    <p:cNvSpPr txBox="1">
                      <a:spLocks noChangeArrowheads="1"/>
                    </p:cNvSpPr>
                    <p:nvPr/>
                  </p:nvSpPr>
                  <p:spPr bwMode="auto">
                    <a:xfrm>
                      <a:off x="8150" y="4148"/>
                      <a:ext cx="811" cy="1227"/>
                    </a:xfrm>
                    <a:prstGeom prst="rect">
                      <a:avLst/>
                    </a:prstGeom>
                    <a:solidFill>
                      <a:srgbClr val="FFFFFF"/>
                    </a:solidFill>
                    <a:ln w="9525">
                      <a:solidFill>
                        <a:srgbClr val="000000"/>
                      </a:solidFill>
                      <a:miter lim="800000"/>
                    </a:ln>
                  </p:spPr>
                  <p:txBody>
                    <a:bodyPr/>
                    <a:lstStyle/>
                    <a:p>
                      <a:pPr algn="just" eaLnBrk="1" hangingPunct="1"/>
                      <a:r>
                        <a:rPr lang="zh-CN" altLang="en-US" sz="900" b="1">
                          <a:latin typeface="宋体" panose="02010600030101010101" pitchFamily="2" charset="-122"/>
                        </a:rPr>
                        <a:t>空压站</a:t>
                      </a:r>
                    </a:p>
                    <a:p>
                      <a:pPr algn="just" eaLnBrk="1" hangingPunct="1"/>
                      <a:endParaRPr lang="zh-CN" altLang="en-US" sz="900" b="1">
                        <a:latin typeface="宋体" panose="02010600030101010101" pitchFamily="2" charset="-122"/>
                      </a:endParaRPr>
                    </a:p>
                    <a:p>
                      <a:pPr algn="just" eaLnBrk="1" hangingPunct="1"/>
                      <a:r>
                        <a:rPr lang="en-US" altLang="zh-CN" sz="900" b="1">
                          <a:latin typeface="宋体" panose="02010600030101010101" pitchFamily="2" charset="-122"/>
                        </a:rPr>
                        <a:t>127</a:t>
                      </a:r>
                    </a:p>
                    <a:p>
                      <a:pPr algn="just" eaLnBrk="1" hangingPunct="1"/>
                      <a:r>
                        <a:rPr lang="en-US" altLang="zh-CN" sz="900" b="1">
                          <a:latin typeface="宋体" panose="02010600030101010101" pitchFamily="2" charset="-122"/>
                        </a:rPr>
                        <a:t>(40.16)</a:t>
                      </a:r>
                      <a:endParaRPr lang="zh-CN" altLang="zh-CN">
                        <a:latin typeface="Arial" panose="020B0604020202020204" pitchFamily="34" charset="0"/>
                      </a:endParaRPr>
                    </a:p>
                  </p:txBody>
                </p:sp>
                <p:sp>
                  <p:nvSpPr>
                    <p:cNvPr id="90218" name="AutoShape 360"/>
                    <p:cNvSpPr>
                      <a:spLocks noChangeArrowheads="1"/>
                    </p:cNvSpPr>
                    <p:nvPr/>
                  </p:nvSpPr>
                  <p:spPr bwMode="auto">
                    <a:xfrm>
                      <a:off x="13023" y="9636"/>
                      <a:ext cx="2005" cy="288"/>
                    </a:xfrm>
                    <a:prstGeom prst="rightArrow">
                      <a:avLst>
                        <a:gd name="adj1" fmla="val 50000"/>
                        <a:gd name="adj2" fmla="val 174045"/>
                      </a:avLst>
                    </a:prstGeom>
                    <a:solidFill>
                      <a:srgbClr val="FFFFFF"/>
                    </a:solidFill>
                    <a:ln w="9525">
                      <a:solidFill>
                        <a:srgbClr val="000000"/>
                      </a:solidFill>
                      <a:miter lim="800000"/>
                    </a:ln>
                  </p:spPr>
                  <p:txBody>
                    <a:bodyPr/>
                    <a:lstStyle/>
                    <a:p>
                      <a:endParaRPr lang="zh-CN" altLang="en-US"/>
                    </a:p>
                  </p:txBody>
                </p:sp>
                <p:sp>
                  <p:nvSpPr>
                    <p:cNvPr id="90219" name="AutoShape 361"/>
                    <p:cNvSpPr>
                      <a:spLocks noChangeArrowheads="1"/>
                    </p:cNvSpPr>
                    <p:nvPr/>
                  </p:nvSpPr>
                  <p:spPr bwMode="auto">
                    <a:xfrm>
                      <a:off x="11529" y="9207"/>
                      <a:ext cx="331" cy="346"/>
                    </a:xfrm>
                    <a:prstGeom prst="downArrow">
                      <a:avLst>
                        <a:gd name="adj1" fmla="val 50000"/>
                        <a:gd name="adj2" fmla="val 26133"/>
                      </a:avLst>
                    </a:prstGeom>
                    <a:solidFill>
                      <a:srgbClr val="FFFFFF"/>
                    </a:solidFill>
                    <a:ln w="9525">
                      <a:solidFill>
                        <a:srgbClr val="000000"/>
                      </a:solidFill>
                      <a:miter lim="800000"/>
                    </a:ln>
                  </p:spPr>
                  <p:txBody>
                    <a:bodyPr vert="eaVert"/>
                    <a:lstStyle/>
                    <a:p>
                      <a:endParaRPr lang="zh-CN" altLang="en-US"/>
                    </a:p>
                  </p:txBody>
                </p:sp>
                <p:sp>
                  <p:nvSpPr>
                    <p:cNvPr id="90220" name="Text Box 362"/>
                    <p:cNvSpPr txBox="1">
                      <a:spLocks noChangeArrowheads="1"/>
                    </p:cNvSpPr>
                    <p:nvPr/>
                  </p:nvSpPr>
                  <p:spPr bwMode="auto">
                    <a:xfrm>
                      <a:off x="12622" y="8188"/>
                      <a:ext cx="946"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9</a:t>
                      </a:r>
                      <a:endParaRPr lang="zh-CN" altLang="zh-CN">
                        <a:latin typeface="Arial" panose="020B0604020202020204" pitchFamily="34" charset="0"/>
                      </a:endParaRPr>
                    </a:p>
                  </p:txBody>
                </p:sp>
                <p:sp>
                  <p:nvSpPr>
                    <p:cNvPr id="90221" name="Text Box 363"/>
                    <p:cNvSpPr txBox="1">
                      <a:spLocks noChangeArrowheads="1"/>
                    </p:cNvSpPr>
                    <p:nvPr/>
                  </p:nvSpPr>
                  <p:spPr bwMode="auto">
                    <a:xfrm>
                      <a:off x="13668" y="7897"/>
                      <a:ext cx="944"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79</a:t>
                      </a:r>
                      <a:endParaRPr lang="zh-CN" altLang="zh-CN">
                        <a:latin typeface="Arial" panose="020B0604020202020204" pitchFamily="34" charset="0"/>
                      </a:endParaRPr>
                    </a:p>
                  </p:txBody>
                </p:sp>
                <p:sp>
                  <p:nvSpPr>
                    <p:cNvPr id="90222" name="Text Box 364"/>
                    <p:cNvSpPr txBox="1">
                      <a:spLocks noChangeArrowheads="1"/>
                    </p:cNvSpPr>
                    <p:nvPr/>
                  </p:nvSpPr>
                  <p:spPr bwMode="auto">
                    <a:xfrm>
                      <a:off x="13719" y="8247"/>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(0.27)</a:t>
                      </a:r>
                      <a:endParaRPr lang="zh-CN" altLang="zh-CN">
                        <a:latin typeface="Arial" panose="020B0604020202020204" pitchFamily="34" charset="0"/>
                      </a:endParaRPr>
                    </a:p>
                  </p:txBody>
                </p:sp>
                <p:sp>
                  <p:nvSpPr>
                    <p:cNvPr id="90223" name="Text Box 365"/>
                    <p:cNvSpPr txBox="1">
                      <a:spLocks noChangeArrowheads="1"/>
                    </p:cNvSpPr>
                    <p:nvPr/>
                  </p:nvSpPr>
                  <p:spPr bwMode="auto">
                    <a:xfrm>
                      <a:off x="11234" y="8656"/>
                      <a:ext cx="979" cy="318"/>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(0.16)</a:t>
                      </a:r>
                      <a:endParaRPr lang="zh-CN" altLang="zh-CN">
                        <a:latin typeface="Arial" panose="020B0604020202020204" pitchFamily="34" charset="0"/>
                      </a:endParaRPr>
                    </a:p>
                  </p:txBody>
                </p:sp>
                <p:sp>
                  <p:nvSpPr>
                    <p:cNvPr id="90224" name="Text Box 366"/>
                    <p:cNvSpPr txBox="1">
                      <a:spLocks noChangeArrowheads="1"/>
                    </p:cNvSpPr>
                    <p:nvPr/>
                  </p:nvSpPr>
                  <p:spPr bwMode="auto">
                    <a:xfrm>
                      <a:off x="11234" y="8008"/>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 1</a:t>
                      </a:r>
                      <a:endParaRPr lang="zh-CN" altLang="zh-CN">
                        <a:latin typeface="Arial" panose="020B0604020202020204" pitchFamily="34" charset="0"/>
                      </a:endParaRPr>
                    </a:p>
                  </p:txBody>
                </p:sp>
                <p:sp>
                  <p:nvSpPr>
                    <p:cNvPr id="90225" name="Text Box 367"/>
                    <p:cNvSpPr txBox="1">
                      <a:spLocks noChangeArrowheads="1"/>
                    </p:cNvSpPr>
                    <p:nvPr/>
                  </p:nvSpPr>
                  <p:spPr bwMode="auto">
                    <a:xfrm>
                      <a:off x="11154" y="8188"/>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(0.003)</a:t>
                      </a:r>
                      <a:endParaRPr lang="zh-CN" altLang="zh-CN">
                        <a:latin typeface="Arial" panose="020B0604020202020204" pitchFamily="34" charset="0"/>
                      </a:endParaRPr>
                    </a:p>
                  </p:txBody>
                </p:sp>
                <p:sp>
                  <p:nvSpPr>
                    <p:cNvPr id="90226" name="Text Box 368"/>
                    <p:cNvSpPr txBox="1">
                      <a:spLocks noChangeArrowheads="1"/>
                    </p:cNvSpPr>
                    <p:nvPr/>
                  </p:nvSpPr>
                  <p:spPr bwMode="auto">
                    <a:xfrm>
                      <a:off x="11790" y="7612"/>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35</a:t>
                      </a:r>
                      <a:endParaRPr lang="zh-CN" altLang="zh-CN">
                        <a:latin typeface="Arial" panose="020B0604020202020204" pitchFamily="34" charset="0"/>
                      </a:endParaRPr>
                    </a:p>
                  </p:txBody>
                </p:sp>
                <p:sp>
                  <p:nvSpPr>
                    <p:cNvPr id="90227" name="Text Box 369"/>
                    <p:cNvSpPr txBox="1">
                      <a:spLocks noChangeArrowheads="1"/>
                    </p:cNvSpPr>
                    <p:nvPr/>
                  </p:nvSpPr>
                  <p:spPr bwMode="auto">
                    <a:xfrm>
                      <a:off x="11790" y="7794"/>
                      <a:ext cx="979" cy="318"/>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(0.12)</a:t>
                      </a:r>
                      <a:endParaRPr lang="zh-CN" altLang="zh-CN">
                        <a:latin typeface="Arial" panose="020B0604020202020204" pitchFamily="34" charset="0"/>
                      </a:endParaRPr>
                    </a:p>
                  </p:txBody>
                </p:sp>
                <p:sp>
                  <p:nvSpPr>
                    <p:cNvPr id="90228" name="Text Box 370"/>
                    <p:cNvSpPr txBox="1">
                      <a:spLocks noChangeArrowheads="1"/>
                    </p:cNvSpPr>
                    <p:nvPr/>
                  </p:nvSpPr>
                  <p:spPr bwMode="auto">
                    <a:xfrm>
                      <a:off x="14271" y="3572"/>
                      <a:ext cx="944"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13 091</a:t>
                      </a:r>
                      <a:endParaRPr lang="zh-CN" altLang="zh-CN">
                        <a:latin typeface="Arial" panose="020B0604020202020204" pitchFamily="34" charset="0"/>
                      </a:endParaRPr>
                    </a:p>
                  </p:txBody>
                </p:sp>
                <p:sp>
                  <p:nvSpPr>
                    <p:cNvPr id="90229" name="Text Box 371"/>
                    <p:cNvSpPr txBox="1">
                      <a:spLocks noChangeArrowheads="1"/>
                    </p:cNvSpPr>
                    <p:nvPr/>
                  </p:nvSpPr>
                  <p:spPr bwMode="auto">
                    <a:xfrm>
                      <a:off x="14078" y="3867"/>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(45.14)</a:t>
                      </a:r>
                      <a:endParaRPr lang="zh-CN" altLang="zh-CN">
                        <a:latin typeface="Arial" panose="020B0604020202020204" pitchFamily="34" charset="0"/>
                      </a:endParaRPr>
                    </a:p>
                  </p:txBody>
                </p:sp>
                <p:sp>
                  <p:nvSpPr>
                    <p:cNvPr id="90230" name="Text Box 372"/>
                    <p:cNvSpPr txBox="1">
                      <a:spLocks noChangeArrowheads="1"/>
                    </p:cNvSpPr>
                    <p:nvPr/>
                  </p:nvSpPr>
                  <p:spPr bwMode="auto">
                    <a:xfrm>
                      <a:off x="13057" y="5439"/>
                      <a:ext cx="946"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14 411</a:t>
                      </a:r>
                      <a:endParaRPr lang="zh-CN" altLang="zh-CN">
                        <a:latin typeface="Arial" panose="020B0604020202020204" pitchFamily="34" charset="0"/>
                      </a:endParaRPr>
                    </a:p>
                  </p:txBody>
                </p:sp>
                <p:sp>
                  <p:nvSpPr>
                    <p:cNvPr id="90231" name="Text Box 373"/>
                    <p:cNvSpPr txBox="1">
                      <a:spLocks noChangeArrowheads="1"/>
                    </p:cNvSpPr>
                    <p:nvPr/>
                  </p:nvSpPr>
                  <p:spPr bwMode="auto">
                    <a:xfrm>
                      <a:off x="13024" y="5694"/>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(49.70)</a:t>
                      </a:r>
                      <a:endParaRPr lang="zh-CN" altLang="zh-CN">
                        <a:latin typeface="Arial" panose="020B0604020202020204" pitchFamily="34" charset="0"/>
                      </a:endParaRPr>
                    </a:p>
                  </p:txBody>
                </p:sp>
                <p:sp>
                  <p:nvSpPr>
                    <p:cNvPr id="90232" name="Text Box 374"/>
                    <p:cNvSpPr txBox="1">
                      <a:spLocks noChangeArrowheads="1"/>
                    </p:cNvSpPr>
                    <p:nvPr/>
                  </p:nvSpPr>
                  <p:spPr bwMode="auto">
                    <a:xfrm>
                      <a:off x="12007" y="3572"/>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511</a:t>
                      </a:r>
                      <a:endParaRPr lang="zh-CN" altLang="zh-CN">
                        <a:latin typeface="Arial" panose="020B0604020202020204" pitchFamily="34" charset="0"/>
                      </a:endParaRPr>
                    </a:p>
                  </p:txBody>
                </p:sp>
                <p:sp>
                  <p:nvSpPr>
                    <p:cNvPr id="90233" name="Text Box 375"/>
                    <p:cNvSpPr txBox="1">
                      <a:spLocks noChangeArrowheads="1"/>
                    </p:cNvSpPr>
                    <p:nvPr/>
                  </p:nvSpPr>
                  <p:spPr bwMode="auto">
                    <a:xfrm>
                      <a:off x="12070" y="4132"/>
                      <a:ext cx="69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3</a:t>
                      </a:r>
                      <a:endParaRPr lang="zh-CN" altLang="zh-CN">
                        <a:latin typeface="Arial" panose="020B0604020202020204" pitchFamily="34" charset="0"/>
                      </a:endParaRPr>
                    </a:p>
                  </p:txBody>
                </p:sp>
                <p:sp>
                  <p:nvSpPr>
                    <p:cNvPr id="90234" name="Text Box 376"/>
                    <p:cNvSpPr txBox="1">
                      <a:spLocks noChangeArrowheads="1"/>
                    </p:cNvSpPr>
                    <p:nvPr/>
                  </p:nvSpPr>
                  <p:spPr bwMode="auto">
                    <a:xfrm>
                      <a:off x="12099" y="4947"/>
                      <a:ext cx="887"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28 085</a:t>
                      </a:r>
                      <a:endParaRPr lang="zh-CN" altLang="zh-CN">
                        <a:latin typeface="Arial" panose="020B0604020202020204" pitchFamily="34" charset="0"/>
                      </a:endParaRPr>
                    </a:p>
                  </p:txBody>
                </p:sp>
                <p:sp>
                  <p:nvSpPr>
                    <p:cNvPr id="90235" name="Text Box 377"/>
                    <p:cNvSpPr txBox="1">
                      <a:spLocks noChangeArrowheads="1"/>
                    </p:cNvSpPr>
                    <p:nvPr/>
                  </p:nvSpPr>
                  <p:spPr bwMode="auto">
                    <a:xfrm>
                      <a:off x="11994" y="5170"/>
                      <a:ext cx="979" cy="318"/>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(96.85)</a:t>
                      </a:r>
                      <a:endParaRPr lang="zh-CN" altLang="zh-CN">
                        <a:latin typeface="Arial" panose="020B0604020202020204" pitchFamily="34" charset="0"/>
                      </a:endParaRPr>
                    </a:p>
                  </p:txBody>
                </p:sp>
                <p:cxnSp>
                  <p:nvCxnSpPr>
                    <p:cNvPr id="90236" name="AutoShape 378"/>
                    <p:cNvCxnSpPr>
                      <a:cxnSpLocks noChangeShapeType="1"/>
                    </p:cNvCxnSpPr>
                    <p:nvPr/>
                  </p:nvCxnSpPr>
                  <p:spPr bwMode="auto">
                    <a:xfrm>
                      <a:off x="11940" y="3868"/>
                      <a:ext cx="992" cy="0"/>
                    </a:xfrm>
                    <a:prstGeom prst="straightConnector1">
                      <a:avLst/>
                    </a:prstGeom>
                    <a:noFill/>
                    <a:ln w="9525">
                      <a:solidFill>
                        <a:srgbClr val="000000"/>
                      </a:solidFill>
                      <a:round/>
                      <a:tailEnd type="triangle" w="med" len="med"/>
                    </a:ln>
                  </p:spPr>
                </p:cxnSp>
                <p:cxnSp>
                  <p:nvCxnSpPr>
                    <p:cNvPr id="90237" name="AutoShape 379"/>
                    <p:cNvCxnSpPr>
                      <a:cxnSpLocks noChangeShapeType="1"/>
                    </p:cNvCxnSpPr>
                    <p:nvPr/>
                  </p:nvCxnSpPr>
                  <p:spPr bwMode="auto">
                    <a:xfrm>
                      <a:off x="12007" y="4800"/>
                      <a:ext cx="945" cy="0"/>
                    </a:xfrm>
                    <a:prstGeom prst="straightConnector1">
                      <a:avLst/>
                    </a:prstGeom>
                    <a:noFill/>
                    <a:ln w="9525">
                      <a:solidFill>
                        <a:srgbClr val="000000"/>
                      </a:solidFill>
                      <a:round/>
                      <a:tailEnd type="triangle" w="med" len="med"/>
                    </a:ln>
                  </p:spPr>
                </p:cxnSp>
                <p:grpSp>
                  <p:nvGrpSpPr>
                    <p:cNvPr id="90238" name="Group 380"/>
                    <p:cNvGrpSpPr/>
                    <p:nvPr/>
                  </p:nvGrpSpPr>
                  <p:grpSpPr bwMode="auto">
                    <a:xfrm>
                      <a:off x="11072" y="6304"/>
                      <a:ext cx="922" cy="84"/>
                      <a:chOff x="10926" y="6651"/>
                      <a:chExt cx="922" cy="84"/>
                    </a:xfrm>
                  </p:grpSpPr>
                  <p:sp>
                    <p:nvSpPr>
                      <p:cNvPr id="90305" name="Freeform 381"/>
                      <p:cNvSpPr/>
                      <p:nvPr/>
                    </p:nvSpPr>
                    <p:spPr bwMode="auto">
                      <a:xfrm>
                        <a:off x="11721" y="6664"/>
                        <a:ext cx="127"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sp>
                    <p:nvSpPr>
                      <p:cNvPr id="90306" name="Freeform 382"/>
                      <p:cNvSpPr/>
                      <p:nvPr/>
                    </p:nvSpPr>
                    <p:spPr bwMode="auto">
                      <a:xfrm>
                        <a:off x="11224" y="6651"/>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cxnSp>
                    <p:nvCxnSpPr>
                      <p:cNvPr id="90307" name="AutoShape 383"/>
                      <p:cNvCxnSpPr>
                        <a:cxnSpLocks noChangeShapeType="1"/>
                      </p:cNvCxnSpPr>
                      <p:nvPr/>
                    </p:nvCxnSpPr>
                    <p:spPr bwMode="auto">
                      <a:xfrm>
                        <a:off x="10926" y="6710"/>
                        <a:ext cx="298" cy="1"/>
                      </a:xfrm>
                      <a:prstGeom prst="straightConnector1">
                        <a:avLst/>
                      </a:prstGeom>
                      <a:noFill/>
                      <a:ln w="9525">
                        <a:solidFill>
                          <a:srgbClr val="000000"/>
                        </a:solidFill>
                        <a:round/>
                      </a:ln>
                    </p:spPr>
                  </p:cxnSp>
                  <p:cxnSp>
                    <p:nvCxnSpPr>
                      <p:cNvPr id="90308" name="AutoShape 384"/>
                      <p:cNvCxnSpPr>
                        <a:cxnSpLocks noChangeShapeType="1"/>
                      </p:cNvCxnSpPr>
                      <p:nvPr/>
                    </p:nvCxnSpPr>
                    <p:spPr bwMode="auto">
                      <a:xfrm>
                        <a:off x="11304" y="6722"/>
                        <a:ext cx="417" cy="1"/>
                      </a:xfrm>
                      <a:prstGeom prst="straightConnector1">
                        <a:avLst/>
                      </a:prstGeom>
                      <a:noFill/>
                      <a:ln w="9525">
                        <a:solidFill>
                          <a:srgbClr val="000000"/>
                        </a:solidFill>
                        <a:round/>
                      </a:ln>
                    </p:spPr>
                  </p:cxnSp>
                </p:grpSp>
                <p:cxnSp>
                  <p:nvCxnSpPr>
                    <p:cNvPr id="90239" name="AutoShape 385"/>
                    <p:cNvCxnSpPr>
                      <a:cxnSpLocks noChangeShapeType="1"/>
                    </p:cNvCxnSpPr>
                    <p:nvPr/>
                  </p:nvCxnSpPr>
                  <p:spPr bwMode="auto">
                    <a:xfrm>
                      <a:off x="14271" y="3896"/>
                      <a:ext cx="715" cy="0"/>
                    </a:xfrm>
                    <a:prstGeom prst="straightConnector1">
                      <a:avLst/>
                    </a:prstGeom>
                    <a:noFill/>
                    <a:ln w="9525">
                      <a:solidFill>
                        <a:srgbClr val="000000"/>
                      </a:solidFill>
                      <a:round/>
                      <a:tailEnd type="triangle" w="med" len="med"/>
                    </a:ln>
                  </p:spPr>
                </p:cxnSp>
                <p:sp>
                  <p:nvSpPr>
                    <p:cNvPr id="90240" name="Text Box 386"/>
                    <p:cNvSpPr txBox="1">
                      <a:spLocks noChangeArrowheads="1"/>
                    </p:cNvSpPr>
                    <p:nvPr/>
                  </p:nvSpPr>
                  <p:spPr bwMode="auto">
                    <a:xfrm>
                      <a:off x="12932" y="3501"/>
                      <a:ext cx="1339" cy="1819"/>
                    </a:xfrm>
                    <a:prstGeom prst="rect">
                      <a:avLst/>
                    </a:prstGeom>
                    <a:solidFill>
                      <a:srgbClr val="FFFFFF"/>
                    </a:solidFill>
                    <a:ln w="9525">
                      <a:solidFill>
                        <a:srgbClr val="000000"/>
                      </a:solidFill>
                      <a:miter lim="800000"/>
                    </a:ln>
                  </p:spPr>
                  <p:txBody>
                    <a:bodyPr/>
                    <a:lstStyle/>
                    <a:p>
                      <a:pPr algn="ctr" eaLnBrk="1" hangingPunct="1"/>
                      <a:r>
                        <a:rPr lang="zh-CN" altLang="en-US" sz="900">
                          <a:latin typeface="宋体" panose="02010600030101010101" pitchFamily="2" charset="-122"/>
                        </a:rPr>
                        <a:t>主要生产系统</a:t>
                      </a:r>
                    </a:p>
                    <a:p>
                      <a:pPr algn="ctr" eaLnBrk="1" hangingPunct="1"/>
                      <a:r>
                        <a:rPr lang="zh-CN" altLang="en-US" sz="900">
                          <a:latin typeface="宋体" panose="02010600030101010101" pitchFamily="2" charset="-122"/>
                        </a:rPr>
                        <a:t>（浮法玻璃</a:t>
                      </a:r>
                    </a:p>
                    <a:p>
                      <a:pPr algn="ctr" eaLnBrk="1" hangingPunct="1"/>
                      <a:r>
                        <a:rPr lang="zh-CN" altLang="en-US" sz="900">
                          <a:latin typeface="宋体" panose="02010600030101010101" pitchFamily="2" charset="-122"/>
                        </a:rPr>
                        <a:t>生产线</a:t>
                      </a:r>
                      <a:r>
                        <a:rPr lang="en-US" altLang="zh-CN" sz="900">
                          <a:latin typeface="宋体" panose="02010600030101010101" pitchFamily="2" charset="-122"/>
                        </a:rPr>
                        <a:t>1</a:t>
                      </a:r>
                      <a:r>
                        <a:rPr lang="zh-CN" altLang="en-US" sz="900">
                          <a:latin typeface="宋体" panose="02010600030101010101" pitchFamily="2" charset="-122"/>
                        </a:rPr>
                        <a:t>和</a:t>
                      </a:r>
                    </a:p>
                    <a:p>
                      <a:pPr algn="ctr" eaLnBrk="1" hangingPunct="1"/>
                      <a:r>
                        <a:rPr lang="zh-CN" altLang="en-US" sz="900">
                          <a:latin typeface="宋体" panose="02010600030101010101" pitchFamily="2" charset="-122"/>
                        </a:rPr>
                        <a:t>生产线</a:t>
                      </a:r>
                      <a:r>
                        <a:rPr lang="en-US" altLang="zh-CN" sz="900">
                          <a:latin typeface="宋体" panose="02010600030101010101" pitchFamily="2" charset="-122"/>
                        </a:rPr>
                        <a:t>2</a:t>
                      </a:r>
                      <a:r>
                        <a:rPr lang="zh-CN" altLang="en-US" sz="900">
                          <a:latin typeface="宋体" panose="02010600030101010101" pitchFamily="2" charset="-122"/>
                        </a:rPr>
                        <a:t>）</a:t>
                      </a:r>
                    </a:p>
                    <a:p>
                      <a:pPr algn="ctr" eaLnBrk="1" hangingPunct="1"/>
                      <a:endParaRPr lang="zh-CN" altLang="en-US" sz="900">
                        <a:latin typeface="宋体" panose="02010600030101010101" pitchFamily="2" charset="-122"/>
                      </a:endParaRPr>
                    </a:p>
                    <a:p>
                      <a:pPr algn="ctr" eaLnBrk="1" hangingPunct="1"/>
                      <a:r>
                        <a:rPr lang="en-US" altLang="zh-CN" sz="900">
                          <a:latin typeface="宋体" panose="02010600030101010101" pitchFamily="2" charset="-122"/>
                        </a:rPr>
                        <a:t>28 645</a:t>
                      </a:r>
                    </a:p>
                    <a:p>
                      <a:pPr algn="ctr" eaLnBrk="1" hangingPunct="1"/>
                      <a:r>
                        <a:rPr lang="zh-CN" altLang="en-US" sz="900">
                          <a:latin typeface="宋体" panose="02010600030101010101" pitchFamily="2" charset="-122"/>
                        </a:rPr>
                        <a:t>（</a:t>
                      </a:r>
                      <a:r>
                        <a:rPr lang="en-US" altLang="zh-CN" sz="900">
                          <a:latin typeface="宋体" panose="02010600030101010101" pitchFamily="2" charset="-122"/>
                        </a:rPr>
                        <a:t>45.70</a:t>
                      </a:r>
                      <a:r>
                        <a:rPr lang="zh-CN" altLang="en-US" sz="900">
                          <a:latin typeface="宋体" panose="02010600030101010101" pitchFamily="2" charset="-122"/>
                        </a:rPr>
                        <a:t>）</a:t>
                      </a:r>
                      <a:endParaRPr lang="zh-CN">
                        <a:latin typeface="Arial" panose="020B0604020202020204" pitchFamily="34" charset="0"/>
                      </a:endParaRPr>
                    </a:p>
                  </p:txBody>
                </p:sp>
                <p:sp>
                  <p:nvSpPr>
                    <p:cNvPr id="90241" name="Text Box 387"/>
                    <p:cNvSpPr txBox="1">
                      <a:spLocks noChangeArrowheads="1"/>
                    </p:cNvSpPr>
                    <p:nvPr/>
                  </p:nvSpPr>
                  <p:spPr bwMode="auto">
                    <a:xfrm>
                      <a:off x="11989" y="4312"/>
                      <a:ext cx="979" cy="318"/>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(0.01)</a:t>
                      </a:r>
                      <a:endParaRPr lang="zh-CN" altLang="zh-CN">
                        <a:latin typeface="Arial" panose="020B0604020202020204" pitchFamily="34" charset="0"/>
                      </a:endParaRPr>
                    </a:p>
                  </p:txBody>
                </p:sp>
                <p:sp>
                  <p:nvSpPr>
                    <p:cNvPr id="90242" name="Text Box 388"/>
                    <p:cNvSpPr txBox="1">
                      <a:spLocks noChangeArrowheads="1"/>
                    </p:cNvSpPr>
                    <p:nvPr/>
                  </p:nvSpPr>
                  <p:spPr bwMode="auto">
                    <a:xfrm>
                      <a:off x="12740" y="7704"/>
                      <a:ext cx="1041" cy="1197"/>
                    </a:xfrm>
                    <a:prstGeom prst="rect">
                      <a:avLst/>
                    </a:prstGeom>
                    <a:solidFill>
                      <a:srgbClr val="FFFFFF"/>
                    </a:solidFill>
                    <a:ln w="9525">
                      <a:solidFill>
                        <a:srgbClr val="000000"/>
                      </a:solidFill>
                      <a:miter lim="800000"/>
                    </a:ln>
                  </p:spPr>
                  <p:txBody>
                    <a:bodyPr/>
                    <a:lstStyle/>
                    <a:p>
                      <a:pPr algn="ctr" eaLnBrk="1" hangingPunct="1"/>
                      <a:endParaRPr lang="en-US" altLang="zh-CN" sz="900" b="1">
                        <a:latin typeface="宋体" panose="02010600030101010101" pitchFamily="2" charset="-122"/>
                      </a:endParaRPr>
                    </a:p>
                    <a:p>
                      <a:pPr algn="ctr" eaLnBrk="1" hangingPunct="1"/>
                      <a:r>
                        <a:rPr lang="zh-CN" altLang="en-US" sz="900" b="1">
                          <a:latin typeface="宋体" panose="02010600030101010101" pitchFamily="2" charset="-122"/>
                        </a:rPr>
                        <a:t>其它</a:t>
                      </a:r>
                    </a:p>
                    <a:p>
                      <a:pPr algn="ctr" eaLnBrk="1" hangingPunct="1"/>
                      <a:r>
                        <a:rPr lang="en-US" altLang="zh-CN" sz="900" b="1">
                          <a:latin typeface="宋体" panose="02010600030101010101" pitchFamily="2" charset="-122"/>
                        </a:rPr>
                        <a:t>83</a:t>
                      </a:r>
                    </a:p>
                    <a:p>
                      <a:pPr algn="ctr" eaLnBrk="1" hangingPunct="1"/>
                      <a:r>
                        <a:rPr lang="en-US" altLang="zh-CN" sz="900" b="1">
                          <a:latin typeface="宋体" panose="02010600030101010101" pitchFamily="2" charset="-122"/>
                        </a:rPr>
                        <a:t>(95.18)</a:t>
                      </a:r>
                      <a:endParaRPr lang="zh-CN" altLang="zh-CN">
                        <a:latin typeface="Arial" panose="020B0604020202020204" pitchFamily="34" charset="0"/>
                      </a:endParaRPr>
                    </a:p>
                  </p:txBody>
                </p:sp>
                <p:cxnSp>
                  <p:nvCxnSpPr>
                    <p:cNvPr id="90243" name="AutoShape 389"/>
                    <p:cNvCxnSpPr>
                      <a:cxnSpLocks noChangeShapeType="1"/>
                    </p:cNvCxnSpPr>
                    <p:nvPr/>
                  </p:nvCxnSpPr>
                  <p:spPr bwMode="auto">
                    <a:xfrm flipV="1">
                      <a:off x="11907" y="3825"/>
                      <a:ext cx="33" cy="4014"/>
                    </a:xfrm>
                    <a:prstGeom prst="straightConnector1">
                      <a:avLst/>
                    </a:prstGeom>
                    <a:noFill/>
                    <a:ln w="9525">
                      <a:solidFill>
                        <a:srgbClr val="000000"/>
                      </a:solidFill>
                      <a:round/>
                    </a:ln>
                  </p:spPr>
                </p:cxnSp>
                <p:cxnSp>
                  <p:nvCxnSpPr>
                    <p:cNvPr id="90244" name="AutoShape 390"/>
                    <p:cNvCxnSpPr>
                      <a:cxnSpLocks noChangeShapeType="1"/>
                    </p:cNvCxnSpPr>
                    <p:nvPr/>
                  </p:nvCxnSpPr>
                  <p:spPr bwMode="auto">
                    <a:xfrm>
                      <a:off x="11065" y="8686"/>
                      <a:ext cx="1681" cy="8"/>
                    </a:xfrm>
                    <a:prstGeom prst="straightConnector1">
                      <a:avLst/>
                    </a:prstGeom>
                    <a:noFill/>
                    <a:ln w="9525">
                      <a:solidFill>
                        <a:srgbClr val="000000"/>
                      </a:solidFill>
                      <a:round/>
                      <a:tailEnd type="triangle" w="med" len="med"/>
                    </a:ln>
                  </p:spPr>
                </p:cxnSp>
                <p:cxnSp>
                  <p:nvCxnSpPr>
                    <p:cNvPr id="90245" name="AutoShape 391"/>
                    <p:cNvCxnSpPr>
                      <a:cxnSpLocks noChangeShapeType="1"/>
                    </p:cNvCxnSpPr>
                    <p:nvPr/>
                  </p:nvCxnSpPr>
                  <p:spPr bwMode="auto">
                    <a:xfrm>
                      <a:off x="11907" y="7839"/>
                      <a:ext cx="833" cy="25"/>
                    </a:xfrm>
                    <a:prstGeom prst="straightConnector1">
                      <a:avLst/>
                    </a:prstGeom>
                    <a:noFill/>
                    <a:ln w="9525">
                      <a:solidFill>
                        <a:srgbClr val="000000"/>
                      </a:solidFill>
                      <a:round/>
                      <a:tailEnd type="triangle" w="med" len="med"/>
                    </a:ln>
                  </p:spPr>
                </p:cxnSp>
                <p:cxnSp>
                  <p:nvCxnSpPr>
                    <p:cNvPr id="90246" name="AutoShape 392"/>
                    <p:cNvCxnSpPr>
                      <a:cxnSpLocks noChangeShapeType="1"/>
                    </p:cNvCxnSpPr>
                    <p:nvPr/>
                  </p:nvCxnSpPr>
                  <p:spPr bwMode="auto">
                    <a:xfrm>
                      <a:off x="11387" y="8248"/>
                      <a:ext cx="1359" cy="33"/>
                    </a:xfrm>
                    <a:prstGeom prst="straightConnector1">
                      <a:avLst/>
                    </a:prstGeom>
                    <a:noFill/>
                    <a:ln w="9525">
                      <a:solidFill>
                        <a:srgbClr val="000000"/>
                      </a:solidFill>
                      <a:round/>
                      <a:tailEnd type="triangle" w="med" len="med"/>
                    </a:ln>
                  </p:spPr>
                </p:cxnSp>
                <p:cxnSp>
                  <p:nvCxnSpPr>
                    <p:cNvPr id="90247" name="AutoShape 393"/>
                    <p:cNvCxnSpPr>
                      <a:cxnSpLocks noChangeShapeType="1"/>
                    </p:cNvCxnSpPr>
                    <p:nvPr/>
                  </p:nvCxnSpPr>
                  <p:spPr bwMode="auto">
                    <a:xfrm>
                      <a:off x="13797" y="8247"/>
                      <a:ext cx="715" cy="0"/>
                    </a:xfrm>
                    <a:prstGeom prst="straightConnector1">
                      <a:avLst/>
                    </a:prstGeom>
                    <a:noFill/>
                    <a:ln w="9525">
                      <a:solidFill>
                        <a:srgbClr val="000000"/>
                      </a:solidFill>
                      <a:round/>
                      <a:tailEnd type="triangle" w="med" len="med"/>
                    </a:ln>
                  </p:spPr>
                </p:cxnSp>
                <p:cxnSp>
                  <p:nvCxnSpPr>
                    <p:cNvPr id="90248" name="AutoShape 394"/>
                    <p:cNvCxnSpPr>
                      <a:cxnSpLocks noChangeShapeType="1"/>
                    </p:cNvCxnSpPr>
                    <p:nvPr/>
                  </p:nvCxnSpPr>
                  <p:spPr bwMode="auto">
                    <a:xfrm>
                      <a:off x="13160" y="8901"/>
                      <a:ext cx="2" cy="306"/>
                    </a:xfrm>
                    <a:prstGeom prst="straightConnector1">
                      <a:avLst/>
                    </a:prstGeom>
                    <a:noFill/>
                    <a:ln w="9525">
                      <a:solidFill>
                        <a:srgbClr val="000000"/>
                      </a:solidFill>
                      <a:round/>
                      <a:tailEnd type="triangle" w="med" len="med"/>
                    </a:ln>
                  </p:spPr>
                </p:cxnSp>
                <p:sp>
                  <p:nvSpPr>
                    <p:cNvPr id="90249" name="Freeform 395"/>
                    <p:cNvSpPr/>
                    <p:nvPr/>
                  </p:nvSpPr>
                  <p:spPr bwMode="auto">
                    <a:xfrm>
                      <a:off x="11357" y="3805"/>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cxnSp>
                  <p:nvCxnSpPr>
                    <p:cNvPr id="90250" name="AutoShape 396"/>
                    <p:cNvCxnSpPr>
                      <a:cxnSpLocks noChangeShapeType="1"/>
                    </p:cNvCxnSpPr>
                    <p:nvPr/>
                  </p:nvCxnSpPr>
                  <p:spPr bwMode="auto">
                    <a:xfrm flipH="1">
                      <a:off x="11437" y="3867"/>
                      <a:ext cx="503" cy="5"/>
                    </a:xfrm>
                    <a:prstGeom prst="straightConnector1">
                      <a:avLst/>
                    </a:prstGeom>
                    <a:noFill/>
                    <a:ln w="9525">
                      <a:solidFill>
                        <a:srgbClr val="000000"/>
                      </a:solidFill>
                      <a:round/>
                    </a:ln>
                  </p:spPr>
                </p:cxnSp>
                <p:sp>
                  <p:nvSpPr>
                    <p:cNvPr id="90251" name="Text Box 397"/>
                    <p:cNvSpPr txBox="1">
                      <a:spLocks noChangeArrowheads="1"/>
                    </p:cNvSpPr>
                    <p:nvPr/>
                  </p:nvSpPr>
                  <p:spPr bwMode="auto">
                    <a:xfrm>
                      <a:off x="12514" y="1557"/>
                      <a:ext cx="1087" cy="333"/>
                    </a:xfrm>
                    <a:prstGeom prst="rect">
                      <a:avLst/>
                    </a:prstGeom>
                    <a:noFill/>
                    <a:ln w="9525">
                      <a:noFill/>
                      <a:miter lim="800000"/>
                    </a:ln>
                  </p:spPr>
                  <p:txBody>
                    <a:bodyPr/>
                    <a:lstStyle/>
                    <a:p>
                      <a:pPr algn="just" eaLnBrk="1" hangingPunct="1"/>
                      <a:r>
                        <a:rPr lang="zh-CN" altLang="en-US" sz="900">
                          <a:latin typeface="宋体" panose="02010600030101010101" pitchFamily="2" charset="-122"/>
                        </a:rPr>
                        <a:t>终端使用</a:t>
                      </a:r>
                      <a:endParaRPr lang="zh-CN">
                        <a:latin typeface="Arial" panose="020B0604020202020204" pitchFamily="34" charset="0"/>
                      </a:endParaRPr>
                    </a:p>
                  </p:txBody>
                </p:sp>
                <p:cxnSp>
                  <p:nvCxnSpPr>
                    <p:cNvPr id="90252" name="AutoShape 398"/>
                    <p:cNvCxnSpPr>
                      <a:cxnSpLocks noChangeShapeType="1"/>
                    </p:cNvCxnSpPr>
                    <p:nvPr/>
                  </p:nvCxnSpPr>
                  <p:spPr bwMode="auto">
                    <a:xfrm>
                      <a:off x="5882" y="1702"/>
                      <a:ext cx="1575" cy="2"/>
                    </a:xfrm>
                    <a:prstGeom prst="straightConnector1">
                      <a:avLst/>
                    </a:prstGeom>
                    <a:noFill/>
                    <a:ln w="9525">
                      <a:solidFill>
                        <a:srgbClr val="000000"/>
                      </a:solidFill>
                      <a:round/>
                      <a:tailEnd type="triangle" w="med" len="med"/>
                    </a:ln>
                  </p:spPr>
                </p:cxnSp>
                <p:cxnSp>
                  <p:nvCxnSpPr>
                    <p:cNvPr id="90253" name="AutoShape 399"/>
                    <p:cNvCxnSpPr>
                      <a:cxnSpLocks noChangeShapeType="1"/>
                    </p:cNvCxnSpPr>
                    <p:nvPr/>
                  </p:nvCxnSpPr>
                  <p:spPr bwMode="auto">
                    <a:xfrm flipH="1" flipV="1">
                      <a:off x="4416" y="1700"/>
                      <a:ext cx="1466" cy="2"/>
                    </a:xfrm>
                    <a:prstGeom prst="straightConnector1">
                      <a:avLst/>
                    </a:prstGeom>
                    <a:noFill/>
                    <a:ln w="9525">
                      <a:solidFill>
                        <a:srgbClr val="000000"/>
                      </a:solidFill>
                      <a:round/>
                    </a:ln>
                  </p:spPr>
                </p:cxnSp>
                <p:cxnSp>
                  <p:nvCxnSpPr>
                    <p:cNvPr id="90254" name="AutoShape 400"/>
                    <p:cNvCxnSpPr>
                      <a:cxnSpLocks noChangeShapeType="1"/>
                    </p:cNvCxnSpPr>
                    <p:nvPr/>
                  </p:nvCxnSpPr>
                  <p:spPr bwMode="auto">
                    <a:xfrm flipH="1" flipV="1">
                      <a:off x="1648" y="1703"/>
                      <a:ext cx="1753" cy="1"/>
                    </a:xfrm>
                    <a:prstGeom prst="straightConnector1">
                      <a:avLst/>
                    </a:prstGeom>
                    <a:noFill/>
                    <a:ln w="9525">
                      <a:solidFill>
                        <a:srgbClr val="000000"/>
                      </a:solidFill>
                      <a:round/>
                      <a:tailEnd type="triangle" w="med" len="med"/>
                    </a:ln>
                  </p:spPr>
                </p:cxnSp>
                <p:cxnSp>
                  <p:nvCxnSpPr>
                    <p:cNvPr id="90255" name="AutoShape 401"/>
                    <p:cNvCxnSpPr>
                      <a:cxnSpLocks noChangeShapeType="1"/>
                    </p:cNvCxnSpPr>
                    <p:nvPr/>
                  </p:nvCxnSpPr>
                  <p:spPr bwMode="auto">
                    <a:xfrm flipV="1">
                      <a:off x="9125" y="1694"/>
                      <a:ext cx="608" cy="8"/>
                    </a:xfrm>
                    <a:prstGeom prst="straightConnector1">
                      <a:avLst/>
                    </a:prstGeom>
                    <a:noFill/>
                    <a:ln w="9525">
                      <a:solidFill>
                        <a:srgbClr val="000000"/>
                      </a:solidFill>
                      <a:round/>
                      <a:tailEnd type="triangle" w="med" len="med"/>
                    </a:ln>
                  </p:spPr>
                </p:cxnSp>
                <p:cxnSp>
                  <p:nvCxnSpPr>
                    <p:cNvPr id="90256" name="AutoShape 402"/>
                    <p:cNvCxnSpPr>
                      <a:cxnSpLocks noChangeShapeType="1"/>
                    </p:cNvCxnSpPr>
                    <p:nvPr/>
                  </p:nvCxnSpPr>
                  <p:spPr bwMode="auto">
                    <a:xfrm flipH="1">
                      <a:off x="7457" y="1701"/>
                      <a:ext cx="817" cy="3"/>
                    </a:xfrm>
                    <a:prstGeom prst="straightConnector1">
                      <a:avLst/>
                    </a:prstGeom>
                    <a:noFill/>
                    <a:ln w="9525">
                      <a:solidFill>
                        <a:srgbClr val="000000"/>
                      </a:solidFill>
                      <a:round/>
                      <a:tailEnd type="triangle" w="med" len="med"/>
                    </a:ln>
                  </p:spPr>
                </p:cxnSp>
                <p:cxnSp>
                  <p:nvCxnSpPr>
                    <p:cNvPr id="90257" name="AutoShape 403"/>
                    <p:cNvCxnSpPr>
                      <a:cxnSpLocks noChangeShapeType="1"/>
                    </p:cNvCxnSpPr>
                    <p:nvPr/>
                  </p:nvCxnSpPr>
                  <p:spPr bwMode="auto">
                    <a:xfrm>
                      <a:off x="10725" y="1695"/>
                      <a:ext cx="340" cy="2"/>
                    </a:xfrm>
                    <a:prstGeom prst="straightConnector1">
                      <a:avLst/>
                    </a:prstGeom>
                    <a:noFill/>
                    <a:ln w="9525">
                      <a:solidFill>
                        <a:srgbClr val="000000"/>
                      </a:solidFill>
                      <a:round/>
                      <a:tailEnd type="triangle" w="med" len="med"/>
                    </a:ln>
                  </p:spPr>
                </p:cxnSp>
                <p:cxnSp>
                  <p:nvCxnSpPr>
                    <p:cNvPr id="90258" name="AutoShape 404"/>
                    <p:cNvCxnSpPr>
                      <a:cxnSpLocks noChangeShapeType="1"/>
                    </p:cNvCxnSpPr>
                    <p:nvPr/>
                  </p:nvCxnSpPr>
                  <p:spPr bwMode="auto">
                    <a:xfrm flipH="1" flipV="1">
                      <a:off x="9733" y="1694"/>
                      <a:ext cx="236" cy="3"/>
                    </a:xfrm>
                    <a:prstGeom prst="straightConnector1">
                      <a:avLst/>
                    </a:prstGeom>
                    <a:noFill/>
                    <a:ln w="9525">
                      <a:solidFill>
                        <a:srgbClr val="000000"/>
                      </a:solidFill>
                      <a:round/>
                      <a:tailEnd type="triangle" w="med" len="med"/>
                    </a:ln>
                  </p:spPr>
                </p:cxnSp>
                <p:cxnSp>
                  <p:nvCxnSpPr>
                    <p:cNvPr id="90259" name="AutoShape 405"/>
                    <p:cNvCxnSpPr>
                      <a:cxnSpLocks noChangeShapeType="1"/>
                    </p:cNvCxnSpPr>
                    <p:nvPr/>
                  </p:nvCxnSpPr>
                  <p:spPr bwMode="auto">
                    <a:xfrm>
                      <a:off x="13489" y="1700"/>
                      <a:ext cx="2025" cy="0"/>
                    </a:xfrm>
                    <a:prstGeom prst="straightConnector1">
                      <a:avLst/>
                    </a:prstGeom>
                    <a:noFill/>
                    <a:ln w="9525">
                      <a:solidFill>
                        <a:srgbClr val="000000"/>
                      </a:solidFill>
                      <a:round/>
                      <a:tailEnd type="triangle" w="med" len="med"/>
                    </a:ln>
                  </p:spPr>
                </p:cxnSp>
                <p:cxnSp>
                  <p:nvCxnSpPr>
                    <p:cNvPr id="90260" name="AutoShape 406"/>
                    <p:cNvCxnSpPr>
                      <a:cxnSpLocks noChangeShapeType="1"/>
                    </p:cNvCxnSpPr>
                    <p:nvPr/>
                  </p:nvCxnSpPr>
                  <p:spPr bwMode="auto">
                    <a:xfrm flipH="1">
                      <a:off x="11023" y="1694"/>
                      <a:ext cx="1583" cy="1"/>
                    </a:xfrm>
                    <a:prstGeom prst="straightConnector1">
                      <a:avLst/>
                    </a:prstGeom>
                    <a:noFill/>
                    <a:ln w="9525">
                      <a:solidFill>
                        <a:srgbClr val="000000"/>
                      </a:solidFill>
                      <a:round/>
                      <a:tailEnd type="triangle" w="med" len="med"/>
                    </a:ln>
                  </p:spPr>
                </p:cxnSp>
                <p:sp>
                  <p:nvSpPr>
                    <p:cNvPr id="90261" name="Text Box 407"/>
                    <p:cNvSpPr txBox="1">
                      <a:spLocks noChangeArrowheads="1"/>
                    </p:cNvSpPr>
                    <p:nvPr/>
                  </p:nvSpPr>
                  <p:spPr bwMode="auto">
                    <a:xfrm>
                      <a:off x="12769" y="2069"/>
                      <a:ext cx="1431" cy="745"/>
                    </a:xfrm>
                    <a:prstGeom prst="rect">
                      <a:avLst/>
                    </a:prstGeom>
                    <a:solidFill>
                      <a:srgbClr val="FFFFFF"/>
                    </a:solidFill>
                    <a:ln w="9525">
                      <a:solidFill>
                        <a:srgbClr val="000000"/>
                      </a:solidFill>
                      <a:miter lim="800000"/>
                    </a:ln>
                  </p:spPr>
                  <p:txBody>
                    <a:bodyPr/>
                    <a:lstStyle/>
                    <a:p>
                      <a:pPr algn="ctr" eaLnBrk="1" hangingPunct="1"/>
                      <a:r>
                        <a:rPr lang="zh-CN" altLang="en-US" sz="900">
                          <a:latin typeface="宋体" panose="02010600030101010101" pitchFamily="2" charset="-122"/>
                        </a:rPr>
                        <a:t>辅助生产系统</a:t>
                      </a:r>
                    </a:p>
                    <a:p>
                      <a:pPr algn="ctr" eaLnBrk="1" hangingPunct="1"/>
                      <a:r>
                        <a:rPr lang="en-US" altLang="zh-CN" sz="900">
                          <a:latin typeface="宋体" panose="02010600030101010101" pitchFamily="2" charset="-122"/>
                        </a:rPr>
                        <a:t>189</a:t>
                      </a:r>
                    </a:p>
                    <a:p>
                      <a:pPr algn="ctr" eaLnBrk="1" hangingPunct="1"/>
                      <a:r>
                        <a:rPr lang="en-US" altLang="zh-CN" sz="600">
                          <a:latin typeface="宋体" panose="02010600030101010101" pitchFamily="2" charset="-122"/>
                        </a:rPr>
                        <a:t>(86.36)</a:t>
                      </a:r>
                      <a:endParaRPr lang="zh-CN" altLang="zh-CN">
                        <a:latin typeface="Arial" panose="020B0604020202020204" pitchFamily="34" charset="0"/>
                      </a:endParaRPr>
                    </a:p>
                  </p:txBody>
                </p:sp>
                <p:cxnSp>
                  <p:nvCxnSpPr>
                    <p:cNvPr id="90262" name="AutoShape 408"/>
                    <p:cNvCxnSpPr>
                      <a:cxnSpLocks noChangeShapeType="1"/>
                    </p:cNvCxnSpPr>
                    <p:nvPr/>
                  </p:nvCxnSpPr>
                  <p:spPr bwMode="auto">
                    <a:xfrm flipH="1">
                      <a:off x="11386" y="2212"/>
                      <a:ext cx="1" cy="6036"/>
                    </a:xfrm>
                    <a:prstGeom prst="straightConnector1">
                      <a:avLst/>
                    </a:prstGeom>
                    <a:noFill/>
                    <a:ln w="9525">
                      <a:solidFill>
                        <a:srgbClr val="000000"/>
                      </a:solidFill>
                      <a:round/>
                    </a:ln>
                  </p:spPr>
                </p:cxnSp>
                <p:sp>
                  <p:nvSpPr>
                    <p:cNvPr id="90263" name="Text Box 409"/>
                    <p:cNvSpPr txBox="1">
                      <a:spLocks noChangeArrowheads="1"/>
                    </p:cNvSpPr>
                    <p:nvPr/>
                  </p:nvSpPr>
                  <p:spPr bwMode="auto">
                    <a:xfrm>
                      <a:off x="11325" y="1887"/>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5</a:t>
                      </a:r>
                      <a:endParaRPr lang="zh-CN" altLang="zh-CN">
                        <a:latin typeface="Arial" panose="020B0604020202020204" pitchFamily="34" charset="0"/>
                      </a:endParaRPr>
                    </a:p>
                  </p:txBody>
                </p:sp>
                <p:sp>
                  <p:nvSpPr>
                    <p:cNvPr id="90264" name="Text Box 410"/>
                    <p:cNvSpPr txBox="1">
                      <a:spLocks noChangeArrowheads="1"/>
                    </p:cNvSpPr>
                    <p:nvPr/>
                  </p:nvSpPr>
                  <p:spPr bwMode="auto">
                    <a:xfrm>
                      <a:off x="11257" y="2178"/>
                      <a:ext cx="979" cy="318"/>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(0.02)</a:t>
                      </a:r>
                      <a:endParaRPr lang="zh-CN" altLang="zh-CN">
                        <a:latin typeface="Arial" panose="020B0604020202020204" pitchFamily="34" charset="0"/>
                      </a:endParaRPr>
                    </a:p>
                  </p:txBody>
                </p:sp>
                <p:sp>
                  <p:nvSpPr>
                    <p:cNvPr id="90265" name="Text Box 411"/>
                    <p:cNvSpPr txBox="1">
                      <a:spLocks noChangeArrowheads="1"/>
                    </p:cNvSpPr>
                    <p:nvPr/>
                  </p:nvSpPr>
                  <p:spPr bwMode="auto">
                    <a:xfrm>
                      <a:off x="14310" y="2127"/>
                      <a:ext cx="718"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161</a:t>
                      </a:r>
                      <a:endParaRPr lang="zh-CN" altLang="zh-CN">
                        <a:latin typeface="Arial" panose="020B0604020202020204" pitchFamily="34" charset="0"/>
                      </a:endParaRPr>
                    </a:p>
                  </p:txBody>
                </p:sp>
                <p:sp>
                  <p:nvSpPr>
                    <p:cNvPr id="90266" name="Text Box 412"/>
                    <p:cNvSpPr txBox="1">
                      <a:spLocks noChangeArrowheads="1"/>
                    </p:cNvSpPr>
                    <p:nvPr/>
                  </p:nvSpPr>
                  <p:spPr bwMode="auto">
                    <a:xfrm>
                      <a:off x="14200" y="2496"/>
                      <a:ext cx="979" cy="318"/>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(0.56)</a:t>
                      </a:r>
                      <a:endParaRPr lang="zh-CN" altLang="zh-CN">
                        <a:latin typeface="Arial" panose="020B0604020202020204" pitchFamily="34" charset="0"/>
                      </a:endParaRPr>
                    </a:p>
                  </p:txBody>
                </p:sp>
                <p:sp>
                  <p:nvSpPr>
                    <p:cNvPr id="90267" name="Text Box 413"/>
                    <p:cNvSpPr txBox="1">
                      <a:spLocks noChangeArrowheads="1"/>
                    </p:cNvSpPr>
                    <p:nvPr/>
                  </p:nvSpPr>
                  <p:spPr bwMode="auto">
                    <a:xfrm>
                      <a:off x="11860" y="2367"/>
                      <a:ext cx="90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184</a:t>
                      </a:r>
                      <a:endParaRPr lang="zh-CN" altLang="zh-CN">
                        <a:latin typeface="Arial" panose="020B0604020202020204" pitchFamily="34" charset="0"/>
                      </a:endParaRPr>
                    </a:p>
                  </p:txBody>
                </p:sp>
                <p:sp>
                  <p:nvSpPr>
                    <p:cNvPr id="90268" name="Text Box 414"/>
                    <p:cNvSpPr txBox="1">
                      <a:spLocks noChangeArrowheads="1"/>
                    </p:cNvSpPr>
                    <p:nvPr/>
                  </p:nvSpPr>
                  <p:spPr bwMode="auto">
                    <a:xfrm>
                      <a:off x="11790" y="2685"/>
                      <a:ext cx="979" cy="318"/>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(0.63)</a:t>
                      </a:r>
                      <a:endParaRPr lang="zh-CN" altLang="zh-CN">
                        <a:latin typeface="Arial" panose="020B0604020202020204" pitchFamily="34" charset="0"/>
                      </a:endParaRPr>
                    </a:p>
                  </p:txBody>
                </p:sp>
                <p:sp>
                  <p:nvSpPr>
                    <p:cNvPr id="90269" name="Text Box 415"/>
                    <p:cNvSpPr txBox="1">
                      <a:spLocks noChangeArrowheads="1"/>
                    </p:cNvSpPr>
                    <p:nvPr/>
                  </p:nvSpPr>
                  <p:spPr bwMode="auto">
                    <a:xfrm>
                      <a:off x="12606" y="2971"/>
                      <a:ext cx="946"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28</a:t>
                      </a:r>
                      <a:endParaRPr lang="zh-CN" altLang="zh-CN">
                        <a:latin typeface="Arial" panose="020B0604020202020204" pitchFamily="34" charset="0"/>
                      </a:endParaRPr>
                    </a:p>
                  </p:txBody>
                </p:sp>
                <p:sp>
                  <p:nvSpPr>
                    <p:cNvPr id="90270" name="Text Box 416"/>
                    <p:cNvSpPr txBox="1">
                      <a:spLocks noChangeArrowheads="1"/>
                    </p:cNvSpPr>
                    <p:nvPr/>
                  </p:nvSpPr>
                  <p:spPr bwMode="auto">
                    <a:xfrm>
                      <a:off x="12886" y="9128"/>
                      <a:ext cx="776"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4</a:t>
                      </a:r>
                      <a:endParaRPr lang="zh-CN" altLang="zh-CN">
                        <a:latin typeface="Arial" panose="020B0604020202020204" pitchFamily="34" charset="0"/>
                      </a:endParaRPr>
                    </a:p>
                  </p:txBody>
                </p:sp>
                <p:sp>
                  <p:nvSpPr>
                    <p:cNvPr id="90271" name="Text Box 417"/>
                    <p:cNvSpPr txBox="1">
                      <a:spLocks noChangeArrowheads="1"/>
                    </p:cNvSpPr>
                    <p:nvPr/>
                  </p:nvSpPr>
                  <p:spPr bwMode="auto">
                    <a:xfrm>
                      <a:off x="12740" y="9271"/>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(0.01)</a:t>
                      </a:r>
                      <a:endParaRPr lang="zh-CN" altLang="zh-CN">
                        <a:latin typeface="Arial" panose="020B0604020202020204" pitchFamily="34" charset="0"/>
                      </a:endParaRPr>
                    </a:p>
                  </p:txBody>
                </p:sp>
                <p:sp>
                  <p:nvSpPr>
                    <p:cNvPr id="90272" name="Text Box 418"/>
                    <p:cNvSpPr txBox="1">
                      <a:spLocks noChangeArrowheads="1"/>
                    </p:cNvSpPr>
                    <p:nvPr/>
                  </p:nvSpPr>
                  <p:spPr bwMode="auto">
                    <a:xfrm>
                      <a:off x="6782" y="9495"/>
                      <a:ext cx="979" cy="429"/>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  0</a:t>
                      </a:r>
                      <a:endParaRPr lang="zh-CN" altLang="zh-CN">
                        <a:latin typeface="Arial" panose="020B0604020202020204" pitchFamily="34" charset="0"/>
                      </a:endParaRPr>
                    </a:p>
                  </p:txBody>
                </p:sp>
                <p:sp>
                  <p:nvSpPr>
                    <p:cNvPr id="90273" name="Text Box 419"/>
                    <p:cNvSpPr txBox="1">
                      <a:spLocks noChangeArrowheads="1"/>
                    </p:cNvSpPr>
                    <p:nvPr/>
                  </p:nvSpPr>
                  <p:spPr bwMode="auto">
                    <a:xfrm>
                      <a:off x="6636" y="9819"/>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(0.00)</a:t>
                      </a:r>
                      <a:endParaRPr lang="zh-CN" altLang="zh-CN">
                        <a:latin typeface="Arial" panose="020B0604020202020204" pitchFamily="34" charset="0"/>
                      </a:endParaRPr>
                    </a:p>
                  </p:txBody>
                </p:sp>
                <p:cxnSp>
                  <p:nvCxnSpPr>
                    <p:cNvPr id="90274" name="AutoShape 420"/>
                    <p:cNvCxnSpPr>
                      <a:cxnSpLocks noChangeShapeType="1"/>
                    </p:cNvCxnSpPr>
                    <p:nvPr/>
                  </p:nvCxnSpPr>
                  <p:spPr bwMode="auto">
                    <a:xfrm>
                      <a:off x="10366" y="4773"/>
                      <a:ext cx="0" cy="319"/>
                    </a:xfrm>
                    <a:prstGeom prst="straightConnector1">
                      <a:avLst/>
                    </a:prstGeom>
                    <a:noFill/>
                    <a:ln w="9525">
                      <a:solidFill>
                        <a:srgbClr val="000000"/>
                      </a:solidFill>
                      <a:round/>
                      <a:tailEnd type="triangle" w="med" len="med"/>
                    </a:ln>
                  </p:spPr>
                </p:cxnSp>
                <p:sp>
                  <p:nvSpPr>
                    <p:cNvPr id="90275" name="Text Box 421"/>
                    <p:cNvSpPr txBox="1">
                      <a:spLocks noChangeArrowheads="1"/>
                    </p:cNvSpPr>
                    <p:nvPr/>
                  </p:nvSpPr>
                  <p:spPr bwMode="auto">
                    <a:xfrm>
                      <a:off x="10006" y="5092"/>
                      <a:ext cx="776"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5</a:t>
                      </a:r>
                      <a:endParaRPr lang="zh-CN" altLang="zh-CN">
                        <a:latin typeface="Arial" panose="020B0604020202020204" pitchFamily="34" charset="0"/>
                      </a:endParaRPr>
                    </a:p>
                  </p:txBody>
                </p:sp>
                <p:sp>
                  <p:nvSpPr>
                    <p:cNvPr id="90276" name="Text Box 422"/>
                    <p:cNvSpPr txBox="1">
                      <a:spLocks noChangeArrowheads="1"/>
                    </p:cNvSpPr>
                    <p:nvPr/>
                  </p:nvSpPr>
                  <p:spPr bwMode="auto">
                    <a:xfrm>
                      <a:off x="9882" y="5337"/>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(0.02)</a:t>
                      </a:r>
                      <a:endParaRPr lang="zh-CN" altLang="zh-CN">
                        <a:latin typeface="Arial" panose="020B0604020202020204" pitchFamily="34" charset="0"/>
                      </a:endParaRPr>
                    </a:p>
                  </p:txBody>
                </p:sp>
                <p:cxnSp>
                  <p:nvCxnSpPr>
                    <p:cNvPr id="90277" name="AutoShape 423"/>
                    <p:cNvCxnSpPr>
                      <a:cxnSpLocks noChangeShapeType="1"/>
                    </p:cNvCxnSpPr>
                    <p:nvPr/>
                  </p:nvCxnSpPr>
                  <p:spPr bwMode="auto">
                    <a:xfrm>
                      <a:off x="11973" y="4383"/>
                      <a:ext cx="972" cy="1"/>
                    </a:xfrm>
                    <a:prstGeom prst="straightConnector1">
                      <a:avLst/>
                    </a:prstGeom>
                    <a:noFill/>
                    <a:ln w="9525">
                      <a:solidFill>
                        <a:srgbClr val="000000"/>
                      </a:solidFill>
                      <a:round/>
                      <a:tailEnd type="triangle" w="med" len="med"/>
                    </a:ln>
                  </p:spPr>
                </p:cxnSp>
                <p:cxnSp>
                  <p:nvCxnSpPr>
                    <p:cNvPr id="90278" name="AutoShape 424"/>
                    <p:cNvCxnSpPr>
                      <a:cxnSpLocks noChangeShapeType="1"/>
                    </p:cNvCxnSpPr>
                    <p:nvPr/>
                  </p:nvCxnSpPr>
                  <p:spPr bwMode="auto">
                    <a:xfrm>
                      <a:off x="12133" y="5215"/>
                      <a:ext cx="785" cy="1"/>
                    </a:xfrm>
                    <a:prstGeom prst="straightConnector1">
                      <a:avLst/>
                    </a:prstGeom>
                    <a:noFill/>
                    <a:ln w="9525">
                      <a:solidFill>
                        <a:srgbClr val="000000"/>
                      </a:solidFill>
                      <a:round/>
                      <a:tailEnd type="triangle" w="med" len="med"/>
                    </a:ln>
                  </p:spPr>
                </p:cxnSp>
                <p:cxnSp>
                  <p:nvCxnSpPr>
                    <p:cNvPr id="90279" name="AutoShape 425"/>
                    <p:cNvCxnSpPr>
                      <a:cxnSpLocks noChangeShapeType="1"/>
                    </p:cNvCxnSpPr>
                    <p:nvPr/>
                  </p:nvCxnSpPr>
                  <p:spPr bwMode="auto">
                    <a:xfrm>
                      <a:off x="12133" y="5215"/>
                      <a:ext cx="785" cy="1"/>
                    </a:xfrm>
                    <a:prstGeom prst="straightConnector1">
                      <a:avLst/>
                    </a:prstGeom>
                    <a:noFill/>
                    <a:ln w="9525">
                      <a:solidFill>
                        <a:srgbClr val="000000"/>
                      </a:solidFill>
                      <a:round/>
                      <a:tailEnd type="triangle" w="med" len="med"/>
                    </a:ln>
                  </p:spPr>
                </p:cxnSp>
                <p:sp>
                  <p:nvSpPr>
                    <p:cNvPr id="90280" name="Freeform 426"/>
                    <p:cNvSpPr/>
                    <p:nvPr/>
                  </p:nvSpPr>
                  <p:spPr bwMode="auto">
                    <a:xfrm>
                      <a:off x="11880" y="4729"/>
                      <a:ext cx="127"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sp>
                  <p:nvSpPr>
                    <p:cNvPr id="90281" name="Freeform 427"/>
                    <p:cNvSpPr/>
                    <p:nvPr/>
                  </p:nvSpPr>
                  <p:spPr bwMode="auto">
                    <a:xfrm>
                      <a:off x="11357" y="4717"/>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cxnSp>
                  <p:nvCxnSpPr>
                    <p:cNvPr id="90282" name="AutoShape 428"/>
                    <p:cNvCxnSpPr>
                      <a:cxnSpLocks noChangeShapeType="1"/>
                    </p:cNvCxnSpPr>
                    <p:nvPr/>
                  </p:nvCxnSpPr>
                  <p:spPr bwMode="auto">
                    <a:xfrm>
                      <a:off x="11085" y="4775"/>
                      <a:ext cx="272" cy="12"/>
                    </a:xfrm>
                    <a:prstGeom prst="straightConnector1">
                      <a:avLst/>
                    </a:prstGeom>
                    <a:noFill/>
                    <a:ln w="9525">
                      <a:solidFill>
                        <a:srgbClr val="000000"/>
                      </a:solidFill>
                      <a:round/>
                    </a:ln>
                  </p:spPr>
                </p:cxnSp>
                <p:cxnSp>
                  <p:nvCxnSpPr>
                    <p:cNvPr id="90283" name="AutoShape 429"/>
                    <p:cNvCxnSpPr>
                      <a:cxnSpLocks noChangeShapeType="1"/>
                    </p:cNvCxnSpPr>
                    <p:nvPr/>
                  </p:nvCxnSpPr>
                  <p:spPr bwMode="auto">
                    <a:xfrm>
                      <a:off x="11437" y="4787"/>
                      <a:ext cx="443" cy="1"/>
                    </a:xfrm>
                    <a:prstGeom prst="straightConnector1">
                      <a:avLst/>
                    </a:prstGeom>
                    <a:noFill/>
                    <a:ln w="9525">
                      <a:solidFill>
                        <a:srgbClr val="000000"/>
                      </a:solidFill>
                      <a:round/>
                    </a:ln>
                  </p:spPr>
                </p:cxnSp>
                <p:sp>
                  <p:nvSpPr>
                    <p:cNvPr id="90284" name="Freeform 430"/>
                    <p:cNvSpPr/>
                    <p:nvPr/>
                  </p:nvSpPr>
                  <p:spPr bwMode="auto">
                    <a:xfrm>
                      <a:off x="9715" y="4704"/>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sp>
                  <p:nvSpPr>
                    <p:cNvPr id="90285" name="Freeform 431"/>
                    <p:cNvSpPr/>
                    <p:nvPr/>
                  </p:nvSpPr>
                  <p:spPr bwMode="auto">
                    <a:xfrm>
                      <a:off x="10980" y="4704"/>
                      <a:ext cx="106" cy="72"/>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cxnSp>
                  <p:nvCxnSpPr>
                    <p:cNvPr id="90286" name="AutoShape 432"/>
                    <p:cNvCxnSpPr>
                      <a:cxnSpLocks noChangeShapeType="1"/>
                    </p:cNvCxnSpPr>
                    <p:nvPr/>
                  </p:nvCxnSpPr>
                  <p:spPr bwMode="auto">
                    <a:xfrm flipV="1">
                      <a:off x="9795" y="4773"/>
                      <a:ext cx="1185" cy="2"/>
                    </a:xfrm>
                    <a:prstGeom prst="straightConnector1">
                      <a:avLst/>
                    </a:prstGeom>
                    <a:noFill/>
                    <a:ln w="9525">
                      <a:solidFill>
                        <a:srgbClr val="000000"/>
                      </a:solidFill>
                      <a:round/>
                    </a:ln>
                  </p:spPr>
                </p:cxnSp>
                <p:grpSp>
                  <p:nvGrpSpPr>
                    <p:cNvPr id="90287" name="Group 433"/>
                    <p:cNvGrpSpPr/>
                    <p:nvPr/>
                  </p:nvGrpSpPr>
                  <p:grpSpPr bwMode="auto">
                    <a:xfrm>
                      <a:off x="9715" y="2127"/>
                      <a:ext cx="1371" cy="71"/>
                      <a:chOff x="9555" y="3645"/>
                      <a:chExt cx="1371" cy="71"/>
                    </a:xfrm>
                  </p:grpSpPr>
                  <p:sp>
                    <p:nvSpPr>
                      <p:cNvPr id="90302" name="Freeform 434"/>
                      <p:cNvSpPr/>
                      <p:nvPr/>
                    </p:nvSpPr>
                    <p:spPr bwMode="auto">
                      <a:xfrm>
                        <a:off x="9555" y="3645"/>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sp>
                    <p:nvSpPr>
                      <p:cNvPr id="90303" name="Freeform 435"/>
                      <p:cNvSpPr/>
                      <p:nvPr/>
                    </p:nvSpPr>
                    <p:spPr bwMode="auto">
                      <a:xfrm>
                        <a:off x="10846" y="3645"/>
                        <a:ext cx="80" cy="71"/>
                      </a:xfrm>
                      <a:custGeom>
                        <a:avLst/>
                        <a:gdLst>
                          <a:gd name="T0" fmla="*/ 0 w 48"/>
                          <a:gd name="T1" fmla="*/ 48 h 48"/>
                          <a:gd name="T2" fmla="*/ 20 w 48"/>
                          <a:gd name="T3" fmla="*/ 0 h 48"/>
                          <a:gd name="T4" fmla="*/ 48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8"/>
                            </a:moveTo>
                            <a:cubicBezTo>
                              <a:pt x="6" y="24"/>
                              <a:pt x="12" y="0"/>
                              <a:pt x="20" y="0"/>
                            </a:cubicBezTo>
                            <a:cubicBezTo>
                              <a:pt x="28" y="0"/>
                              <a:pt x="43" y="40"/>
                              <a:pt x="48" y="48"/>
                            </a:cubicBezTo>
                          </a:path>
                        </a:pathLst>
                      </a:custGeom>
                      <a:noFill/>
                      <a:ln w="9525">
                        <a:solidFill>
                          <a:srgbClr val="000000"/>
                        </a:solidFill>
                        <a:round/>
                      </a:ln>
                    </p:spPr>
                    <p:txBody>
                      <a:bodyPr/>
                      <a:lstStyle/>
                      <a:p>
                        <a:endParaRPr lang="zh-CN" altLang="en-US"/>
                      </a:p>
                    </p:txBody>
                  </p:sp>
                  <p:cxnSp>
                    <p:nvCxnSpPr>
                      <p:cNvPr id="90304" name="AutoShape 436"/>
                      <p:cNvCxnSpPr>
                        <a:cxnSpLocks noChangeShapeType="1"/>
                      </p:cNvCxnSpPr>
                      <p:nvPr/>
                    </p:nvCxnSpPr>
                    <p:spPr bwMode="auto">
                      <a:xfrm>
                        <a:off x="9635" y="3716"/>
                        <a:ext cx="1211" cy="0"/>
                      </a:xfrm>
                      <a:prstGeom prst="straightConnector1">
                        <a:avLst/>
                      </a:prstGeom>
                      <a:noFill/>
                      <a:ln w="9525">
                        <a:solidFill>
                          <a:srgbClr val="000000"/>
                        </a:solidFill>
                        <a:round/>
                      </a:ln>
                    </p:spPr>
                  </p:cxnSp>
                </p:grpSp>
                <p:cxnSp>
                  <p:nvCxnSpPr>
                    <p:cNvPr id="90288" name="AutoShape 437"/>
                    <p:cNvCxnSpPr>
                      <a:cxnSpLocks noChangeShapeType="1"/>
                    </p:cNvCxnSpPr>
                    <p:nvPr/>
                  </p:nvCxnSpPr>
                  <p:spPr bwMode="auto">
                    <a:xfrm>
                      <a:off x="10366" y="3871"/>
                      <a:ext cx="0" cy="377"/>
                    </a:xfrm>
                    <a:prstGeom prst="straightConnector1">
                      <a:avLst/>
                    </a:prstGeom>
                    <a:noFill/>
                    <a:ln w="9525">
                      <a:solidFill>
                        <a:srgbClr val="000000"/>
                      </a:solidFill>
                      <a:round/>
                      <a:tailEnd type="triangle" w="med" len="med"/>
                    </a:ln>
                  </p:spPr>
                </p:cxnSp>
                <p:sp>
                  <p:nvSpPr>
                    <p:cNvPr id="90289" name="Text Box 438"/>
                    <p:cNvSpPr txBox="1">
                      <a:spLocks noChangeArrowheads="1"/>
                    </p:cNvSpPr>
                    <p:nvPr/>
                  </p:nvSpPr>
                  <p:spPr bwMode="auto">
                    <a:xfrm>
                      <a:off x="9813" y="4393"/>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(0.12)</a:t>
                      </a:r>
                      <a:endParaRPr lang="zh-CN" altLang="zh-CN">
                        <a:latin typeface="Arial" panose="020B0604020202020204" pitchFamily="34" charset="0"/>
                      </a:endParaRPr>
                    </a:p>
                  </p:txBody>
                </p:sp>
                <p:sp>
                  <p:nvSpPr>
                    <p:cNvPr id="90290" name="Text Box 439"/>
                    <p:cNvSpPr txBox="1">
                      <a:spLocks noChangeArrowheads="1"/>
                    </p:cNvSpPr>
                    <p:nvPr/>
                  </p:nvSpPr>
                  <p:spPr bwMode="auto">
                    <a:xfrm>
                      <a:off x="9949" y="4181"/>
                      <a:ext cx="776"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36</a:t>
                      </a:r>
                      <a:endParaRPr lang="zh-CN" altLang="zh-CN">
                        <a:latin typeface="Arial" panose="020B0604020202020204" pitchFamily="34" charset="0"/>
                      </a:endParaRPr>
                    </a:p>
                  </p:txBody>
                </p:sp>
                <p:sp>
                  <p:nvSpPr>
                    <p:cNvPr id="90291" name="Text Box 440"/>
                    <p:cNvSpPr txBox="1">
                      <a:spLocks noChangeArrowheads="1"/>
                    </p:cNvSpPr>
                    <p:nvPr/>
                  </p:nvSpPr>
                  <p:spPr bwMode="auto">
                    <a:xfrm>
                      <a:off x="9613" y="3554"/>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730</a:t>
                      </a:r>
                      <a:endParaRPr lang="zh-CN" altLang="zh-CN">
                        <a:latin typeface="Arial" panose="020B0604020202020204" pitchFamily="34" charset="0"/>
                      </a:endParaRPr>
                    </a:p>
                  </p:txBody>
                </p:sp>
                <p:sp>
                  <p:nvSpPr>
                    <p:cNvPr id="90292" name="Text Box 441"/>
                    <p:cNvSpPr txBox="1">
                      <a:spLocks noChangeArrowheads="1"/>
                    </p:cNvSpPr>
                    <p:nvPr/>
                  </p:nvSpPr>
                  <p:spPr bwMode="auto">
                    <a:xfrm>
                      <a:off x="9585" y="3824"/>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(2.52)</a:t>
                      </a:r>
                      <a:endParaRPr lang="zh-CN" altLang="zh-CN">
                        <a:latin typeface="Arial" panose="020B0604020202020204" pitchFamily="34" charset="0"/>
                      </a:endParaRPr>
                    </a:p>
                  </p:txBody>
                </p:sp>
                <p:cxnSp>
                  <p:nvCxnSpPr>
                    <p:cNvPr id="90293" name="AutoShape 442"/>
                    <p:cNvCxnSpPr>
                      <a:cxnSpLocks noChangeShapeType="1"/>
                    </p:cNvCxnSpPr>
                    <p:nvPr/>
                  </p:nvCxnSpPr>
                  <p:spPr bwMode="auto">
                    <a:xfrm>
                      <a:off x="12133" y="5215"/>
                      <a:ext cx="0" cy="1173"/>
                    </a:xfrm>
                    <a:prstGeom prst="straightConnector1">
                      <a:avLst/>
                    </a:prstGeom>
                    <a:noFill/>
                    <a:ln w="9525">
                      <a:solidFill>
                        <a:srgbClr val="000000"/>
                      </a:solidFill>
                      <a:round/>
                    </a:ln>
                  </p:spPr>
                </p:cxnSp>
                <p:cxnSp>
                  <p:nvCxnSpPr>
                    <p:cNvPr id="90294" name="AutoShape 443"/>
                    <p:cNvCxnSpPr>
                      <a:cxnSpLocks noChangeShapeType="1"/>
                    </p:cNvCxnSpPr>
                    <p:nvPr/>
                  </p:nvCxnSpPr>
                  <p:spPr bwMode="auto">
                    <a:xfrm>
                      <a:off x="14268" y="5092"/>
                      <a:ext cx="287" cy="0"/>
                    </a:xfrm>
                    <a:prstGeom prst="straightConnector1">
                      <a:avLst/>
                    </a:prstGeom>
                    <a:noFill/>
                    <a:ln w="9525">
                      <a:solidFill>
                        <a:srgbClr val="000000"/>
                      </a:solidFill>
                      <a:round/>
                    </a:ln>
                  </p:spPr>
                </p:cxnSp>
                <p:cxnSp>
                  <p:nvCxnSpPr>
                    <p:cNvPr id="90295" name="AutoShape 444"/>
                    <p:cNvCxnSpPr>
                      <a:cxnSpLocks noChangeShapeType="1"/>
                    </p:cNvCxnSpPr>
                    <p:nvPr/>
                  </p:nvCxnSpPr>
                  <p:spPr bwMode="auto">
                    <a:xfrm>
                      <a:off x="14555" y="5100"/>
                      <a:ext cx="0" cy="617"/>
                    </a:xfrm>
                    <a:prstGeom prst="straightConnector1">
                      <a:avLst/>
                    </a:prstGeom>
                    <a:noFill/>
                    <a:ln w="9525">
                      <a:solidFill>
                        <a:srgbClr val="000000"/>
                      </a:solidFill>
                      <a:round/>
                    </a:ln>
                  </p:spPr>
                </p:cxnSp>
                <p:cxnSp>
                  <p:nvCxnSpPr>
                    <p:cNvPr id="90296" name="AutoShape 445"/>
                    <p:cNvCxnSpPr>
                      <a:cxnSpLocks noChangeShapeType="1"/>
                    </p:cNvCxnSpPr>
                    <p:nvPr/>
                  </p:nvCxnSpPr>
                  <p:spPr bwMode="auto">
                    <a:xfrm>
                      <a:off x="14003" y="5717"/>
                      <a:ext cx="552" cy="0"/>
                    </a:xfrm>
                    <a:prstGeom prst="straightConnector1">
                      <a:avLst/>
                    </a:prstGeom>
                    <a:noFill/>
                    <a:ln w="9525">
                      <a:solidFill>
                        <a:srgbClr val="000000"/>
                      </a:solidFill>
                      <a:round/>
                    </a:ln>
                  </p:spPr>
                </p:cxnSp>
                <p:cxnSp>
                  <p:nvCxnSpPr>
                    <p:cNvPr id="90297" name="AutoShape 446"/>
                    <p:cNvCxnSpPr>
                      <a:cxnSpLocks noChangeShapeType="1"/>
                    </p:cNvCxnSpPr>
                    <p:nvPr/>
                  </p:nvCxnSpPr>
                  <p:spPr bwMode="auto">
                    <a:xfrm>
                      <a:off x="14003" y="5713"/>
                      <a:ext cx="1" cy="259"/>
                    </a:xfrm>
                    <a:prstGeom prst="straightConnector1">
                      <a:avLst/>
                    </a:prstGeom>
                    <a:noFill/>
                    <a:ln w="9525">
                      <a:solidFill>
                        <a:srgbClr val="000000"/>
                      </a:solidFill>
                      <a:round/>
                      <a:tailEnd type="triangle" w="med" len="med"/>
                    </a:ln>
                  </p:spPr>
                </p:cxnSp>
                <p:sp>
                  <p:nvSpPr>
                    <p:cNvPr id="90298" name="Text Box 447"/>
                    <p:cNvSpPr txBox="1">
                      <a:spLocks noChangeArrowheads="1"/>
                    </p:cNvSpPr>
                    <p:nvPr/>
                  </p:nvSpPr>
                  <p:spPr bwMode="auto">
                    <a:xfrm>
                      <a:off x="13380" y="6175"/>
                      <a:ext cx="1175" cy="766"/>
                    </a:xfrm>
                    <a:prstGeom prst="rect">
                      <a:avLst/>
                    </a:prstGeom>
                    <a:noFill/>
                    <a:ln w="9525">
                      <a:noFill/>
                      <a:miter lim="800000"/>
                    </a:ln>
                  </p:spPr>
                  <p:txBody>
                    <a:bodyPr/>
                    <a:lstStyle/>
                    <a:p>
                      <a:pPr algn="just" eaLnBrk="1" hangingPunct="1"/>
                      <a:r>
                        <a:rPr lang="zh-CN" altLang="en-US" sz="900" b="1">
                          <a:latin typeface="宋体" panose="02010600030101010101" pitchFamily="2" charset="-122"/>
                        </a:rPr>
                        <a:t>回收利用</a:t>
                      </a:r>
                    </a:p>
                    <a:p>
                      <a:pPr algn="just" eaLnBrk="1" hangingPunct="1"/>
                      <a:r>
                        <a:rPr lang="zh-CN" altLang="en-US" sz="900" b="1">
                          <a:latin typeface="宋体" panose="02010600030101010101" pitchFamily="2" charset="-122"/>
                        </a:rPr>
                        <a:t>（余热发电）</a:t>
                      </a:r>
                    </a:p>
                    <a:p>
                      <a:pPr algn="just" eaLnBrk="1" hangingPunct="1"/>
                      <a:r>
                        <a:rPr lang="en-US" altLang="zh-CN" sz="900" b="1">
                          <a:latin typeface="宋体" panose="02010600030101010101" pitchFamily="2" charset="-122"/>
                        </a:rPr>
                        <a:t>1143</a:t>
                      </a:r>
                      <a:endParaRPr lang="zh-CN" altLang="zh-CN">
                        <a:latin typeface="Arial" panose="020B0604020202020204" pitchFamily="34" charset="0"/>
                      </a:endParaRPr>
                    </a:p>
                  </p:txBody>
                </p:sp>
                <p:cxnSp>
                  <p:nvCxnSpPr>
                    <p:cNvPr id="90299" name="AutoShape 448"/>
                    <p:cNvCxnSpPr>
                      <a:cxnSpLocks noChangeShapeType="1"/>
                    </p:cNvCxnSpPr>
                    <p:nvPr/>
                  </p:nvCxnSpPr>
                  <p:spPr bwMode="auto">
                    <a:xfrm>
                      <a:off x="15028" y="6553"/>
                      <a:ext cx="472" cy="1"/>
                    </a:xfrm>
                    <a:prstGeom prst="straightConnector1">
                      <a:avLst/>
                    </a:prstGeom>
                    <a:noFill/>
                    <a:ln w="9525">
                      <a:solidFill>
                        <a:srgbClr val="000000"/>
                      </a:solidFill>
                      <a:round/>
                      <a:tailEnd type="triangle" w="med" len="med"/>
                    </a:ln>
                  </p:spPr>
                </p:cxnSp>
                <p:sp>
                  <p:nvSpPr>
                    <p:cNvPr id="90300" name="Text Box 449"/>
                    <p:cNvSpPr txBox="1">
                      <a:spLocks noChangeArrowheads="1"/>
                    </p:cNvSpPr>
                    <p:nvPr/>
                  </p:nvSpPr>
                  <p:spPr bwMode="auto">
                    <a:xfrm>
                      <a:off x="11735" y="4505"/>
                      <a:ext cx="979" cy="324"/>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46</a:t>
                      </a:r>
                      <a:endParaRPr lang="zh-CN" altLang="zh-CN">
                        <a:latin typeface="Arial" panose="020B0604020202020204" pitchFamily="34" charset="0"/>
                      </a:endParaRPr>
                    </a:p>
                  </p:txBody>
                </p:sp>
                <p:sp>
                  <p:nvSpPr>
                    <p:cNvPr id="90301" name="Text Box 450"/>
                    <p:cNvSpPr txBox="1">
                      <a:spLocks noChangeArrowheads="1"/>
                    </p:cNvSpPr>
                    <p:nvPr/>
                  </p:nvSpPr>
                  <p:spPr bwMode="auto">
                    <a:xfrm>
                      <a:off x="11678" y="4773"/>
                      <a:ext cx="979" cy="318"/>
                    </a:xfrm>
                    <a:prstGeom prst="rect">
                      <a:avLst/>
                    </a:prstGeom>
                    <a:noFill/>
                    <a:ln w="9525">
                      <a:noFill/>
                      <a:miter lim="800000"/>
                    </a:ln>
                  </p:spPr>
                  <p:txBody>
                    <a:bodyPr/>
                    <a:lstStyle/>
                    <a:p>
                      <a:pPr algn="just" eaLnBrk="1" hangingPunct="1"/>
                      <a:r>
                        <a:rPr lang="en-US" altLang="zh-CN" sz="900" b="1">
                          <a:latin typeface="宋体" panose="02010600030101010101" pitchFamily="2" charset="-122"/>
                        </a:rPr>
                        <a:t>(0.16)</a:t>
                      </a:r>
                      <a:endParaRPr lang="zh-CN" altLang="zh-CN">
                        <a:latin typeface="Arial" panose="020B0604020202020204" pitchFamily="34" charset="0"/>
                      </a:endParaRPr>
                    </a:p>
                  </p:txBody>
                </p:sp>
              </p:grpSp>
            </p:grpSp>
          </p:grpSp>
        </p:grpSp>
      </p:grpSp>
      <p:sp>
        <p:nvSpPr>
          <p:cNvPr id="90116" name="矩形 2"/>
          <p:cNvSpPr>
            <a:spLocks noChangeArrowheads="1"/>
          </p:cNvSpPr>
          <p:nvPr/>
        </p:nvSpPr>
        <p:spPr bwMode="auto">
          <a:xfrm>
            <a:off x="142875" y="1000125"/>
            <a:ext cx="8501063" cy="369888"/>
          </a:xfrm>
          <a:prstGeom prst="rect">
            <a:avLst/>
          </a:prstGeom>
          <a:noFill/>
          <a:ln w="9525">
            <a:noFill/>
            <a:miter lim="800000"/>
          </a:ln>
        </p:spPr>
        <p:txBody>
          <a:bodyPr>
            <a:spAutoFit/>
          </a:bodyPr>
          <a:lstStyle/>
          <a:p>
            <a:r>
              <a:rPr lang="zh-CN" altLang="en-US"/>
              <a:t>统计期：</a:t>
            </a:r>
            <a:r>
              <a:rPr lang="en-US" altLang="zh-CN"/>
              <a:t>2014.3.1-2014.5.31                                                         </a:t>
            </a:r>
            <a:r>
              <a:rPr lang="zh-CN" altLang="en-US"/>
              <a:t>单位：</a:t>
            </a:r>
            <a:r>
              <a:rPr lang="en-US" altLang="zh-CN"/>
              <a:t>tce</a:t>
            </a:r>
            <a:endParaRPr lang="zh-CN" altLang="en-US"/>
          </a:p>
        </p:txBody>
      </p:sp>
      <p:sp>
        <p:nvSpPr>
          <p:cNvPr id="232" name="标题 1"/>
          <p:cNvSpPr txBox="1"/>
          <p:nvPr/>
        </p:nvSpPr>
        <p:spPr bwMode="auto">
          <a:xfrm>
            <a:off x="1143000"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90118"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00188" y="1071563"/>
            <a:ext cx="6700837" cy="785812"/>
          </a:xfrm>
        </p:spPr>
        <p:txBody>
          <a:bodyPr/>
          <a:lstStyle/>
          <a:p>
            <a:pPr>
              <a:defRPr/>
            </a:pPr>
            <a:r>
              <a:rPr lang="zh-CN" altLang="en-US" sz="3600" b="1" dirty="0" smtClean="0">
                <a:solidFill>
                  <a:srgbClr val="C00000"/>
                </a:solidFill>
                <a:latin typeface="Times New Roman" panose="02020603050405020304" pitchFamily="18" charset="0"/>
                <a:cs typeface="+mn-cs"/>
              </a:rPr>
              <a:t>熔窑热平衡</a:t>
            </a:r>
          </a:p>
        </p:txBody>
      </p:sp>
      <p:grpSp>
        <p:nvGrpSpPr>
          <p:cNvPr id="91139" name="Group 1"/>
          <p:cNvGrpSpPr/>
          <p:nvPr/>
        </p:nvGrpSpPr>
        <p:grpSpPr bwMode="auto">
          <a:xfrm>
            <a:off x="357188" y="1643063"/>
            <a:ext cx="8572500" cy="4572000"/>
            <a:chOff x="2490" y="2378"/>
            <a:chExt cx="7773" cy="5998"/>
          </a:xfrm>
        </p:grpSpPr>
        <p:sp>
          <p:nvSpPr>
            <p:cNvPr id="91143" name="AutoShape 2"/>
            <p:cNvSpPr>
              <a:spLocks noChangeArrowheads="1"/>
            </p:cNvSpPr>
            <p:nvPr/>
          </p:nvSpPr>
          <p:spPr bwMode="auto">
            <a:xfrm>
              <a:off x="2490" y="2378"/>
              <a:ext cx="2672" cy="5609"/>
            </a:xfrm>
            <a:prstGeom prst="roundRect">
              <a:avLst>
                <a:gd name="adj" fmla="val 16667"/>
              </a:avLst>
            </a:prstGeom>
            <a:solidFill>
              <a:srgbClr val="FFFFFF"/>
            </a:solidFill>
            <a:ln w="9525">
              <a:solidFill>
                <a:srgbClr val="000000"/>
              </a:solidFill>
              <a:prstDash val="dash"/>
              <a:round/>
            </a:ln>
          </p:spPr>
          <p:txBody>
            <a:bodyPr/>
            <a:lstStyle/>
            <a:p>
              <a:endParaRPr lang="zh-CN" altLang="en-US"/>
            </a:p>
          </p:txBody>
        </p:sp>
        <p:sp>
          <p:nvSpPr>
            <p:cNvPr id="91144" name="AutoShape 3"/>
            <p:cNvSpPr>
              <a:spLocks noChangeArrowheads="1"/>
            </p:cNvSpPr>
            <p:nvPr/>
          </p:nvSpPr>
          <p:spPr bwMode="auto">
            <a:xfrm>
              <a:off x="7226" y="2378"/>
              <a:ext cx="3037" cy="5532"/>
            </a:xfrm>
            <a:prstGeom prst="roundRect">
              <a:avLst>
                <a:gd name="adj" fmla="val 16667"/>
              </a:avLst>
            </a:prstGeom>
            <a:solidFill>
              <a:srgbClr val="FFFFFF"/>
            </a:solidFill>
            <a:ln w="9525">
              <a:solidFill>
                <a:srgbClr val="000000"/>
              </a:solidFill>
              <a:prstDash val="dash"/>
              <a:round/>
            </a:ln>
          </p:spPr>
          <p:txBody>
            <a:bodyPr/>
            <a:lstStyle/>
            <a:p>
              <a:endParaRPr lang="zh-CN" altLang="en-US"/>
            </a:p>
          </p:txBody>
        </p:sp>
        <p:sp>
          <p:nvSpPr>
            <p:cNvPr id="91145" name="Text Box 4"/>
            <p:cNvSpPr txBox="1">
              <a:spLocks noChangeArrowheads="1"/>
            </p:cNvSpPr>
            <p:nvPr/>
          </p:nvSpPr>
          <p:spPr bwMode="auto">
            <a:xfrm>
              <a:off x="2789" y="2773"/>
              <a:ext cx="2038" cy="389"/>
            </a:xfrm>
            <a:prstGeom prst="rect">
              <a:avLst/>
            </a:prstGeom>
            <a:solidFill>
              <a:srgbClr val="FFFFFF"/>
            </a:solidFill>
            <a:ln w="9525">
              <a:solidFill>
                <a:srgbClr val="000000"/>
              </a:solidFill>
              <a:miter lim="800000"/>
            </a:ln>
          </p:spPr>
          <p:txBody>
            <a:bodyPr/>
            <a:lstStyle/>
            <a:p>
              <a:pPr algn="just"/>
              <a:r>
                <a:rPr lang="zh-CN" altLang="en-US"/>
                <a:t>燃料燃烧热</a:t>
              </a:r>
              <a:r>
                <a:rPr lang="en-US" altLang="zh-CN"/>
                <a:t>Q</a:t>
              </a:r>
              <a:r>
                <a:rPr lang="en-US" altLang="zh-CN" baseline="-25000"/>
                <a:t>rr</a:t>
              </a:r>
              <a:endParaRPr lang="zh-CN" altLang="zh-CN"/>
            </a:p>
          </p:txBody>
        </p:sp>
        <p:sp>
          <p:nvSpPr>
            <p:cNvPr id="91146" name="Text Box 5"/>
            <p:cNvSpPr txBox="1">
              <a:spLocks noChangeArrowheads="1"/>
            </p:cNvSpPr>
            <p:nvPr/>
          </p:nvSpPr>
          <p:spPr bwMode="auto">
            <a:xfrm>
              <a:off x="2940" y="3616"/>
              <a:ext cx="2038" cy="389"/>
            </a:xfrm>
            <a:prstGeom prst="rect">
              <a:avLst/>
            </a:prstGeom>
            <a:solidFill>
              <a:srgbClr val="FFFFFF"/>
            </a:solidFill>
            <a:ln w="9525">
              <a:solidFill>
                <a:srgbClr val="000000"/>
              </a:solidFill>
              <a:miter lim="800000"/>
            </a:ln>
          </p:spPr>
          <p:txBody>
            <a:bodyPr/>
            <a:lstStyle/>
            <a:p>
              <a:pPr algn="just"/>
              <a:r>
                <a:rPr lang="zh-CN" altLang="en-US"/>
                <a:t>燃料显热</a:t>
              </a:r>
              <a:r>
                <a:rPr lang="en-US" altLang="zh-CN"/>
                <a:t>Q</a:t>
              </a:r>
              <a:r>
                <a:rPr lang="en-US" altLang="zh-CN" baseline="-25000"/>
                <a:t>rx</a:t>
              </a:r>
              <a:endParaRPr lang="zh-CN" altLang="zh-CN"/>
            </a:p>
          </p:txBody>
        </p:sp>
        <p:sp>
          <p:nvSpPr>
            <p:cNvPr id="91147" name="Text Box 6"/>
            <p:cNvSpPr txBox="1">
              <a:spLocks noChangeArrowheads="1"/>
            </p:cNvSpPr>
            <p:nvPr/>
          </p:nvSpPr>
          <p:spPr bwMode="auto">
            <a:xfrm>
              <a:off x="2789" y="4381"/>
              <a:ext cx="2038" cy="389"/>
            </a:xfrm>
            <a:prstGeom prst="rect">
              <a:avLst/>
            </a:prstGeom>
            <a:solidFill>
              <a:srgbClr val="FFFFFF"/>
            </a:solidFill>
            <a:ln w="9525">
              <a:solidFill>
                <a:srgbClr val="000000"/>
              </a:solidFill>
              <a:miter lim="800000"/>
            </a:ln>
          </p:spPr>
          <p:txBody>
            <a:bodyPr/>
            <a:lstStyle/>
            <a:p>
              <a:pPr algn="just"/>
              <a:r>
                <a:rPr lang="zh-CN" altLang="en-US"/>
                <a:t>助燃空气显热</a:t>
              </a:r>
              <a:r>
                <a:rPr lang="en-US" altLang="zh-CN"/>
                <a:t>Q</a:t>
              </a:r>
              <a:r>
                <a:rPr lang="en-US" altLang="zh-CN" baseline="-25000"/>
                <a:t>kx</a:t>
              </a:r>
              <a:endParaRPr lang="zh-CN" altLang="zh-CN"/>
            </a:p>
          </p:txBody>
        </p:sp>
        <p:sp>
          <p:nvSpPr>
            <p:cNvPr id="91148" name="Text Box 7"/>
            <p:cNvSpPr txBox="1">
              <a:spLocks noChangeArrowheads="1"/>
            </p:cNvSpPr>
            <p:nvPr/>
          </p:nvSpPr>
          <p:spPr bwMode="auto">
            <a:xfrm>
              <a:off x="2789" y="5211"/>
              <a:ext cx="2038" cy="389"/>
            </a:xfrm>
            <a:prstGeom prst="rect">
              <a:avLst/>
            </a:prstGeom>
            <a:solidFill>
              <a:srgbClr val="FFFFFF"/>
            </a:solidFill>
            <a:ln w="9525">
              <a:solidFill>
                <a:srgbClr val="000000"/>
              </a:solidFill>
              <a:miter lim="800000"/>
            </a:ln>
          </p:spPr>
          <p:txBody>
            <a:bodyPr/>
            <a:lstStyle/>
            <a:p>
              <a:pPr algn="just"/>
              <a:r>
                <a:rPr lang="zh-CN" altLang="en-US"/>
                <a:t>雾化介质显热</a:t>
              </a:r>
              <a:r>
                <a:rPr lang="en-US" altLang="zh-CN"/>
                <a:t>Q</a:t>
              </a:r>
              <a:r>
                <a:rPr lang="en-US" altLang="zh-CN" baseline="-25000"/>
                <a:t>wx</a:t>
              </a:r>
              <a:endParaRPr lang="zh-CN" altLang="zh-CN"/>
            </a:p>
          </p:txBody>
        </p:sp>
        <p:sp>
          <p:nvSpPr>
            <p:cNvPr id="91149" name="Text Box 8"/>
            <p:cNvSpPr txBox="1">
              <a:spLocks noChangeArrowheads="1"/>
            </p:cNvSpPr>
            <p:nvPr/>
          </p:nvSpPr>
          <p:spPr bwMode="auto">
            <a:xfrm>
              <a:off x="2789" y="6106"/>
              <a:ext cx="2038" cy="389"/>
            </a:xfrm>
            <a:prstGeom prst="rect">
              <a:avLst/>
            </a:prstGeom>
            <a:solidFill>
              <a:srgbClr val="FFFFFF"/>
            </a:solidFill>
            <a:ln w="9525">
              <a:solidFill>
                <a:srgbClr val="000000"/>
              </a:solidFill>
              <a:miter lim="800000"/>
            </a:ln>
          </p:spPr>
          <p:txBody>
            <a:bodyPr/>
            <a:lstStyle/>
            <a:p>
              <a:pPr algn="just"/>
              <a:r>
                <a:rPr lang="zh-CN" altLang="en-US"/>
                <a:t>漏入空气显热</a:t>
              </a:r>
              <a:r>
                <a:rPr lang="en-US" altLang="zh-CN"/>
                <a:t>Q</a:t>
              </a:r>
              <a:r>
                <a:rPr lang="en-US" altLang="zh-CN" baseline="-25000"/>
                <a:t>lx</a:t>
              </a:r>
              <a:endParaRPr lang="zh-CN" altLang="zh-CN"/>
            </a:p>
          </p:txBody>
        </p:sp>
        <p:sp>
          <p:nvSpPr>
            <p:cNvPr id="91150" name="Text Box 9"/>
            <p:cNvSpPr txBox="1">
              <a:spLocks noChangeArrowheads="1"/>
            </p:cNvSpPr>
            <p:nvPr/>
          </p:nvSpPr>
          <p:spPr bwMode="auto">
            <a:xfrm>
              <a:off x="2789" y="6898"/>
              <a:ext cx="2038" cy="389"/>
            </a:xfrm>
            <a:prstGeom prst="rect">
              <a:avLst/>
            </a:prstGeom>
            <a:solidFill>
              <a:srgbClr val="FFFFFF"/>
            </a:solidFill>
            <a:ln w="9525">
              <a:solidFill>
                <a:srgbClr val="000000"/>
              </a:solidFill>
              <a:miter lim="800000"/>
            </a:ln>
          </p:spPr>
          <p:txBody>
            <a:bodyPr/>
            <a:lstStyle/>
            <a:p>
              <a:pPr algn="just"/>
              <a:r>
                <a:rPr lang="zh-CN" altLang="en-US"/>
                <a:t>配合料显热</a:t>
              </a:r>
              <a:r>
                <a:rPr lang="en-US" altLang="zh-CN"/>
                <a:t>Q</a:t>
              </a:r>
              <a:r>
                <a:rPr lang="en-US" altLang="zh-CN" baseline="-25000"/>
                <a:t>px</a:t>
              </a:r>
              <a:endParaRPr lang="zh-CN" altLang="zh-CN"/>
            </a:p>
          </p:txBody>
        </p:sp>
        <p:sp>
          <p:nvSpPr>
            <p:cNvPr id="91151" name="Text Box 10"/>
            <p:cNvSpPr txBox="1">
              <a:spLocks noChangeArrowheads="1"/>
            </p:cNvSpPr>
            <p:nvPr/>
          </p:nvSpPr>
          <p:spPr bwMode="auto">
            <a:xfrm>
              <a:off x="7582" y="2533"/>
              <a:ext cx="2447" cy="389"/>
            </a:xfrm>
            <a:prstGeom prst="rect">
              <a:avLst/>
            </a:prstGeom>
            <a:solidFill>
              <a:srgbClr val="FFFFFF"/>
            </a:solidFill>
            <a:ln w="9525">
              <a:solidFill>
                <a:srgbClr val="000000"/>
              </a:solidFill>
              <a:miter lim="800000"/>
            </a:ln>
          </p:spPr>
          <p:txBody>
            <a:bodyPr/>
            <a:lstStyle/>
            <a:p>
              <a:pPr algn="just"/>
              <a:r>
                <a:rPr lang="zh-CN" altLang="en-US"/>
                <a:t>玻璃液带出显热</a:t>
              </a:r>
              <a:r>
                <a:rPr lang="en-US" altLang="zh-CN"/>
                <a:t>Q</a:t>
              </a:r>
              <a:r>
                <a:rPr lang="en-US" altLang="zh-CN" baseline="-25000"/>
                <a:t>bx</a:t>
              </a:r>
              <a:endParaRPr lang="zh-CN" altLang="zh-CN"/>
            </a:p>
          </p:txBody>
        </p:sp>
        <p:sp>
          <p:nvSpPr>
            <p:cNvPr id="91152" name="Text Box 11"/>
            <p:cNvSpPr txBox="1">
              <a:spLocks noChangeArrowheads="1"/>
            </p:cNvSpPr>
            <p:nvPr/>
          </p:nvSpPr>
          <p:spPr bwMode="auto">
            <a:xfrm>
              <a:off x="7582" y="3032"/>
              <a:ext cx="2447" cy="389"/>
            </a:xfrm>
            <a:prstGeom prst="rect">
              <a:avLst/>
            </a:prstGeom>
            <a:solidFill>
              <a:srgbClr val="FFFFFF"/>
            </a:solidFill>
            <a:ln w="9525">
              <a:solidFill>
                <a:srgbClr val="000000"/>
              </a:solidFill>
              <a:miter lim="800000"/>
            </a:ln>
          </p:spPr>
          <p:txBody>
            <a:bodyPr/>
            <a:lstStyle/>
            <a:p>
              <a:pPr algn="just"/>
              <a:r>
                <a:rPr lang="zh-CN" altLang="en-US"/>
                <a:t>玻璃液带出潜热</a:t>
              </a:r>
              <a:r>
                <a:rPr lang="en-US" altLang="zh-CN"/>
                <a:t>Q</a:t>
              </a:r>
              <a:r>
                <a:rPr lang="en-US" altLang="zh-CN" baseline="-25000"/>
                <a:t>bq</a:t>
              </a:r>
              <a:endParaRPr lang="zh-CN" altLang="zh-CN"/>
            </a:p>
          </p:txBody>
        </p:sp>
        <p:sp>
          <p:nvSpPr>
            <p:cNvPr id="91153" name="Text Box 12"/>
            <p:cNvSpPr txBox="1">
              <a:spLocks noChangeArrowheads="1"/>
            </p:cNvSpPr>
            <p:nvPr/>
          </p:nvSpPr>
          <p:spPr bwMode="auto">
            <a:xfrm>
              <a:off x="7582" y="3506"/>
              <a:ext cx="2447" cy="389"/>
            </a:xfrm>
            <a:prstGeom prst="rect">
              <a:avLst/>
            </a:prstGeom>
            <a:solidFill>
              <a:srgbClr val="FFFFFF"/>
            </a:solidFill>
            <a:ln w="9525">
              <a:solidFill>
                <a:srgbClr val="000000"/>
              </a:solidFill>
              <a:miter lim="800000"/>
            </a:ln>
          </p:spPr>
          <p:txBody>
            <a:bodyPr/>
            <a:lstStyle/>
            <a:p>
              <a:pPr algn="just"/>
              <a:r>
                <a:rPr lang="zh-CN" altLang="en-US"/>
                <a:t>池窑表面散热</a:t>
              </a:r>
              <a:r>
                <a:rPr lang="en-US" altLang="zh-CN"/>
                <a:t>Q</a:t>
              </a:r>
              <a:r>
                <a:rPr lang="en-US" altLang="zh-CN" baseline="-25000"/>
                <a:t>sr</a:t>
              </a:r>
              <a:endParaRPr lang="zh-CN" altLang="zh-CN"/>
            </a:p>
          </p:txBody>
        </p:sp>
        <p:sp>
          <p:nvSpPr>
            <p:cNvPr id="91154" name="Text Box 13"/>
            <p:cNvSpPr txBox="1">
              <a:spLocks noChangeArrowheads="1"/>
            </p:cNvSpPr>
            <p:nvPr/>
          </p:nvSpPr>
          <p:spPr bwMode="auto">
            <a:xfrm>
              <a:off x="7582" y="3992"/>
              <a:ext cx="2447" cy="389"/>
            </a:xfrm>
            <a:prstGeom prst="rect">
              <a:avLst/>
            </a:prstGeom>
            <a:solidFill>
              <a:srgbClr val="FFFFFF"/>
            </a:solidFill>
            <a:ln w="9525">
              <a:solidFill>
                <a:srgbClr val="000000"/>
              </a:solidFill>
              <a:miter lim="800000"/>
            </a:ln>
          </p:spPr>
          <p:txBody>
            <a:bodyPr/>
            <a:lstStyle/>
            <a:p>
              <a:pPr algn="just"/>
              <a:r>
                <a:rPr lang="zh-CN" altLang="en-US"/>
                <a:t>孔口辐射散热</a:t>
              </a:r>
              <a:r>
                <a:rPr lang="en-US" altLang="zh-CN"/>
                <a:t>Q</a:t>
              </a:r>
              <a:r>
                <a:rPr lang="en-US" altLang="zh-CN" baseline="-25000"/>
                <a:t>k</a:t>
              </a:r>
              <a:endParaRPr lang="zh-CN" altLang="zh-CN"/>
            </a:p>
          </p:txBody>
        </p:sp>
        <p:sp>
          <p:nvSpPr>
            <p:cNvPr id="91155" name="Text Box 14"/>
            <p:cNvSpPr txBox="1">
              <a:spLocks noChangeArrowheads="1"/>
            </p:cNvSpPr>
            <p:nvPr/>
          </p:nvSpPr>
          <p:spPr bwMode="auto">
            <a:xfrm>
              <a:off x="7582" y="4498"/>
              <a:ext cx="2447" cy="389"/>
            </a:xfrm>
            <a:prstGeom prst="rect">
              <a:avLst/>
            </a:prstGeom>
            <a:solidFill>
              <a:srgbClr val="FFFFFF"/>
            </a:solidFill>
            <a:ln w="9525">
              <a:solidFill>
                <a:srgbClr val="000000"/>
              </a:solidFill>
              <a:miter lim="800000"/>
            </a:ln>
          </p:spPr>
          <p:txBody>
            <a:bodyPr/>
            <a:lstStyle/>
            <a:p>
              <a:pPr algn="just"/>
              <a:r>
                <a:rPr lang="zh-CN" altLang="en-US"/>
                <a:t>孔口溢流气体显热</a:t>
              </a:r>
              <a:r>
                <a:rPr lang="en-US" altLang="zh-CN"/>
                <a:t>Q</a:t>
              </a:r>
              <a:r>
                <a:rPr lang="en-US" altLang="zh-CN" baseline="-25000"/>
                <a:t>ky</a:t>
              </a:r>
              <a:endParaRPr lang="zh-CN" altLang="zh-CN"/>
            </a:p>
          </p:txBody>
        </p:sp>
        <p:sp>
          <p:nvSpPr>
            <p:cNvPr id="91156" name="Text Box 15"/>
            <p:cNvSpPr txBox="1">
              <a:spLocks noChangeArrowheads="1"/>
            </p:cNvSpPr>
            <p:nvPr/>
          </p:nvSpPr>
          <p:spPr bwMode="auto">
            <a:xfrm>
              <a:off x="7582" y="4965"/>
              <a:ext cx="2447" cy="389"/>
            </a:xfrm>
            <a:prstGeom prst="rect">
              <a:avLst/>
            </a:prstGeom>
            <a:solidFill>
              <a:srgbClr val="FFFFFF"/>
            </a:solidFill>
            <a:ln w="9525">
              <a:solidFill>
                <a:srgbClr val="000000"/>
              </a:solidFill>
              <a:miter lim="800000"/>
            </a:ln>
          </p:spPr>
          <p:txBody>
            <a:bodyPr/>
            <a:lstStyle/>
            <a:p>
              <a:pPr algn="just"/>
              <a:r>
                <a:rPr lang="zh-CN" altLang="en-US"/>
                <a:t>冷却水带出热</a:t>
              </a:r>
              <a:r>
                <a:rPr lang="en-US" altLang="zh-CN"/>
                <a:t>Q</a:t>
              </a:r>
              <a:r>
                <a:rPr lang="en-US" altLang="zh-CN" baseline="-25000"/>
                <a:t>ls</a:t>
              </a:r>
              <a:endParaRPr lang="zh-CN" altLang="zh-CN"/>
            </a:p>
          </p:txBody>
        </p:sp>
        <p:sp>
          <p:nvSpPr>
            <p:cNvPr id="91157" name="Text Box 16"/>
            <p:cNvSpPr txBox="1">
              <a:spLocks noChangeArrowheads="1"/>
            </p:cNvSpPr>
            <p:nvPr/>
          </p:nvSpPr>
          <p:spPr bwMode="auto">
            <a:xfrm>
              <a:off x="7582" y="5432"/>
              <a:ext cx="2447" cy="389"/>
            </a:xfrm>
            <a:prstGeom prst="rect">
              <a:avLst/>
            </a:prstGeom>
            <a:solidFill>
              <a:srgbClr val="FFFFFF"/>
            </a:solidFill>
            <a:ln w="9525">
              <a:solidFill>
                <a:srgbClr val="000000"/>
              </a:solidFill>
              <a:miter lim="800000"/>
            </a:ln>
          </p:spPr>
          <p:txBody>
            <a:bodyPr/>
            <a:lstStyle/>
            <a:p>
              <a:pPr algn="just"/>
              <a:r>
                <a:rPr lang="zh-CN" altLang="en-US"/>
                <a:t>冷却风带出热</a:t>
              </a:r>
              <a:r>
                <a:rPr lang="en-US" altLang="zh-CN"/>
                <a:t>Q</a:t>
              </a:r>
              <a:r>
                <a:rPr lang="en-US" altLang="zh-CN" baseline="-25000"/>
                <a:t>lf</a:t>
              </a:r>
              <a:endParaRPr lang="zh-CN" altLang="zh-CN"/>
            </a:p>
          </p:txBody>
        </p:sp>
        <p:sp>
          <p:nvSpPr>
            <p:cNvPr id="91158" name="Text Box 17"/>
            <p:cNvSpPr txBox="1">
              <a:spLocks noChangeArrowheads="1"/>
            </p:cNvSpPr>
            <p:nvPr/>
          </p:nvSpPr>
          <p:spPr bwMode="auto">
            <a:xfrm>
              <a:off x="7582" y="5899"/>
              <a:ext cx="2447" cy="389"/>
            </a:xfrm>
            <a:prstGeom prst="rect">
              <a:avLst/>
            </a:prstGeom>
            <a:solidFill>
              <a:srgbClr val="FFFFFF"/>
            </a:solidFill>
            <a:ln w="9525">
              <a:solidFill>
                <a:srgbClr val="000000"/>
              </a:solidFill>
              <a:miter lim="800000"/>
            </a:ln>
          </p:spPr>
          <p:txBody>
            <a:bodyPr/>
            <a:lstStyle/>
            <a:p>
              <a:pPr algn="just"/>
              <a:r>
                <a:rPr lang="zh-CN" altLang="en-US"/>
                <a:t>烟气显热</a:t>
              </a:r>
              <a:r>
                <a:rPr lang="en-US" altLang="zh-CN"/>
                <a:t>Q</a:t>
              </a:r>
              <a:r>
                <a:rPr lang="en-US" altLang="zh-CN" baseline="-25000"/>
                <a:t>yq</a:t>
              </a:r>
              <a:endParaRPr lang="zh-CN" altLang="zh-CN"/>
            </a:p>
          </p:txBody>
        </p:sp>
        <p:sp>
          <p:nvSpPr>
            <p:cNvPr id="91159" name="Text Box 18"/>
            <p:cNvSpPr txBox="1">
              <a:spLocks noChangeArrowheads="1"/>
            </p:cNvSpPr>
            <p:nvPr/>
          </p:nvSpPr>
          <p:spPr bwMode="auto">
            <a:xfrm>
              <a:off x="7582" y="6366"/>
              <a:ext cx="2447" cy="389"/>
            </a:xfrm>
            <a:prstGeom prst="rect">
              <a:avLst/>
            </a:prstGeom>
            <a:solidFill>
              <a:srgbClr val="FFFFFF"/>
            </a:solidFill>
            <a:ln w="9525">
              <a:solidFill>
                <a:srgbClr val="000000"/>
              </a:solidFill>
              <a:miter lim="800000"/>
            </a:ln>
          </p:spPr>
          <p:txBody>
            <a:bodyPr/>
            <a:lstStyle/>
            <a:p>
              <a:pPr algn="just"/>
              <a:r>
                <a:rPr lang="zh-CN" altLang="en-US"/>
                <a:t>雾化蒸汽潜热</a:t>
              </a:r>
              <a:r>
                <a:rPr lang="en-US" altLang="zh-CN"/>
                <a:t>Q</a:t>
              </a:r>
              <a:r>
                <a:rPr lang="en-US" altLang="zh-CN" baseline="-25000"/>
                <a:t>wq</a:t>
              </a:r>
              <a:endParaRPr lang="zh-CN" altLang="zh-CN"/>
            </a:p>
          </p:txBody>
        </p:sp>
        <p:sp>
          <p:nvSpPr>
            <p:cNvPr id="91160" name="Text Box 19"/>
            <p:cNvSpPr txBox="1">
              <a:spLocks noChangeArrowheads="1"/>
            </p:cNvSpPr>
            <p:nvPr/>
          </p:nvSpPr>
          <p:spPr bwMode="auto">
            <a:xfrm>
              <a:off x="7582" y="6833"/>
              <a:ext cx="2447" cy="389"/>
            </a:xfrm>
            <a:prstGeom prst="rect">
              <a:avLst/>
            </a:prstGeom>
            <a:solidFill>
              <a:srgbClr val="FFFFFF"/>
            </a:solidFill>
            <a:ln w="9525">
              <a:solidFill>
                <a:srgbClr val="000000"/>
              </a:solidFill>
              <a:miter lim="800000"/>
            </a:ln>
          </p:spPr>
          <p:txBody>
            <a:bodyPr/>
            <a:lstStyle/>
            <a:p>
              <a:pPr algn="just"/>
              <a:r>
                <a:rPr lang="zh-CN" altLang="en-US"/>
                <a:t>燃料化学不完全燃烧热损失</a:t>
              </a:r>
              <a:r>
                <a:rPr lang="en-US" altLang="zh-CN"/>
                <a:t>Q</a:t>
              </a:r>
              <a:r>
                <a:rPr lang="en-US" altLang="zh-CN" baseline="-25000"/>
                <a:t>rh</a:t>
              </a:r>
              <a:endParaRPr lang="zh-CN" altLang="zh-CN"/>
            </a:p>
          </p:txBody>
        </p:sp>
        <p:sp>
          <p:nvSpPr>
            <p:cNvPr id="91161" name="Text Box 20"/>
            <p:cNvSpPr txBox="1">
              <a:spLocks noChangeArrowheads="1"/>
            </p:cNvSpPr>
            <p:nvPr/>
          </p:nvSpPr>
          <p:spPr bwMode="auto">
            <a:xfrm>
              <a:off x="5640" y="2533"/>
              <a:ext cx="1029" cy="5008"/>
            </a:xfrm>
            <a:prstGeom prst="rect">
              <a:avLst/>
            </a:prstGeom>
            <a:solidFill>
              <a:srgbClr val="FFFFFF"/>
            </a:solidFill>
            <a:ln w="9525">
              <a:solidFill>
                <a:srgbClr val="000000"/>
              </a:solidFill>
              <a:miter lim="800000"/>
            </a:ln>
          </p:spPr>
          <p:txBody>
            <a:bodyPr vert="eaVert"/>
            <a:lstStyle/>
            <a:p>
              <a:pPr algn="just"/>
              <a:r>
                <a:rPr lang="zh-CN" altLang="en-US"/>
                <a:t>熔窑（熔化部、冷却部、小炉、蓄热室、部分烟道）</a:t>
              </a:r>
              <a:endParaRPr lang="zh-CN"/>
            </a:p>
          </p:txBody>
        </p:sp>
        <p:sp>
          <p:nvSpPr>
            <p:cNvPr id="91162" name="Text Box 21"/>
            <p:cNvSpPr txBox="1">
              <a:spLocks noChangeArrowheads="1"/>
            </p:cNvSpPr>
            <p:nvPr/>
          </p:nvSpPr>
          <p:spPr bwMode="auto">
            <a:xfrm>
              <a:off x="7582" y="7287"/>
              <a:ext cx="2447" cy="389"/>
            </a:xfrm>
            <a:prstGeom prst="rect">
              <a:avLst/>
            </a:prstGeom>
            <a:solidFill>
              <a:srgbClr val="FFFFFF"/>
            </a:solidFill>
            <a:ln w="9525">
              <a:solidFill>
                <a:srgbClr val="000000"/>
              </a:solidFill>
              <a:miter lim="800000"/>
            </a:ln>
          </p:spPr>
          <p:txBody>
            <a:bodyPr/>
            <a:lstStyle/>
            <a:p>
              <a:pPr algn="just"/>
              <a:r>
                <a:rPr lang="zh-CN" altLang="en-US"/>
                <a:t>其他热损失</a:t>
              </a:r>
              <a:r>
                <a:rPr lang="en-US" altLang="zh-CN"/>
                <a:t>Q</a:t>
              </a:r>
              <a:r>
                <a:rPr lang="en-US" altLang="zh-CN" baseline="-25000"/>
                <a:t>qt</a:t>
              </a:r>
              <a:endParaRPr lang="zh-CN" altLang="zh-CN"/>
            </a:p>
          </p:txBody>
        </p:sp>
        <p:sp>
          <p:nvSpPr>
            <p:cNvPr id="91163" name="Text Box 22"/>
            <p:cNvSpPr txBox="1">
              <a:spLocks noChangeArrowheads="1"/>
            </p:cNvSpPr>
            <p:nvPr/>
          </p:nvSpPr>
          <p:spPr bwMode="auto">
            <a:xfrm>
              <a:off x="2985" y="7987"/>
              <a:ext cx="1648" cy="389"/>
            </a:xfrm>
            <a:prstGeom prst="rect">
              <a:avLst/>
            </a:prstGeom>
            <a:noFill/>
            <a:ln w="9525">
              <a:noFill/>
              <a:miter lim="800000"/>
            </a:ln>
          </p:spPr>
          <p:txBody>
            <a:bodyPr/>
            <a:lstStyle/>
            <a:p>
              <a:pPr algn="just"/>
              <a:r>
                <a:rPr lang="zh-CN" altLang="en-US"/>
                <a:t>输入体系总热量</a:t>
              </a:r>
              <a:endParaRPr lang="zh-CN"/>
            </a:p>
          </p:txBody>
        </p:sp>
        <p:sp>
          <p:nvSpPr>
            <p:cNvPr id="91164" name="Text Box 23"/>
            <p:cNvSpPr txBox="1">
              <a:spLocks noChangeArrowheads="1"/>
            </p:cNvSpPr>
            <p:nvPr/>
          </p:nvSpPr>
          <p:spPr bwMode="auto">
            <a:xfrm>
              <a:off x="8031" y="8001"/>
              <a:ext cx="1843" cy="375"/>
            </a:xfrm>
            <a:prstGeom prst="rect">
              <a:avLst/>
            </a:prstGeom>
            <a:noFill/>
            <a:ln w="9525">
              <a:noFill/>
              <a:miter lim="800000"/>
            </a:ln>
          </p:spPr>
          <p:txBody>
            <a:bodyPr/>
            <a:lstStyle/>
            <a:p>
              <a:pPr algn="just"/>
              <a:r>
                <a:rPr lang="zh-CN" altLang="en-US"/>
                <a:t>输出体系总热量</a:t>
              </a:r>
              <a:endParaRPr lang="zh-CN"/>
            </a:p>
          </p:txBody>
        </p:sp>
      </p:grpSp>
      <p:sp>
        <p:nvSpPr>
          <p:cNvPr id="91140" name="矩形 25"/>
          <p:cNvSpPr>
            <a:spLocks noChangeArrowheads="1"/>
          </p:cNvSpPr>
          <p:nvPr/>
        </p:nvSpPr>
        <p:spPr bwMode="auto">
          <a:xfrm>
            <a:off x="1928813" y="6215063"/>
            <a:ext cx="4186237" cy="461962"/>
          </a:xfrm>
          <a:prstGeom prst="rect">
            <a:avLst/>
          </a:prstGeom>
          <a:noFill/>
          <a:ln w="9525">
            <a:noFill/>
            <a:miter lim="800000"/>
          </a:ln>
        </p:spPr>
        <p:txBody>
          <a:bodyPr wrap="none">
            <a:spAutoFit/>
          </a:bodyPr>
          <a:lstStyle/>
          <a:p>
            <a:r>
              <a:rPr lang="zh-CN" altLang="en-US" sz="2400"/>
              <a:t>平板玻璃熔窑热平衡体系框图</a:t>
            </a:r>
          </a:p>
        </p:txBody>
      </p:sp>
      <p:sp>
        <p:nvSpPr>
          <p:cNvPr id="27" name="标题 1"/>
          <p:cNvSpPr txBox="1"/>
          <p:nvPr/>
        </p:nvSpPr>
        <p:spPr bwMode="auto">
          <a:xfrm>
            <a:off x="642938"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91142"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57313" y="1857375"/>
            <a:ext cx="6700837" cy="785813"/>
          </a:xfrm>
        </p:spPr>
        <p:txBody>
          <a:bodyPr/>
          <a:lstStyle/>
          <a:p>
            <a:pPr>
              <a:defRPr/>
            </a:pPr>
            <a:r>
              <a:rPr lang="zh-CN" altLang="en-US" sz="3600" b="1" dirty="0" smtClean="0">
                <a:solidFill>
                  <a:srgbClr val="C00000"/>
                </a:solidFill>
                <a:latin typeface="Times New Roman" panose="02020603050405020304" pitchFamily="18" charset="0"/>
                <a:cs typeface="+mn-cs"/>
              </a:rPr>
              <a:t>熔窑热平衡</a:t>
            </a:r>
          </a:p>
        </p:txBody>
      </p:sp>
      <p:graphicFrame>
        <p:nvGraphicFramePr>
          <p:cNvPr id="28" name="表格 27"/>
          <p:cNvGraphicFramePr>
            <a:graphicFrameLocks noGrp="1"/>
          </p:cNvGraphicFramePr>
          <p:nvPr/>
        </p:nvGraphicFramePr>
        <p:xfrm>
          <a:off x="785813" y="2789238"/>
          <a:ext cx="8001056" cy="2926080"/>
        </p:xfrm>
        <a:graphic>
          <a:graphicData uri="http://schemas.openxmlformats.org/drawingml/2006/table">
            <a:tbl>
              <a:tblPr/>
              <a:tblGrid>
                <a:gridCol w="2643179"/>
                <a:gridCol w="5357877"/>
              </a:tblGrid>
              <a:tr h="0">
                <a:tc>
                  <a:txBody>
                    <a:bodyPr/>
                    <a:lstStyle/>
                    <a:p>
                      <a:pPr algn="just">
                        <a:spcAft>
                          <a:spcPts val="0"/>
                        </a:spcAft>
                      </a:pPr>
                      <a:r>
                        <a:rPr lang="zh-CN" sz="2400" kern="100" dirty="0">
                          <a:solidFill>
                            <a:srgbClr val="000000"/>
                          </a:solidFill>
                          <a:latin typeface="Times New Roman" panose="02020603050405020304"/>
                          <a:ea typeface="宋体" panose="02010600030101010101" pitchFamily="2" charset="-122"/>
                          <a:cs typeface="Times New Roman" panose="02020603050405020304"/>
                        </a:rPr>
                        <a:t>窑炉设计产能</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a:solidFill>
                            <a:srgbClr val="000000"/>
                          </a:solidFill>
                          <a:latin typeface="宋体" panose="02010600030101010101" pitchFamily="2" charset="-122"/>
                          <a:ea typeface="宋体" panose="02010600030101010101" pitchFamily="2" charset="-122"/>
                          <a:cs typeface="Times New Roman" panose="02020603050405020304"/>
                        </a:rPr>
                        <a:t>550T/D</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zh-CN" sz="2400" kern="100" dirty="0">
                          <a:solidFill>
                            <a:srgbClr val="000000"/>
                          </a:solidFill>
                          <a:latin typeface="Times New Roman" panose="02020603050405020304"/>
                          <a:ea typeface="宋体" panose="02010600030101010101" pitchFamily="2" charset="-122"/>
                          <a:cs typeface="Times New Roman" panose="02020603050405020304"/>
                        </a:rPr>
                        <a:t>产品种类</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a:solidFill>
                            <a:srgbClr val="000000"/>
                          </a:solidFill>
                          <a:latin typeface="Times New Roman" panose="02020603050405020304"/>
                          <a:ea typeface="宋体" panose="02010600030101010101" pitchFamily="2" charset="-122"/>
                          <a:cs typeface="Times New Roman" panose="02020603050405020304"/>
                        </a:rPr>
                        <a:t>本体着色平板玻璃</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zh-CN" sz="2400" kern="100" dirty="0">
                          <a:solidFill>
                            <a:srgbClr val="000000"/>
                          </a:solidFill>
                          <a:latin typeface="Times New Roman" panose="02020603050405020304"/>
                          <a:ea typeface="宋体" panose="02010600030101010101" pitchFamily="2" charset="-122"/>
                          <a:cs typeface="Times New Roman" panose="02020603050405020304"/>
                        </a:rPr>
                        <a:t>池窑类型</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a:solidFill>
                            <a:srgbClr val="000000"/>
                          </a:solidFill>
                          <a:latin typeface="Times New Roman" panose="02020603050405020304"/>
                          <a:ea typeface="宋体" panose="02010600030101010101" pitchFamily="2" charset="-122"/>
                          <a:cs typeface="Times New Roman" panose="02020603050405020304"/>
                        </a:rPr>
                        <a:t>蓄热室横火焰窑</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zh-CN" sz="2400" kern="100" dirty="0">
                          <a:solidFill>
                            <a:srgbClr val="000000"/>
                          </a:solidFill>
                          <a:latin typeface="Times New Roman" panose="02020603050405020304"/>
                          <a:ea typeface="宋体" panose="02010600030101010101" pitchFamily="2" charset="-122"/>
                          <a:cs typeface="Times New Roman" panose="02020603050405020304"/>
                        </a:rPr>
                        <a:t>投产日期</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solidFill>
                            <a:srgbClr val="000000"/>
                          </a:solidFill>
                          <a:latin typeface="宋体" panose="02010600030101010101" pitchFamily="2" charset="-122"/>
                          <a:ea typeface="宋体" panose="02010600030101010101" pitchFamily="2" charset="-122"/>
                          <a:cs typeface="Times New Roman" panose="02020603050405020304"/>
                        </a:rPr>
                        <a:t>2009</a:t>
                      </a:r>
                      <a:r>
                        <a:rPr lang="zh-CN" sz="2400" kern="100" dirty="0">
                          <a:solidFill>
                            <a:srgbClr val="000000"/>
                          </a:solidFill>
                          <a:latin typeface="Times New Roman" panose="02020603050405020304"/>
                          <a:ea typeface="宋体" panose="02010600030101010101" pitchFamily="2" charset="-122"/>
                          <a:cs typeface="Times New Roman" panose="02020603050405020304"/>
                        </a:rPr>
                        <a:t>年</a:t>
                      </a:r>
                      <a:r>
                        <a:rPr lang="en-US" sz="2400" kern="100" dirty="0">
                          <a:solidFill>
                            <a:srgbClr val="000000"/>
                          </a:solidFill>
                          <a:latin typeface="Times New Roman" panose="02020603050405020304"/>
                          <a:ea typeface="宋体" panose="02010600030101010101" pitchFamily="2" charset="-122"/>
                          <a:cs typeface="Times New Roman" panose="02020603050405020304"/>
                        </a:rPr>
                        <a:t>05</a:t>
                      </a:r>
                      <a:r>
                        <a:rPr lang="zh-CN" sz="2400" kern="100" dirty="0">
                          <a:solidFill>
                            <a:srgbClr val="000000"/>
                          </a:solidFill>
                          <a:latin typeface="Times New Roman" panose="02020603050405020304"/>
                          <a:ea typeface="宋体" panose="02010600030101010101" pitchFamily="2" charset="-122"/>
                          <a:cs typeface="Times New Roman" panose="02020603050405020304"/>
                        </a:rPr>
                        <a:t>月</a:t>
                      </a:r>
                      <a:r>
                        <a:rPr lang="en-US" sz="2400" kern="100" dirty="0">
                          <a:solidFill>
                            <a:srgbClr val="000000"/>
                          </a:solidFill>
                          <a:latin typeface="Times New Roman" panose="02020603050405020304"/>
                          <a:ea typeface="宋体" panose="02010600030101010101" pitchFamily="2" charset="-122"/>
                          <a:cs typeface="Times New Roman" panose="02020603050405020304"/>
                        </a:rPr>
                        <a:t>31</a:t>
                      </a:r>
                      <a:r>
                        <a:rPr lang="zh-CN" sz="2400" kern="100" dirty="0">
                          <a:solidFill>
                            <a:srgbClr val="000000"/>
                          </a:solidFill>
                          <a:latin typeface="Times New Roman" panose="02020603050405020304"/>
                          <a:ea typeface="宋体" panose="02010600030101010101" pitchFamily="2" charset="-122"/>
                          <a:cs typeface="Times New Roman" panose="02020603050405020304"/>
                        </a:rPr>
                        <a:t>日（冷修后投产）</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zh-CN" sz="2400" kern="100">
                          <a:solidFill>
                            <a:srgbClr val="000000"/>
                          </a:solidFill>
                          <a:latin typeface="Times New Roman" panose="02020603050405020304"/>
                          <a:ea typeface="宋体" panose="02010600030101010101" pitchFamily="2" charset="-122"/>
                          <a:cs typeface="Times New Roman" panose="02020603050405020304"/>
                        </a:rPr>
                        <a:t>拉引量</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solidFill>
                            <a:srgbClr val="000000"/>
                          </a:solidFill>
                          <a:latin typeface="宋体" panose="02010600030101010101" pitchFamily="2" charset="-122"/>
                          <a:ea typeface="宋体" panose="02010600030101010101" pitchFamily="2" charset="-122"/>
                          <a:cs typeface="Times New Roman" panose="02020603050405020304"/>
                        </a:rPr>
                        <a:t>597T/D</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zh-CN" sz="2400" kern="100">
                          <a:solidFill>
                            <a:srgbClr val="000000"/>
                          </a:solidFill>
                          <a:latin typeface="Times New Roman" panose="02020603050405020304"/>
                          <a:ea typeface="宋体" panose="02010600030101010101" pitchFamily="2" charset="-122"/>
                          <a:cs typeface="Times New Roman" panose="02020603050405020304"/>
                        </a:rPr>
                        <a:t>日产量</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solidFill>
                            <a:srgbClr val="000000"/>
                          </a:solidFill>
                          <a:latin typeface="宋体" panose="02010600030101010101" pitchFamily="2" charset="-122"/>
                          <a:ea typeface="宋体" panose="02010600030101010101" pitchFamily="2" charset="-122"/>
                          <a:cs typeface="Times New Roman" panose="02020603050405020304"/>
                        </a:rPr>
                        <a:t>11458</a:t>
                      </a:r>
                      <a:r>
                        <a:rPr lang="zh-CN" sz="2400" kern="100" dirty="0">
                          <a:solidFill>
                            <a:srgbClr val="000000"/>
                          </a:solidFill>
                          <a:latin typeface="Times New Roman" panose="02020603050405020304"/>
                          <a:ea typeface="宋体" panose="02010600030101010101" pitchFamily="2" charset="-122"/>
                          <a:cs typeface="Times New Roman" panose="02020603050405020304"/>
                        </a:rPr>
                        <a:t>重箱</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zh-CN" sz="2400" kern="100">
                          <a:solidFill>
                            <a:srgbClr val="000000"/>
                          </a:solidFill>
                          <a:latin typeface="Times New Roman" panose="02020603050405020304"/>
                          <a:ea typeface="宋体" panose="02010600030101010101" pitchFamily="2" charset="-122"/>
                          <a:cs typeface="Times New Roman" panose="02020603050405020304"/>
                        </a:rPr>
                        <a:t>燃料种类</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dirty="0">
                          <a:solidFill>
                            <a:srgbClr val="000000"/>
                          </a:solidFill>
                          <a:latin typeface="Times New Roman" panose="02020603050405020304"/>
                          <a:ea typeface="宋体" panose="02010600030101010101" pitchFamily="2" charset="-122"/>
                          <a:cs typeface="Times New Roman" panose="02020603050405020304"/>
                        </a:rPr>
                        <a:t>天然气、煤气、煤焦油</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zh-CN" sz="2400" kern="100">
                          <a:solidFill>
                            <a:srgbClr val="000000"/>
                          </a:solidFill>
                          <a:latin typeface="Times New Roman" panose="02020603050405020304"/>
                          <a:ea typeface="宋体" panose="02010600030101010101" pitchFamily="2" charset="-122"/>
                          <a:cs typeface="Times New Roman" panose="02020603050405020304"/>
                        </a:rPr>
                        <a:t>保温情况</a:t>
                      </a:r>
                      <a:endParaRPr lang="zh-CN" sz="24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dirty="0">
                          <a:solidFill>
                            <a:srgbClr val="000000"/>
                          </a:solidFill>
                          <a:latin typeface="Times New Roman" panose="02020603050405020304"/>
                          <a:ea typeface="宋体" panose="02010600030101010101" pitchFamily="2" charset="-122"/>
                          <a:cs typeface="Times New Roman" panose="02020603050405020304"/>
                        </a:rPr>
                        <a:t>全保温</a:t>
                      </a:r>
                      <a:endParaRPr lang="zh-CN" sz="24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标题 1"/>
          <p:cNvSpPr txBox="1"/>
          <p:nvPr/>
        </p:nvSpPr>
        <p:spPr bwMode="auto">
          <a:xfrm>
            <a:off x="928688"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92193"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ctrTitle"/>
          </p:nvPr>
        </p:nvSpPr>
        <p:spPr>
          <a:xfrm>
            <a:off x="2428875" y="142875"/>
            <a:ext cx="5143500" cy="714375"/>
          </a:xfrm>
        </p:spPr>
        <p:txBody>
          <a:bodyPr/>
          <a:lstStyle/>
          <a:p>
            <a:pPr eaLnBrk="1" hangingPunct="1">
              <a:lnSpc>
                <a:spcPct val="150000"/>
              </a:lnSpc>
            </a:pPr>
            <a:r>
              <a:rPr lang="zh-CN" altLang="en-US" sz="3200" b="1" smtClean="0"/>
              <a:t>四、监察工作程序</a:t>
            </a:r>
            <a:endParaRPr lang="zh-CN" altLang="zh-CN" sz="3200" b="1" smtClean="0">
              <a:solidFill>
                <a:srgbClr val="C00000"/>
              </a:solidFill>
            </a:endParaRPr>
          </a:p>
        </p:txBody>
      </p:sp>
      <p:sp>
        <p:nvSpPr>
          <p:cNvPr id="13315" name="副标题 2"/>
          <p:cNvSpPr txBox="1"/>
          <p:nvPr/>
        </p:nvSpPr>
        <p:spPr bwMode="auto">
          <a:xfrm>
            <a:off x="1143000" y="1357313"/>
            <a:ext cx="7000875" cy="5000625"/>
          </a:xfrm>
          <a:prstGeom prst="rect">
            <a:avLst/>
          </a:prstGeom>
          <a:noFill/>
          <a:ln w="9525">
            <a:noFill/>
            <a:miter lim="800000"/>
          </a:ln>
        </p:spPr>
        <p:txBody>
          <a:bodyPr/>
          <a:lstStyle/>
          <a:p>
            <a:r>
              <a:rPr lang="zh-CN" altLang="en-US" sz="2800"/>
              <a:t>（一）企业自查，向地方节能监察机构提交“自查报告”。</a:t>
            </a:r>
            <a:endParaRPr lang="en-US" altLang="zh-CN" sz="2800"/>
          </a:p>
          <a:p>
            <a:endParaRPr lang="zh-CN" altLang="en-US" sz="2800"/>
          </a:p>
          <a:p>
            <a:r>
              <a:rPr lang="zh-CN" altLang="en-US" sz="2800"/>
              <a:t>（二）地方节能监察机构对自查报告初审，按要求实施现场监察。</a:t>
            </a:r>
            <a:endParaRPr lang="en-US" altLang="zh-CN" sz="2800"/>
          </a:p>
          <a:p>
            <a:endParaRPr lang="zh-CN" altLang="en-US" sz="2800"/>
          </a:p>
          <a:p>
            <a:r>
              <a:rPr lang="zh-CN" altLang="en-US" sz="2800"/>
              <a:t>（三）节能监察机构根据初审及现场监察情况，编制“企业监察报告”，报送主管部门。</a:t>
            </a:r>
            <a:endParaRPr lang="en-US" altLang="zh-CN" sz="2800"/>
          </a:p>
          <a:p>
            <a:endParaRPr lang="zh-CN" altLang="en-US" sz="2800"/>
          </a:p>
          <a:p>
            <a:r>
              <a:rPr lang="zh-CN" altLang="en-US" sz="2800"/>
              <a:t>（四）省级主管部门汇总，编写“专项监察工作报告”</a:t>
            </a:r>
            <a:r>
              <a:rPr lang="en-US" altLang="zh-CN" sz="2800"/>
              <a:t>,</a:t>
            </a:r>
            <a:r>
              <a:rPr lang="zh-CN" altLang="en-US" sz="2800"/>
              <a:t>报送工信部。</a:t>
            </a:r>
          </a:p>
          <a:p>
            <a:pPr algn="ctr" eaLnBrk="1" hangingPunct="1">
              <a:spcBef>
                <a:spcPct val="20000"/>
              </a:spcBef>
              <a:buFont typeface="Arial" panose="020B0604020202020204" pitchFamily="34" charset="0"/>
              <a:buNone/>
            </a:pPr>
            <a:endParaRPr lang="zh-CN" altLang="en-US" sz="2800">
              <a:latin typeface="Arial" panose="020B0604020202020204" pitchFamily="34" charset="0"/>
            </a:endParaRPr>
          </a:p>
        </p:txBody>
      </p:sp>
      <p:pic>
        <p:nvPicPr>
          <p:cNvPr id="1331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14688" y="857250"/>
            <a:ext cx="6700837" cy="785813"/>
          </a:xfrm>
        </p:spPr>
        <p:txBody>
          <a:bodyPr/>
          <a:lstStyle/>
          <a:p>
            <a:pPr>
              <a:defRPr/>
            </a:pPr>
            <a:r>
              <a:rPr lang="zh-CN" altLang="en-US" sz="3600" b="1" dirty="0" smtClean="0">
                <a:solidFill>
                  <a:srgbClr val="C00000"/>
                </a:solidFill>
                <a:latin typeface="Times New Roman" panose="02020603050405020304" pitchFamily="18" charset="0"/>
                <a:cs typeface="+mn-cs"/>
              </a:rPr>
              <a:t>熔窑热平衡</a:t>
            </a:r>
          </a:p>
        </p:txBody>
      </p:sp>
      <p:graphicFrame>
        <p:nvGraphicFramePr>
          <p:cNvPr id="4" name="表格 3"/>
          <p:cNvGraphicFramePr>
            <a:graphicFrameLocks noGrp="1"/>
          </p:cNvGraphicFramePr>
          <p:nvPr/>
        </p:nvGraphicFramePr>
        <p:xfrm>
          <a:off x="285750" y="1143000"/>
          <a:ext cx="8858310" cy="5305840"/>
        </p:xfrm>
        <a:graphic>
          <a:graphicData uri="http://schemas.openxmlformats.org/drawingml/2006/table">
            <a:tbl>
              <a:tblPr/>
              <a:tblGrid>
                <a:gridCol w="665209"/>
                <a:gridCol w="248940"/>
                <a:gridCol w="943239"/>
                <a:gridCol w="1071569"/>
                <a:gridCol w="896072"/>
                <a:gridCol w="521105"/>
                <a:gridCol w="2297569"/>
                <a:gridCol w="1345278"/>
                <a:gridCol w="869329"/>
              </a:tblGrid>
              <a:tr h="371761">
                <a:tc gridSpan="2">
                  <a:txBody>
                    <a:bodyPr/>
                    <a:lstStyle/>
                    <a:p>
                      <a:pPr algn="just">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依据标准</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7">
                  <a:txBody>
                    <a:bodyPr/>
                    <a:lstStyle/>
                    <a:p>
                      <a:pPr algn="just">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JC 488-1992</a:t>
                      </a:r>
                      <a:r>
                        <a:rPr lang="zh-CN" sz="1400" b="1" kern="100" dirty="0">
                          <a:solidFill>
                            <a:srgbClr val="000000"/>
                          </a:solidFill>
                          <a:latin typeface="Times New Roman" panose="02020603050405020304"/>
                          <a:ea typeface="宋体" panose="02010600030101010101" pitchFamily="2" charset="-122"/>
                          <a:cs typeface="Times New Roman" panose="02020603050405020304"/>
                        </a:rPr>
                        <a:t>（</a:t>
                      </a:r>
                      <a:r>
                        <a:rPr lang="en-US" sz="1400" b="1" kern="100" dirty="0">
                          <a:solidFill>
                            <a:srgbClr val="000000"/>
                          </a:solidFill>
                          <a:latin typeface="Times New Roman" panose="02020603050405020304"/>
                          <a:ea typeface="宋体" panose="02010600030101010101" pitchFamily="2" charset="-122"/>
                          <a:cs typeface="Times New Roman" panose="02020603050405020304"/>
                        </a:rPr>
                        <a:t>96</a:t>
                      </a:r>
                      <a:r>
                        <a:rPr lang="zh-CN" sz="1400" b="1" kern="100" dirty="0">
                          <a:solidFill>
                            <a:srgbClr val="000000"/>
                          </a:solidFill>
                          <a:latin typeface="Times New Roman" panose="02020603050405020304"/>
                          <a:ea typeface="宋体" panose="02010600030101010101" pitchFamily="2" charset="-122"/>
                          <a:cs typeface="Times New Roman" panose="02020603050405020304"/>
                        </a:rPr>
                        <a:t>） 《玻璃池窑热平衡测定与计算方法》</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173887">
                <a:tc gridSpan="9">
                  <a:txBody>
                    <a:bodyPr/>
                    <a:lstStyle/>
                    <a:p>
                      <a:pPr algn="ctr">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热平衡表</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173887">
                <a:tc gridSpan="5">
                  <a:txBody>
                    <a:bodyPr/>
                    <a:lstStyle/>
                    <a:p>
                      <a:pPr algn="ctr">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输入体系热量</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输出体系热量</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347774">
                <a:tc>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序号</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项目</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zh-CN" sz="1400" b="1" kern="100" dirty="0" smtClean="0">
                          <a:solidFill>
                            <a:srgbClr val="000000"/>
                          </a:solidFill>
                          <a:latin typeface="Times New Roman" panose="02020603050405020304"/>
                          <a:ea typeface="宋体" panose="02010600030101010101" pitchFamily="2" charset="-122"/>
                          <a:cs typeface="Times New Roman" panose="02020603050405020304"/>
                        </a:rPr>
                        <a:t>数值</a:t>
                      </a:r>
                      <a:r>
                        <a:rPr lang="en-US" sz="1400" b="1" kern="100" dirty="0" smtClean="0">
                          <a:solidFill>
                            <a:srgbClr val="000000"/>
                          </a:solidFill>
                          <a:latin typeface="宋体" panose="02010600030101010101" pitchFamily="2" charset="-122"/>
                          <a:ea typeface="宋体" panose="02010600030101010101" pitchFamily="2" charset="-122"/>
                          <a:cs typeface="Times New Roman" panose="02020603050405020304"/>
                        </a:rPr>
                        <a:t>kJ/h</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序号</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项目</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smtClean="0">
                          <a:solidFill>
                            <a:srgbClr val="000000"/>
                          </a:solidFill>
                          <a:latin typeface="Times New Roman" panose="02020603050405020304"/>
                          <a:ea typeface="宋体" panose="02010600030101010101" pitchFamily="2" charset="-122"/>
                          <a:cs typeface="Times New Roman" panose="02020603050405020304"/>
                        </a:rPr>
                        <a:t>数值</a:t>
                      </a:r>
                      <a:r>
                        <a:rPr lang="en-US" sz="1400" b="1" kern="100" dirty="0" smtClean="0">
                          <a:solidFill>
                            <a:srgbClr val="000000"/>
                          </a:solidFill>
                          <a:latin typeface="宋体" panose="02010600030101010101" pitchFamily="2" charset="-122"/>
                          <a:ea typeface="宋体" panose="02010600030101010101" pitchFamily="2" charset="-122"/>
                          <a:cs typeface="Times New Roman" panose="02020603050405020304"/>
                        </a:rPr>
                        <a:t>kJ/h</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145">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燃料燃烧热</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153966460.2</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97.17</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玻璃液带出显热</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33303094.3</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21.02</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2</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燃料显热</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445538.8</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0.29</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2</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玻璃液带出潜热</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18431741.1</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11.63</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3</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助燃空气显热</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2598020.1</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1.64</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3</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池窑表面散热</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24780655.3</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15.64</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4</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雾化介质显热</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15600.6</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0.01</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4</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孔口辐射散热</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178626.3</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0.11</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5</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漏入空气显热</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3963.4</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0.00</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5</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孔口溢流气体显热</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5513854.3</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3.48</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6</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配合料显热</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1414504.8</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0.89</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6</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冷却水带出热</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3232259.4</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2.04</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7</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焦油燃烧热</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7</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冷却风带出热</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1309641.0</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0.83</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54">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8</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焦油显热</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8</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烟气显热</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65088831.3</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41.08</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887">
                <a:tc>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9</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雾化蒸汽潜热</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887">
                <a:tc>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10</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换向热损失</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887">
                <a:tc>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endParaRPr lang="en-US" sz="1400" b="1" kern="100" dirty="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11</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燃料化学不完全燃烧热损失</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30618</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0.02</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887">
                <a:tc>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kern="100">
                        <a:solidFill>
                          <a:srgbClr val="000000"/>
                        </a:solidFill>
                        <a:latin typeface="宋体" panose="02010600030101010101" pitchFamily="2" charset="-122"/>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12</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其它热损失</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6574766.9</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4.15</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800">
                <a:tc>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合计</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35" indent="-68580" algn="ctr">
                        <a:spcAft>
                          <a:spcPts val="0"/>
                        </a:spcAft>
                      </a:pPr>
                      <a:r>
                        <a:rPr lang="zh-CN" sz="1400" b="1" kern="100" dirty="0" smtClean="0">
                          <a:solidFill>
                            <a:srgbClr val="000000"/>
                          </a:solidFill>
                          <a:latin typeface="Times New Roman" panose="02020603050405020304"/>
                          <a:ea typeface="宋体" panose="02010600030101010101" pitchFamily="2" charset="-122"/>
                          <a:cs typeface="Times New Roman" panose="02020603050405020304"/>
                        </a:rPr>
                        <a:t>输入总</a:t>
                      </a:r>
                      <a:r>
                        <a:rPr lang="zh-CN" sz="1400" b="1" kern="100" dirty="0">
                          <a:solidFill>
                            <a:srgbClr val="000000"/>
                          </a:solidFill>
                          <a:latin typeface="Times New Roman" panose="02020603050405020304"/>
                          <a:ea typeface="宋体" panose="02010600030101010101" pitchFamily="2" charset="-122"/>
                          <a:cs typeface="Times New Roman" panose="02020603050405020304"/>
                        </a:rPr>
                        <a:t>热量</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158444087.9</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panose="02010600030101010101" pitchFamily="2" charset="-122"/>
                          <a:ea typeface="宋体" panose="02010600030101010101" pitchFamily="2" charset="-122"/>
                          <a:cs typeface="Times New Roman" panose="02020603050405020304"/>
                        </a:rPr>
                        <a:t>100.00</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合计</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a:solidFill>
                            <a:srgbClr val="000000"/>
                          </a:solidFill>
                          <a:latin typeface="Times New Roman" panose="02020603050405020304"/>
                          <a:ea typeface="宋体" panose="02010600030101010101" pitchFamily="2" charset="-122"/>
                          <a:cs typeface="Times New Roman" panose="02020603050405020304"/>
                        </a:rPr>
                        <a:t>输出体系总热量</a:t>
                      </a:r>
                      <a:endParaRPr lang="zh-CN" sz="1400" b="1" kern="10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158444087.9</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100.0</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887">
                <a:tc gridSpan="9">
                  <a:txBody>
                    <a:bodyPr/>
                    <a:lstStyle/>
                    <a:p>
                      <a:pPr algn="ctr">
                        <a:spcAft>
                          <a:spcPts val="0"/>
                        </a:spcAft>
                      </a:pPr>
                      <a:r>
                        <a:rPr lang="zh-CN" sz="1400" b="1" kern="100" dirty="0">
                          <a:solidFill>
                            <a:srgbClr val="000000"/>
                          </a:solidFill>
                          <a:latin typeface="Times New Roman" panose="02020603050405020304"/>
                          <a:ea typeface="宋体" panose="02010600030101010101" pitchFamily="2" charset="-122"/>
                          <a:cs typeface="Times New Roman" panose="02020603050405020304"/>
                        </a:rPr>
                        <a:t>池窑热效率</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0">
                <a:tc gridSpan="9">
                  <a:txBody>
                    <a:bodyPr/>
                    <a:lstStyle/>
                    <a:p>
                      <a:pPr algn="ctr">
                        <a:spcAft>
                          <a:spcPts val="0"/>
                        </a:spcAft>
                      </a:pPr>
                      <a:r>
                        <a:rPr lang="en-US" sz="1400" b="1" kern="100" dirty="0">
                          <a:solidFill>
                            <a:srgbClr val="000000"/>
                          </a:solidFill>
                          <a:latin typeface="宋体" panose="02010600030101010101" pitchFamily="2" charset="-122"/>
                          <a:ea typeface="宋体" panose="02010600030101010101" pitchFamily="2" charset="-122"/>
                          <a:cs typeface="Times New Roman" panose="02020603050405020304"/>
                        </a:rPr>
                        <a:t>46.1%</a:t>
                      </a:r>
                      <a:endParaRPr lang="zh-CN" sz="1400" b="1" kern="100" dirty="0">
                        <a:latin typeface="Times New Roman" panose="02020603050405020304"/>
                        <a:ea typeface="宋体" panose="02010600030101010101" pitchFamily="2" charset="-122"/>
                        <a:cs typeface="Times New Roman" panose="02020603050405020304"/>
                      </a:endParaRPr>
                    </a:p>
                  </a:txBody>
                  <a:tcPr marL="31182" marR="31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bl>
          </a:graphicData>
        </a:graphic>
      </p:graphicFrame>
      <p:sp>
        <p:nvSpPr>
          <p:cNvPr id="5" name="标题 1"/>
          <p:cNvSpPr txBox="1"/>
          <p:nvPr/>
        </p:nvSpPr>
        <p:spPr bwMode="auto">
          <a:xfrm>
            <a:off x="857250"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93338"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1999年建于南疆的光伏通信系统，六个站，共27KWp,采用遥测、遥控、摇信技术"/>
          <p:cNvPicPr>
            <a:picLocks noChangeAspect="1" noChangeArrowheads="1"/>
          </p:cNvPicPr>
          <p:nvPr/>
        </p:nvPicPr>
        <p:blipFill>
          <a:blip r:embed="rId2"/>
          <a:srcRect/>
          <a:stretch>
            <a:fillRect/>
          </a:stretch>
        </p:blipFill>
        <p:spPr bwMode="auto">
          <a:xfrm>
            <a:off x="3000375" y="3143250"/>
            <a:ext cx="3001963" cy="2185988"/>
          </a:xfrm>
          <a:prstGeom prst="rect">
            <a:avLst/>
          </a:prstGeom>
          <a:noFill/>
          <a:ln w="9525">
            <a:noFill/>
            <a:miter lim="800000"/>
            <a:headEnd/>
            <a:tailEnd/>
          </a:ln>
        </p:spPr>
      </p:pic>
      <p:sp>
        <p:nvSpPr>
          <p:cNvPr id="94211" name="TextBox 2"/>
          <p:cNvSpPr txBox="1">
            <a:spLocks noChangeArrowheads="1"/>
          </p:cNvSpPr>
          <p:nvPr/>
        </p:nvSpPr>
        <p:spPr bwMode="auto">
          <a:xfrm>
            <a:off x="3214688" y="1785938"/>
            <a:ext cx="3214687" cy="646112"/>
          </a:xfrm>
          <a:prstGeom prst="rect">
            <a:avLst/>
          </a:prstGeom>
          <a:noFill/>
          <a:ln w="9525">
            <a:noFill/>
            <a:miter lim="800000"/>
          </a:ln>
        </p:spPr>
        <p:txBody>
          <a:bodyPr>
            <a:spAutoFit/>
          </a:bodyPr>
          <a:lstStyle/>
          <a:p>
            <a:r>
              <a:rPr lang="zh-CN" altLang="en-US" sz="3600" b="1"/>
              <a:t>光伏压延玻璃</a:t>
            </a:r>
          </a:p>
        </p:txBody>
      </p:sp>
      <p:sp>
        <p:nvSpPr>
          <p:cNvPr id="4" name="标题 1"/>
          <p:cNvSpPr txBox="1"/>
          <p:nvPr/>
        </p:nvSpPr>
        <p:spPr bwMode="auto">
          <a:xfrm>
            <a:off x="1000125"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94213"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3071813" y="1285875"/>
            <a:ext cx="3214687" cy="646113"/>
          </a:xfrm>
          <a:prstGeom prst="rect">
            <a:avLst/>
          </a:prstGeom>
          <a:noFill/>
          <a:ln w="9525">
            <a:noFill/>
            <a:miter lim="800000"/>
          </a:ln>
        </p:spPr>
        <p:txBody>
          <a:bodyPr>
            <a:spAutoFit/>
          </a:bodyPr>
          <a:lstStyle/>
          <a:p>
            <a:r>
              <a:rPr lang="zh-CN" altLang="en-US" sz="3600" b="1"/>
              <a:t>光伏压延玻璃</a:t>
            </a:r>
          </a:p>
        </p:txBody>
      </p:sp>
      <p:sp>
        <p:nvSpPr>
          <p:cNvPr id="4" name="标题 1"/>
          <p:cNvSpPr txBox="1"/>
          <p:nvPr/>
        </p:nvSpPr>
        <p:spPr bwMode="auto">
          <a:xfrm>
            <a:off x="785813"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sp>
        <p:nvSpPr>
          <p:cNvPr id="95236" name="矩形 4"/>
          <p:cNvSpPr>
            <a:spLocks noChangeArrowheads="1"/>
          </p:cNvSpPr>
          <p:nvPr/>
        </p:nvSpPr>
        <p:spPr bwMode="auto">
          <a:xfrm>
            <a:off x="357188" y="2143125"/>
            <a:ext cx="8429625" cy="4523105"/>
          </a:xfrm>
          <a:prstGeom prst="rect">
            <a:avLst/>
          </a:prstGeom>
          <a:noFill/>
          <a:ln w="9525">
            <a:solidFill>
              <a:srgbClr val="FF0000"/>
            </a:solidFill>
            <a:miter lim="800000"/>
          </a:ln>
        </p:spPr>
        <p:txBody>
          <a:bodyPr>
            <a:spAutoFit/>
          </a:bodyPr>
          <a:lstStyle/>
          <a:p>
            <a:pPr>
              <a:lnSpc>
                <a:spcPct val="150000"/>
              </a:lnSpc>
            </a:pPr>
            <a:r>
              <a:rPr lang="en-US" altLang="zh-CN" sz="2400" b="1"/>
              <a:t>1</a:t>
            </a:r>
            <a:r>
              <a:rPr lang="zh-CN" altLang="en-US" sz="2400" b="1"/>
              <a:t>、三氧化二铁含量不大于</a:t>
            </a:r>
            <a:r>
              <a:rPr lang="en-US" altLang="zh-CN" sz="2400" b="1"/>
              <a:t>0.015%</a:t>
            </a:r>
            <a:r>
              <a:rPr lang="zh-CN" altLang="en-US" sz="2400" b="1"/>
              <a:t>，采用压延法工艺生产，表面带有特殊花纹图案，具有很高的太阳光透射比</a:t>
            </a:r>
            <a:endParaRPr lang="en-US" altLang="zh-CN" sz="2400" b="1"/>
          </a:p>
          <a:p>
            <a:pPr>
              <a:lnSpc>
                <a:spcPct val="150000"/>
              </a:lnSpc>
            </a:pPr>
            <a:endParaRPr lang="en-US" altLang="zh-CN" sz="2400" b="1"/>
          </a:p>
          <a:p>
            <a:pPr>
              <a:lnSpc>
                <a:spcPct val="150000"/>
              </a:lnSpc>
            </a:pPr>
            <a:r>
              <a:rPr lang="en-US" altLang="zh-CN" sz="2400" b="1"/>
              <a:t>2</a:t>
            </a:r>
            <a:r>
              <a:rPr lang="zh-CN" altLang="en-US" sz="2400" b="1"/>
              <a:t>、世界上最大的超白压花玻璃生产国。</a:t>
            </a:r>
            <a:endParaRPr lang="en-US" altLang="zh-CN" sz="2400" b="1"/>
          </a:p>
          <a:p>
            <a:pPr>
              <a:lnSpc>
                <a:spcPct val="150000"/>
              </a:lnSpc>
            </a:pPr>
            <a:r>
              <a:rPr lang="zh-CN" altLang="en-US" sz="2400" b="1"/>
              <a:t>在国际上，主要有圣戈班、旭硝子、皮尔金顿、</a:t>
            </a:r>
            <a:r>
              <a:rPr lang="en-US" altLang="zh-CN" sz="2400" b="1"/>
              <a:t>PPG</a:t>
            </a:r>
            <a:r>
              <a:rPr lang="zh-CN" altLang="en-US" sz="2400" b="1"/>
              <a:t>等。国外企业总的窑数约</a:t>
            </a:r>
            <a:r>
              <a:rPr lang="en-US" altLang="zh-CN" sz="2400" b="1"/>
              <a:t>10</a:t>
            </a:r>
            <a:r>
              <a:rPr lang="zh-CN" altLang="en-US" sz="2400" b="1"/>
              <a:t>条左右，总熔化量大约</a:t>
            </a:r>
            <a:r>
              <a:rPr lang="en-US" altLang="zh-CN" sz="2400" b="1"/>
              <a:t>1000~1500</a:t>
            </a:r>
            <a:r>
              <a:rPr lang="zh-CN" altLang="en-US" sz="2400" b="1"/>
              <a:t>吨</a:t>
            </a:r>
            <a:r>
              <a:rPr lang="en-US" altLang="zh-CN" sz="2400" b="1"/>
              <a:t>/</a:t>
            </a:r>
            <a:r>
              <a:rPr lang="zh-CN" altLang="en-US" sz="2400" b="1"/>
              <a:t>天。国内目前玻璃生产企业已有近</a:t>
            </a:r>
            <a:r>
              <a:rPr lang="en-US" altLang="zh-CN" sz="2400" b="1"/>
              <a:t>40</a:t>
            </a:r>
            <a:r>
              <a:rPr lang="zh-CN" altLang="en-US" sz="2400" b="1"/>
              <a:t>家、接近</a:t>
            </a:r>
            <a:r>
              <a:rPr lang="en-US" altLang="zh-CN" sz="2400" b="1"/>
              <a:t>100</a:t>
            </a:r>
            <a:r>
              <a:rPr lang="zh-CN" altLang="en-US" sz="2400" b="1"/>
              <a:t>条生产线、日熔化</a:t>
            </a:r>
            <a:r>
              <a:rPr lang="en-US" altLang="zh-CN" sz="2400" b="1"/>
              <a:t>10000</a:t>
            </a:r>
            <a:r>
              <a:rPr lang="zh-CN" altLang="en-US" sz="2400" b="1"/>
              <a:t>吨</a:t>
            </a:r>
            <a:r>
              <a:rPr lang="en-US" altLang="zh-CN" sz="2400" b="1"/>
              <a:t>/</a:t>
            </a:r>
            <a:r>
              <a:rPr lang="zh-CN" altLang="en-US" sz="2400" b="1"/>
              <a:t>天。</a:t>
            </a:r>
          </a:p>
        </p:txBody>
      </p:sp>
      <p:pic>
        <p:nvPicPr>
          <p:cNvPr id="95237"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14313" y="3143250"/>
          <a:ext cx="8715435" cy="1097280"/>
        </p:xfrm>
        <a:graphic>
          <a:graphicData uri="http://schemas.openxmlformats.org/drawingml/2006/table">
            <a:tbl>
              <a:tblPr/>
              <a:tblGrid>
                <a:gridCol w="1530529"/>
                <a:gridCol w="850756"/>
                <a:gridCol w="1010274"/>
                <a:gridCol w="1124594"/>
                <a:gridCol w="998310"/>
                <a:gridCol w="1230938"/>
                <a:gridCol w="985017"/>
                <a:gridCol w="985017"/>
              </a:tblGrid>
              <a:tr h="0">
                <a:tc>
                  <a:txBody>
                    <a:bodyPr/>
                    <a:lstStyle/>
                    <a:p>
                      <a:pPr algn="ctr">
                        <a:spcAft>
                          <a:spcPts val="0"/>
                        </a:spcAft>
                      </a:pPr>
                      <a:r>
                        <a:rPr lang="zh-CN" sz="2400" b="1" kern="100" dirty="0">
                          <a:latin typeface="Times New Roman" panose="02020603050405020304"/>
                          <a:ea typeface="宋体" panose="02010600030101010101" pitchFamily="2" charset="-122"/>
                        </a:rPr>
                        <a:t>化学</a:t>
                      </a:r>
                      <a:r>
                        <a:rPr lang="zh-CN" sz="2400" b="1" kern="100" dirty="0" smtClean="0">
                          <a:latin typeface="Times New Roman" panose="02020603050405020304"/>
                          <a:ea typeface="宋体" panose="02010600030101010101" pitchFamily="2" charset="-122"/>
                        </a:rPr>
                        <a:t>组份</a:t>
                      </a:r>
                      <a:endParaRPr lang="zh-CN" sz="2400" b="1" kern="100" dirty="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charset="-122"/>
                          <a:ea typeface="宋体" panose="02010600030101010101" pitchFamily="2" charset="-122"/>
                        </a:rPr>
                        <a:t>SiO</a:t>
                      </a:r>
                      <a:r>
                        <a:rPr lang="en-US" sz="2400" b="1" kern="100" baseline="-25000">
                          <a:latin typeface="@宋体" panose="02010600030101010101" charset="-122"/>
                          <a:ea typeface="宋体" panose="02010600030101010101" pitchFamily="2" charset="-122"/>
                          <a:sym typeface="Symbol" panose="05050102010706020507"/>
                        </a:rPr>
                        <a:t></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charset="-122"/>
                          <a:ea typeface="宋体" panose="02010600030101010101" pitchFamily="2" charset="-122"/>
                        </a:rPr>
                        <a:t>Al</a:t>
                      </a:r>
                      <a:r>
                        <a:rPr lang="en-US" sz="2400" b="1" kern="100" baseline="-25000">
                          <a:latin typeface="@宋体" panose="02010600030101010101" charset="-122"/>
                          <a:ea typeface="宋体" panose="02010600030101010101" pitchFamily="2" charset="-122"/>
                          <a:sym typeface="Symbol" panose="05050102010706020507"/>
                        </a:rPr>
                        <a:t></a:t>
                      </a:r>
                      <a:r>
                        <a:rPr lang="en-US" sz="2400" b="1" kern="100">
                          <a:latin typeface="@宋体" panose="02010600030101010101" charset="-122"/>
                          <a:ea typeface="宋体" panose="02010600030101010101" pitchFamily="2" charset="-122"/>
                        </a:rPr>
                        <a:t>O</a:t>
                      </a:r>
                      <a:r>
                        <a:rPr lang="en-US" sz="2400" b="1" kern="100" baseline="-25000">
                          <a:latin typeface="@宋体" panose="02010600030101010101" charset="-122"/>
                          <a:ea typeface="宋体" panose="02010600030101010101" pitchFamily="2" charset="-122"/>
                          <a:sym typeface="Symbol" panose="05050102010706020507"/>
                        </a:rPr>
                        <a:t></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charset="-122"/>
                          <a:ea typeface="宋体" panose="02010600030101010101" pitchFamily="2" charset="-122"/>
                        </a:rPr>
                        <a:t>CaO</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charset="-122"/>
                          <a:ea typeface="宋体" panose="02010600030101010101" pitchFamily="2" charset="-122"/>
                        </a:rPr>
                        <a:t>MgO</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charset="-122"/>
                          <a:ea typeface="宋体" panose="02010600030101010101" pitchFamily="2" charset="-122"/>
                        </a:rPr>
                        <a:t>R</a:t>
                      </a:r>
                      <a:r>
                        <a:rPr lang="en-US" sz="2400" b="1" kern="100" baseline="-25000">
                          <a:latin typeface="@宋体" panose="02010600030101010101" charset="-122"/>
                          <a:ea typeface="宋体" panose="02010600030101010101" pitchFamily="2" charset="-122"/>
                          <a:sym typeface="Symbol" panose="05050102010706020507"/>
                        </a:rPr>
                        <a:t></a:t>
                      </a:r>
                      <a:r>
                        <a:rPr lang="en-US" sz="2400" b="1" kern="100">
                          <a:latin typeface="@宋体" panose="02010600030101010101" charset="-122"/>
                          <a:ea typeface="宋体" panose="02010600030101010101" pitchFamily="2" charset="-122"/>
                        </a:rPr>
                        <a:t>O</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charset="-122"/>
                          <a:ea typeface="宋体" panose="02010600030101010101" pitchFamily="2" charset="-122"/>
                        </a:rPr>
                        <a:t>Fe</a:t>
                      </a:r>
                      <a:r>
                        <a:rPr lang="en-US" sz="2400" b="1" kern="100" baseline="-25000">
                          <a:latin typeface="@宋体" panose="02010600030101010101" charset="-122"/>
                          <a:ea typeface="宋体" panose="02010600030101010101" pitchFamily="2" charset="-122"/>
                          <a:sym typeface="Symbol" panose="05050102010706020507"/>
                        </a:rPr>
                        <a:t></a:t>
                      </a:r>
                      <a:r>
                        <a:rPr lang="en-US" sz="2400" b="1" kern="100">
                          <a:latin typeface="@宋体" panose="02010600030101010101" charset="-122"/>
                          <a:ea typeface="宋体" panose="02010600030101010101" pitchFamily="2" charset="-122"/>
                        </a:rPr>
                        <a:t>O</a:t>
                      </a:r>
                      <a:r>
                        <a:rPr lang="en-US" sz="2400" b="1" kern="100" baseline="-25000">
                          <a:latin typeface="@宋体" panose="02010600030101010101" charset="-122"/>
                          <a:ea typeface="宋体" panose="02010600030101010101" pitchFamily="2" charset="-122"/>
                          <a:sym typeface="Symbol" panose="05050102010706020507"/>
                        </a:rPr>
                        <a:t></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a:latin typeface="@宋体" panose="02010600030101010101" charset="-122"/>
                          <a:ea typeface="宋体" panose="02010600030101010101" pitchFamily="2" charset="-122"/>
                        </a:rPr>
                        <a:t>其它</a:t>
                      </a:r>
                      <a:endParaRPr lang="zh-CN" sz="2400" b="1"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zh-CN" altLang="en-US" sz="2400" b="1" kern="100" dirty="0" smtClean="0">
                          <a:latin typeface="Times New Roman" panose="02020603050405020304"/>
                          <a:ea typeface="+mn-ea"/>
                        </a:rPr>
                        <a:t>含量</a:t>
                      </a:r>
                      <a:endParaRPr lang="en-US" altLang="zh-CN" sz="2400" b="1" kern="100" dirty="0" smtClean="0">
                        <a:latin typeface="Times New Roman" panose="02020603050405020304"/>
                        <a:ea typeface="+mn-ea"/>
                      </a:endParaRPr>
                    </a:p>
                    <a:p>
                      <a:pPr algn="ctr">
                        <a:spcAft>
                          <a:spcPts val="0"/>
                        </a:spcAft>
                      </a:pPr>
                      <a:r>
                        <a:rPr lang="en-US" sz="2400" b="1" kern="100" dirty="0" smtClean="0">
                          <a:latin typeface="Times New Roman" panose="02020603050405020304"/>
                          <a:ea typeface="宋体" panose="02010600030101010101" pitchFamily="2" charset="-122"/>
                        </a:rPr>
                        <a:t>(</a:t>
                      </a:r>
                      <a:r>
                        <a:rPr lang="en-US" sz="2400" b="1" kern="100" dirty="0" smtClean="0">
                          <a:latin typeface="@宋体" panose="02010600030101010101" charset="-122"/>
                          <a:ea typeface="宋体" panose="02010600030101010101" pitchFamily="2" charset="-122"/>
                        </a:rPr>
                        <a:t>Wt%</a:t>
                      </a:r>
                      <a:r>
                        <a:rPr lang="zh-CN" altLang="en-US" sz="2400" b="1" kern="100" dirty="0" smtClean="0">
                          <a:latin typeface="Times New Roman" panose="02020603050405020304"/>
                          <a:ea typeface="+mn-ea"/>
                        </a:rPr>
                        <a:t>）</a:t>
                      </a:r>
                      <a:endParaRPr lang="zh-CN" sz="2400" b="1" kern="100" dirty="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pitchFamily="2" charset="-122"/>
                          <a:ea typeface="宋体" panose="02010600030101010101" pitchFamily="2" charset="-122"/>
                        </a:rPr>
                        <a:t>72.7</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pitchFamily="2" charset="-122"/>
                          <a:ea typeface="宋体" panose="02010600030101010101" pitchFamily="2" charset="-122"/>
                        </a:rPr>
                        <a:t>1.4</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pitchFamily="2" charset="-122"/>
                          <a:ea typeface="宋体" panose="02010600030101010101" pitchFamily="2" charset="-122"/>
                        </a:rPr>
                        <a:t>10.6</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solidFill>
                            <a:srgbClr val="000000"/>
                          </a:solidFill>
                          <a:latin typeface="宋体" panose="02010600030101010101" pitchFamily="2" charset="-122"/>
                          <a:ea typeface="宋体" panose="02010600030101010101" pitchFamily="2" charset="-122"/>
                        </a:rPr>
                        <a:t>0.5</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pitchFamily="2" charset="-122"/>
                          <a:ea typeface="宋体" panose="02010600030101010101" pitchFamily="2" charset="-122"/>
                        </a:rPr>
                        <a:t>14.2</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pitchFamily="2" charset="-122"/>
                          <a:ea typeface="宋体" panose="02010600030101010101" pitchFamily="2" charset="-122"/>
                        </a:rPr>
                        <a:t>0.010</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宋体" panose="02010600030101010101" pitchFamily="2" charset="-122"/>
                          <a:ea typeface="宋体" panose="02010600030101010101" pitchFamily="2" charset="-122"/>
                        </a:rPr>
                        <a:t>0.6</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6287" name="Rectangle 1"/>
          <p:cNvSpPr>
            <a:spLocks noChangeArrowheads="1"/>
          </p:cNvSpPr>
          <p:nvPr/>
        </p:nvSpPr>
        <p:spPr bwMode="auto">
          <a:xfrm>
            <a:off x="2857500" y="1571625"/>
            <a:ext cx="3775075" cy="800100"/>
          </a:xfrm>
          <a:prstGeom prst="rect">
            <a:avLst/>
          </a:prstGeom>
          <a:noFill/>
          <a:ln w="9525">
            <a:noFill/>
            <a:miter lim="800000"/>
          </a:ln>
        </p:spPr>
        <p:txBody>
          <a:bodyPr wrap="none" anchor="ctr">
            <a:spAutoFit/>
          </a:bodyPr>
          <a:lstStyle/>
          <a:p>
            <a:pPr eaLnBrk="1" hangingPunct="1"/>
            <a:r>
              <a:rPr lang="zh-CN" altLang="en-US" sz="2800" b="1">
                <a:latin typeface="宋体" panose="02010600030101010101" pitchFamily="2" charset="-122"/>
                <a:cs typeface="Times New Roman" panose="02020603050405020304" pitchFamily="18" charset="0"/>
              </a:rPr>
              <a:t>超白玻璃基础成份设计</a:t>
            </a:r>
            <a:endParaRPr lang="zh-CN" altLang="en-US" sz="2800" b="1">
              <a:latin typeface="Arial" panose="020B0604020202020204" pitchFamily="34" charset="0"/>
            </a:endParaRPr>
          </a:p>
          <a:p>
            <a:endParaRPr lang="zh-CN" altLang="en-US">
              <a:latin typeface="Arial" panose="020B0604020202020204" pitchFamily="34" charset="0"/>
            </a:endParaRPr>
          </a:p>
        </p:txBody>
      </p:sp>
      <p:sp>
        <p:nvSpPr>
          <p:cNvPr id="4" name="标题 1"/>
          <p:cNvSpPr txBox="1"/>
          <p:nvPr/>
        </p:nvSpPr>
        <p:spPr bwMode="auto">
          <a:xfrm>
            <a:off x="785813"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96289"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14313" y="1500188"/>
          <a:ext cx="8786875" cy="4413892"/>
        </p:xfrm>
        <a:graphic>
          <a:graphicData uri="http://schemas.openxmlformats.org/drawingml/2006/table">
            <a:tbl>
              <a:tblPr/>
              <a:tblGrid>
                <a:gridCol w="1433053"/>
                <a:gridCol w="1167871"/>
                <a:gridCol w="1335610"/>
                <a:gridCol w="1195019"/>
                <a:gridCol w="1335610"/>
                <a:gridCol w="1124724"/>
                <a:gridCol w="1194988"/>
              </a:tblGrid>
              <a:tr h="295277">
                <a:tc rowSpan="2">
                  <a:txBody>
                    <a:bodyPr/>
                    <a:lstStyle/>
                    <a:p>
                      <a:pPr algn="ctr">
                        <a:spcAft>
                          <a:spcPts val="0"/>
                        </a:spcAft>
                      </a:pPr>
                      <a:r>
                        <a:rPr lang="zh-CN" sz="2400" b="1" kern="100" dirty="0">
                          <a:latin typeface="Times New Roman" panose="02020603050405020304"/>
                          <a:ea typeface="宋体" panose="02010600030101010101" pitchFamily="2" charset="-122"/>
                        </a:rPr>
                        <a:t>成分要求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zh-CN" sz="2400" b="1" kern="100" dirty="0">
                          <a:latin typeface="Times New Roman" panose="02020603050405020304"/>
                          <a:ea typeface="宋体" panose="02010600030101010101" pitchFamily="2" charset="-122"/>
                        </a:rPr>
                        <a:t>原料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590554">
                <a:tc vMerge="1">
                  <a:txBody>
                    <a:bodyPr/>
                    <a:lstStyle/>
                    <a:p>
                      <a:endParaRPr lang="zh-CN"/>
                    </a:p>
                  </a:txBody>
                  <a:tcPr/>
                </a:tc>
                <a:tc>
                  <a:txBody>
                    <a:bodyPr/>
                    <a:lstStyle/>
                    <a:p>
                      <a:pPr algn="ctr">
                        <a:spcAft>
                          <a:spcPts val="0"/>
                        </a:spcAft>
                      </a:pPr>
                      <a:r>
                        <a:rPr lang="zh-CN" sz="2400" b="1" kern="100" dirty="0">
                          <a:latin typeface="Times New Roman" panose="02020603050405020304"/>
                          <a:ea typeface="宋体" panose="02010600030101010101" pitchFamily="2" charset="-122"/>
                        </a:rPr>
                        <a:t>硅砂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latin typeface="Times New Roman" panose="02020603050405020304"/>
                          <a:ea typeface="宋体" panose="02010600030101010101" pitchFamily="2" charset="-122"/>
                        </a:rPr>
                        <a:t>石灰石</a:t>
                      </a:r>
                      <a:r>
                        <a:rPr lang="en-US" sz="2400" b="1" kern="100" dirty="0">
                          <a:latin typeface="Times New Roman" panose="02020603050405020304"/>
                          <a:ea typeface="宋体" panose="02010600030101010101" pitchFamily="2" charset="-122"/>
                        </a:rPr>
                        <a:t>/</a:t>
                      </a:r>
                      <a:endParaRPr lang="zh-CN" sz="2400" b="1" kern="100" dirty="0">
                        <a:latin typeface="Times New Roman" panose="02020603050405020304"/>
                        <a:ea typeface="宋体" panose="02010600030101010101" pitchFamily="2" charset="-122"/>
                      </a:endParaRPr>
                    </a:p>
                    <a:p>
                      <a:pPr algn="ctr">
                        <a:spcAft>
                          <a:spcPts val="0"/>
                        </a:spcAft>
                      </a:pPr>
                      <a:r>
                        <a:rPr lang="zh-CN" sz="2400" b="1" kern="100" dirty="0">
                          <a:latin typeface="Times New Roman" panose="02020603050405020304"/>
                          <a:ea typeface="宋体" panose="02010600030101010101" pitchFamily="2" charset="-122"/>
                        </a:rPr>
                        <a:t>方解石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latin typeface="Times New Roman" panose="02020603050405020304"/>
                          <a:ea typeface="宋体" panose="02010600030101010101" pitchFamily="2" charset="-122"/>
                        </a:rPr>
                        <a:t>白云石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latin typeface="Times New Roman" panose="02020603050405020304"/>
                          <a:ea typeface="宋体" panose="02010600030101010101" pitchFamily="2" charset="-122"/>
                        </a:rPr>
                        <a:t>氢氧化铝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latin typeface="Times New Roman" panose="02020603050405020304"/>
                          <a:ea typeface="宋体" panose="02010600030101010101" pitchFamily="2" charset="-122"/>
                        </a:rPr>
                        <a:t>重质碱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latin typeface="Times New Roman" panose="02020603050405020304"/>
                          <a:ea typeface="宋体" panose="02010600030101010101" pitchFamily="2" charset="-122"/>
                        </a:rPr>
                        <a:t>芒硝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77">
                <a:tc>
                  <a:txBody>
                    <a:bodyPr/>
                    <a:lstStyle/>
                    <a:p>
                      <a:pPr algn="ctr">
                        <a:spcAft>
                          <a:spcPts val="0"/>
                        </a:spcAft>
                      </a:pPr>
                      <a:r>
                        <a:rPr lang="en-US" sz="2400" b="1" kern="100" dirty="0" err="1">
                          <a:latin typeface="@宋体" panose="02010600030101010101" charset="-122"/>
                          <a:ea typeface="宋体" panose="02010600030101010101" pitchFamily="2" charset="-122"/>
                        </a:rPr>
                        <a:t>SiO</a:t>
                      </a:r>
                      <a:r>
                        <a:rPr lang="en-US" sz="2400" b="1" kern="100" baseline="-25000" dirty="0">
                          <a:latin typeface="@宋体" panose="02010600030101010101" charset="-122"/>
                          <a:ea typeface="宋体" panose="02010600030101010101" pitchFamily="2" charset="-122"/>
                          <a:sym typeface="Symbol" panose="05050102010706020507"/>
                        </a:rPr>
                        <a:t></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宋体" panose="02010600030101010101" pitchFamily="2" charset="-122"/>
                          <a:ea typeface="宋体" panose="02010600030101010101" pitchFamily="2" charset="-122"/>
                        </a:rPr>
                        <a:t>≥</a:t>
                      </a:r>
                      <a:r>
                        <a:rPr lang="en-US" sz="2400" b="1" kern="100" dirty="0" smtClean="0">
                          <a:latin typeface="Times New Roman" panose="02020603050405020304"/>
                          <a:ea typeface="宋体" panose="02010600030101010101" pitchFamily="2" charset="-122"/>
                        </a:rPr>
                        <a:t>99</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36">
                <a:tc>
                  <a:txBody>
                    <a:bodyPr/>
                    <a:lstStyle/>
                    <a:p>
                      <a:pPr algn="ctr">
                        <a:spcAft>
                          <a:spcPts val="0"/>
                        </a:spcAft>
                      </a:pPr>
                      <a:r>
                        <a:rPr lang="en-US" sz="2400" b="1" kern="100" dirty="0" err="1">
                          <a:latin typeface="@宋体" panose="02010600030101010101" charset="-122"/>
                          <a:ea typeface="宋体" panose="02010600030101010101" pitchFamily="2" charset="-122"/>
                        </a:rPr>
                        <a:t>Al</a:t>
                      </a:r>
                      <a:r>
                        <a:rPr lang="en-US" sz="2400" b="1" kern="100" baseline="-25000" dirty="0" err="1">
                          <a:latin typeface="@宋体" panose="02010600030101010101" charset="-122"/>
                          <a:ea typeface="宋体" panose="02010600030101010101" pitchFamily="2" charset="-122"/>
                          <a:sym typeface="Symbol" panose="05050102010706020507"/>
                        </a:rPr>
                        <a:t></a:t>
                      </a:r>
                      <a:r>
                        <a:rPr lang="en-US" sz="2400" b="1" kern="100" dirty="0" err="1">
                          <a:latin typeface="@宋体" panose="02010600030101010101" charset="-122"/>
                          <a:ea typeface="宋体" panose="02010600030101010101" pitchFamily="2" charset="-122"/>
                        </a:rPr>
                        <a:t>O</a:t>
                      </a:r>
                      <a:r>
                        <a:rPr lang="en-US" sz="2400" b="1" kern="100" baseline="-25000" dirty="0">
                          <a:latin typeface="@宋体" panose="02010600030101010101" charset="-122"/>
                          <a:ea typeface="宋体" panose="02010600030101010101" pitchFamily="2" charset="-122"/>
                          <a:sym typeface="Symbol" panose="05050102010706020507"/>
                        </a:rPr>
                        <a:t></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宋体" panose="02010600030101010101" pitchFamily="2" charset="-122"/>
                          <a:ea typeface="宋体" panose="02010600030101010101" pitchFamily="2" charset="-122"/>
                        </a:rPr>
                        <a:t>≥</a:t>
                      </a:r>
                      <a:r>
                        <a:rPr lang="en-US" sz="2400" b="1" kern="100" dirty="0" smtClean="0">
                          <a:latin typeface="宋体" panose="02010600030101010101" pitchFamily="2" charset="-122"/>
                          <a:ea typeface="宋体" panose="02010600030101010101" pitchFamily="2" charset="-122"/>
                        </a:rPr>
                        <a:t>6</a:t>
                      </a:r>
                      <a:r>
                        <a:rPr lang="en-US" sz="2400" b="1" kern="100" dirty="0" smtClean="0">
                          <a:latin typeface="Times New Roman" panose="02020603050405020304"/>
                          <a:ea typeface="宋体" panose="02010600030101010101" pitchFamily="2" charset="-122"/>
                        </a:rPr>
                        <a:t>5</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77">
                <a:tc>
                  <a:txBody>
                    <a:bodyPr/>
                    <a:lstStyle/>
                    <a:p>
                      <a:pPr algn="ctr">
                        <a:spcAft>
                          <a:spcPts val="0"/>
                        </a:spcAft>
                      </a:pPr>
                      <a:r>
                        <a:rPr lang="en-US" sz="2400" b="1" kern="100" dirty="0" err="1">
                          <a:latin typeface="@宋体" panose="02010600030101010101" charset="-122"/>
                          <a:ea typeface="宋体" panose="02010600030101010101" pitchFamily="2" charset="-122"/>
                        </a:rPr>
                        <a:t>CaO</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宋体" panose="02010600030101010101" pitchFamily="2" charset="-122"/>
                          <a:ea typeface="宋体" panose="02010600030101010101" pitchFamily="2" charset="-122"/>
                        </a:rPr>
                        <a:t>≥</a:t>
                      </a:r>
                      <a:r>
                        <a:rPr lang="en-US" sz="2400" b="1" kern="100" dirty="0" smtClean="0">
                          <a:latin typeface="宋体" panose="02010600030101010101" pitchFamily="2" charset="-122"/>
                          <a:ea typeface="宋体" panose="02010600030101010101" pitchFamily="2" charset="-122"/>
                        </a:rPr>
                        <a:t>52</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宋体" panose="02010600030101010101" pitchFamily="2" charset="-122"/>
                          <a:ea typeface="宋体" panose="02010600030101010101" pitchFamily="2" charset="-122"/>
                        </a:rPr>
                        <a:t>≥</a:t>
                      </a:r>
                      <a:r>
                        <a:rPr lang="en-US" sz="2400" b="1" kern="100" dirty="0" smtClean="0">
                          <a:latin typeface="宋体" panose="02010600030101010101" pitchFamily="2" charset="-122"/>
                          <a:ea typeface="宋体" panose="02010600030101010101" pitchFamily="2" charset="-122"/>
                        </a:rPr>
                        <a:t>30</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77">
                <a:tc>
                  <a:txBody>
                    <a:bodyPr/>
                    <a:lstStyle/>
                    <a:p>
                      <a:pPr algn="ctr">
                        <a:spcAft>
                          <a:spcPts val="0"/>
                        </a:spcAft>
                      </a:pPr>
                      <a:r>
                        <a:rPr lang="en-US" sz="2400" b="1" kern="100" dirty="0" err="1">
                          <a:latin typeface="@宋体" panose="02010600030101010101" charset="-122"/>
                          <a:ea typeface="宋体" panose="02010600030101010101" pitchFamily="2" charset="-122"/>
                        </a:rPr>
                        <a:t>MgO</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宋体" panose="02010600030101010101" pitchFamily="2" charset="-122"/>
                          <a:ea typeface="宋体" panose="02010600030101010101" pitchFamily="2" charset="-122"/>
                        </a:rPr>
                        <a:t>≥</a:t>
                      </a:r>
                      <a:r>
                        <a:rPr lang="en-US" sz="2400" b="1" kern="100" dirty="0" smtClean="0">
                          <a:latin typeface="宋体" panose="02010600030101010101" pitchFamily="2" charset="-122"/>
                          <a:ea typeface="宋体" panose="02010600030101010101" pitchFamily="2" charset="-122"/>
                        </a:rPr>
                        <a:t>20</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32">
                <a:tc>
                  <a:txBody>
                    <a:bodyPr/>
                    <a:lstStyle/>
                    <a:p>
                      <a:pPr algn="ctr">
                        <a:spcAft>
                          <a:spcPts val="0"/>
                        </a:spcAft>
                      </a:pPr>
                      <a:r>
                        <a:rPr lang="en-US" sz="2400" b="1" kern="100" dirty="0">
                          <a:latin typeface="@宋体" panose="02010600030101010101" charset="-122"/>
                          <a:ea typeface="宋体" panose="02010600030101010101" pitchFamily="2" charset="-122"/>
                        </a:rPr>
                        <a:t>Na</a:t>
                      </a:r>
                      <a:r>
                        <a:rPr lang="en-US" sz="2400" b="1" kern="100" baseline="-25000" dirty="0">
                          <a:latin typeface="@宋体" panose="02010600030101010101" charset="-122"/>
                          <a:ea typeface="宋体" panose="02010600030101010101" pitchFamily="2" charset="-122"/>
                          <a:sym typeface="Symbol" panose="05050102010706020507"/>
                        </a:rPr>
                        <a:t></a:t>
                      </a:r>
                      <a:r>
                        <a:rPr lang="en-US" sz="2400" b="1" kern="100" dirty="0">
                          <a:latin typeface="@宋体" panose="02010600030101010101" charset="-122"/>
                          <a:ea typeface="宋体" panose="02010600030101010101" pitchFamily="2" charset="-122"/>
                        </a:rPr>
                        <a:t>CO</a:t>
                      </a:r>
                      <a:r>
                        <a:rPr lang="en-US" sz="2400" b="1" kern="100" baseline="-25000" dirty="0">
                          <a:latin typeface="@宋体" panose="02010600030101010101" charset="-122"/>
                          <a:ea typeface="宋体" panose="02010600030101010101" pitchFamily="2" charset="-122"/>
                        </a:rPr>
                        <a:t>3</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宋体" panose="02010600030101010101" pitchFamily="2" charset="-122"/>
                          <a:ea typeface="宋体" panose="02010600030101010101" pitchFamily="2" charset="-122"/>
                        </a:rPr>
                        <a:t>≥</a:t>
                      </a:r>
                      <a:r>
                        <a:rPr lang="en-US" sz="2400" b="1" kern="100" dirty="0" smtClean="0">
                          <a:latin typeface="Times New Roman" panose="02020603050405020304"/>
                          <a:ea typeface="宋体" panose="02010600030101010101" pitchFamily="2" charset="-122"/>
                        </a:rPr>
                        <a:t>99</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ctr">
                        <a:spcAft>
                          <a:spcPts val="0"/>
                        </a:spcAft>
                      </a:pPr>
                      <a:r>
                        <a:rPr lang="en-US" sz="2400" b="1" kern="100" dirty="0">
                          <a:latin typeface="@宋体" panose="02010600030101010101" charset="-122"/>
                          <a:ea typeface="宋体" panose="02010600030101010101" pitchFamily="2" charset="-122"/>
                        </a:rPr>
                        <a:t>Na</a:t>
                      </a:r>
                      <a:r>
                        <a:rPr lang="en-US" sz="2400" b="1" kern="100" baseline="-25000" dirty="0">
                          <a:latin typeface="@宋体" panose="02010600030101010101" charset="-122"/>
                          <a:ea typeface="宋体" panose="02010600030101010101" pitchFamily="2" charset="-122"/>
                          <a:sym typeface="Symbol" panose="05050102010706020507"/>
                        </a:rPr>
                        <a:t></a:t>
                      </a:r>
                      <a:r>
                        <a:rPr lang="en-US" sz="2400" b="1" kern="100" dirty="0">
                          <a:latin typeface="@宋体" panose="02010600030101010101" charset="-122"/>
                          <a:ea typeface="宋体" panose="02010600030101010101" pitchFamily="2" charset="-122"/>
                        </a:rPr>
                        <a:t>SO</a:t>
                      </a:r>
                      <a:r>
                        <a:rPr lang="en-US" sz="2400" b="1" kern="100" baseline="-25000" dirty="0">
                          <a:latin typeface="@宋体" panose="02010600030101010101" charset="-122"/>
                          <a:ea typeface="宋体" panose="02010600030101010101" pitchFamily="2" charset="-122"/>
                        </a:rPr>
                        <a:t>4</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宋体" panose="02010600030101010101" pitchFamily="2" charset="-122"/>
                          <a:ea typeface="宋体" panose="02010600030101010101" pitchFamily="2" charset="-122"/>
                        </a:rPr>
                        <a:t>≥</a:t>
                      </a:r>
                      <a:r>
                        <a:rPr lang="en-US" sz="2400" b="1" kern="100" dirty="0" smtClean="0">
                          <a:latin typeface="Times New Roman" panose="02020603050405020304"/>
                          <a:ea typeface="宋体" panose="02010600030101010101" pitchFamily="2" charset="-122"/>
                        </a:rPr>
                        <a:t>99</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77">
                <a:tc>
                  <a:txBody>
                    <a:bodyPr/>
                    <a:lstStyle/>
                    <a:p>
                      <a:pPr algn="ctr">
                        <a:spcAft>
                          <a:spcPts val="0"/>
                        </a:spcAft>
                      </a:pPr>
                      <a:r>
                        <a:rPr lang="en-US" sz="2400" b="1" kern="100" dirty="0">
                          <a:latin typeface="@宋体" panose="02010600030101010101" charset="-122"/>
                          <a:ea typeface="宋体" panose="02010600030101010101" pitchFamily="2" charset="-122"/>
                        </a:rPr>
                        <a:t>TiO</a:t>
                      </a:r>
                      <a:r>
                        <a:rPr lang="en-US" sz="2400" b="1" kern="100" baseline="-25000" dirty="0">
                          <a:latin typeface="@宋体" panose="02010600030101010101" charset="-122"/>
                          <a:ea typeface="宋体" panose="02010600030101010101" pitchFamily="2" charset="-122"/>
                        </a:rPr>
                        <a:t>2</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pitchFamily="2" charset="-122"/>
                          <a:ea typeface="宋体" panose="02010600030101010101" pitchFamily="2" charset="-122"/>
                        </a:rPr>
                        <a:t>≤0.05</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77">
                <a:tc>
                  <a:txBody>
                    <a:bodyPr/>
                    <a:lstStyle/>
                    <a:p>
                      <a:pPr algn="ctr">
                        <a:spcAft>
                          <a:spcPts val="0"/>
                        </a:spcAft>
                      </a:pPr>
                      <a:r>
                        <a:rPr lang="en-US" sz="2400" b="1" kern="100" dirty="0" err="1">
                          <a:latin typeface="@宋体" panose="02010600030101010101" charset="-122"/>
                          <a:ea typeface="宋体" panose="02010600030101010101" pitchFamily="2" charset="-122"/>
                        </a:rPr>
                        <a:t>NaCl</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pitchFamily="2" charset="-122"/>
                          <a:ea typeface="宋体" panose="02010600030101010101" pitchFamily="2" charset="-122"/>
                        </a:rPr>
                        <a:t>≤0.3</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77">
                <a:tc>
                  <a:txBody>
                    <a:bodyPr/>
                    <a:lstStyle/>
                    <a:p>
                      <a:pPr algn="ctr">
                        <a:spcAft>
                          <a:spcPts val="0"/>
                        </a:spcAft>
                      </a:pPr>
                      <a:r>
                        <a:rPr lang="en-US" sz="2400" b="1" kern="100" dirty="0" err="1">
                          <a:latin typeface="@宋体" panose="02010600030101010101" charset="-122"/>
                          <a:ea typeface="宋体" panose="02010600030101010101" pitchFamily="2" charset="-122"/>
                        </a:rPr>
                        <a:t>Fe</a:t>
                      </a:r>
                      <a:r>
                        <a:rPr lang="en-US" sz="2400" b="1" kern="100" baseline="-25000" dirty="0" err="1">
                          <a:latin typeface="@宋体" panose="02010600030101010101" charset="-122"/>
                          <a:ea typeface="宋体" panose="02010600030101010101" pitchFamily="2" charset="-122"/>
                          <a:sym typeface="Symbol" panose="05050102010706020507"/>
                        </a:rPr>
                        <a:t></a:t>
                      </a:r>
                      <a:r>
                        <a:rPr lang="en-US" sz="2400" b="1" kern="100" dirty="0" err="1">
                          <a:latin typeface="@宋体" panose="02010600030101010101" charset="-122"/>
                          <a:ea typeface="宋体" panose="02010600030101010101" pitchFamily="2" charset="-122"/>
                        </a:rPr>
                        <a:t>O</a:t>
                      </a:r>
                      <a:r>
                        <a:rPr lang="en-US" sz="2400" b="1" kern="100" baseline="-25000" dirty="0">
                          <a:latin typeface="@宋体" panose="02010600030101010101" charset="-122"/>
                          <a:ea typeface="宋体" panose="02010600030101010101" pitchFamily="2" charset="-122"/>
                          <a:sym typeface="Symbol" panose="05050102010706020507"/>
                        </a:rPr>
                        <a:t></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latin typeface="宋体" panose="02010600030101010101" pitchFamily="2" charset="-122"/>
                          <a:ea typeface="宋体" panose="02010600030101010101" pitchFamily="2" charset="-122"/>
                        </a:rPr>
                        <a:t>≤0.010</a:t>
                      </a:r>
                      <a:endParaRPr lang="zh-CN" sz="22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宋体" panose="02010600030101010101" pitchFamily="2" charset="-122"/>
                          <a:ea typeface="宋体" panose="02010600030101010101" pitchFamily="2" charset="-122"/>
                        </a:rPr>
                        <a:t>≤0.010</a:t>
                      </a:r>
                      <a:endParaRPr lang="zh-CN" sz="2400" b="1" kern="10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latin typeface="宋体" panose="02010600030101010101" pitchFamily="2" charset="-122"/>
                          <a:ea typeface="宋体" panose="02010600030101010101" pitchFamily="2" charset="-122"/>
                        </a:rPr>
                        <a:t>≤0.015</a:t>
                      </a:r>
                      <a:endParaRPr lang="zh-CN" sz="22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宋体" panose="02010600030101010101" pitchFamily="2" charset="-122"/>
                          <a:ea typeface="宋体" panose="02010600030101010101" pitchFamily="2" charset="-122"/>
                        </a:rPr>
                        <a:t>≤</a:t>
                      </a:r>
                      <a:r>
                        <a:rPr lang="en-US" sz="2400" b="1" kern="100" dirty="0">
                          <a:solidFill>
                            <a:srgbClr val="FF0000"/>
                          </a:solidFill>
                          <a:latin typeface="宋体" panose="02010600030101010101" pitchFamily="2" charset="-122"/>
                          <a:ea typeface="宋体" panose="02010600030101010101" pitchFamily="2" charset="-122"/>
                        </a:rPr>
                        <a:t>0.01</a:t>
                      </a:r>
                      <a:endParaRPr lang="zh-CN" sz="24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latin typeface="宋体" panose="02010600030101010101" pitchFamily="2" charset="-122"/>
                          <a:ea typeface="宋体" panose="02010600030101010101" pitchFamily="2" charset="-122"/>
                        </a:rPr>
                        <a:t>≤0.003</a:t>
                      </a:r>
                      <a:endParaRPr lang="zh-CN" sz="22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latin typeface="宋体" panose="02010600030101010101" pitchFamily="2" charset="-122"/>
                          <a:ea typeface="宋体" panose="02010600030101010101" pitchFamily="2" charset="-122"/>
                        </a:rPr>
                        <a:t>≤0.001</a:t>
                      </a:r>
                      <a:endParaRPr lang="zh-CN" sz="22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7374" name="Rectangle 1"/>
          <p:cNvSpPr>
            <a:spLocks noChangeArrowheads="1"/>
          </p:cNvSpPr>
          <p:nvPr/>
        </p:nvSpPr>
        <p:spPr bwMode="auto">
          <a:xfrm>
            <a:off x="3857625" y="1000125"/>
            <a:ext cx="2338388" cy="523875"/>
          </a:xfrm>
          <a:prstGeom prst="rect">
            <a:avLst/>
          </a:prstGeom>
          <a:noFill/>
          <a:ln w="9525">
            <a:noFill/>
            <a:miter lim="800000"/>
          </a:ln>
        </p:spPr>
        <p:txBody>
          <a:bodyPr wrap="none" anchor="ctr">
            <a:spAutoFit/>
          </a:bodyPr>
          <a:lstStyle/>
          <a:p>
            <a:pPr algn="ctr" eaLnBrk="1" hangingPunct="1"/>
            <a:r>
              <a:rPr lang="zh-CN" altLang="en-US" sz="2800" b="1">
                <a:latin typeface="Times New Roman" panose="02020603050405020304" pitchFamily="18" charset="0"/>
                <a:cs typeface="Times New Roman" panose="02020603050405020304" pitchFamily="18" charset="0"/>
              </a:rPr>
              <a:t>主要原料要求</a:t>
            </a:r>
            <a:endParaRPr lang="en-US" altLang="zh-CN" sz="2800" b="1">
              <a:latin typeface="Arial" panose="020B0604020202020204" pitchFamily="34" charset="0"/>
            </a:endParaRPr>
          </a:p>
        </p:txBody>
      </p:sp>
      <p:sp>
        <p:nvSpPr>
          <p:cNvPr id="5" name="标题 1"/>
          <p:cNvSpPr txBox="1"/>
          <p:nvPr/>
        </p:nvSpPr>
        <p:spPr bwMode="auto">
          <a:xfrm>
            <a:off x="1071563"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9737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28625" y="2000250"/>
          <a:ext cx="8358188" cy="3929063"/>
        </p:xfrm>
        <a:graphic>
          <a:graphicData uri="http://schemas.openxmlformats.org/presentationml/2006/ole">
            <p:oleObj spid="_x0000_s100353" name="AutoCAD Drawing" r:id="rId3" imgW="305438175" imgH="125415675" progId="">
              <p:embed/>
            </p:oleObj>
          </a:graphicData>
        </a:graphic>
      </p:graphicFrame>
      <p:sp>
        <p:nvSpPr>
          <p:cNvPr id="3075" name="矩形 2"/>
          <p:cNvSpPr>
            <a:spLocks noChangeArrowheads="1"/>
          </p:cNvSpPr>
          <p:nvPr/>
        </p:nvSpPr>
        <p:spPr bwMode="auto">
          <a:xfrm>
            <a:off x="642938" y="1214438"/>
            <a:ext cx="7358062" cy="738187"/>
          </a:xfrm>
          <a:prstGeom prst="rect">
            <a:avLst/>
          </a:prstGeom>
          <a:noFill/>
          <a:ln w="9525">
            <a:solidFill>
              <a:srgbClr val="FF0000"/>
            </a:solidFill>
            <a:miter lim="800000"/>
          </a:ln>
        </p:spPr>
        <p:txBody>
          <a:bodyPr>
            <a:spAutoFit/>
          </a:bodyPr>
          <a:lstStyle/>
          <a:p>
            <a:r>
              <a:rPr lang="zh-CN" altLang="en-US" sz="2400" b="1"/>
              <a:t>（</a:t>
            </a:r>
            <a:r>
              <a:rPr lang="en-US" altLang="zh-CN" sz="2400" b="1"/>
              <a:t>1</a:t>
            </a:r>
            <a:r>
              <a:rPr lang="zh-CN" altLang="en-US" sz="2400" b="1"/>
              <a:t>） 电熔窑   </a:t>
            </a:r>
            <a:r>
              <a:rPr lang="en-US" sz="2400" b="1"/>
              <a:t> </a:t>
            </a:r>
            <a:r>
              <a:rPr lang="zh-CN" altLang="en-US" sz="2400" b="1"/>
              <a:t>（</a:t>
            </a:r>
            <a:r>
              <a:rPr lang="en-US" altLang="zh-CN" sz="2400" b="1"/>
              <a:t>2</a:t>
            </a:r>
            <a:r>
              <a:rPr lang="zh-CN" altLang="en-US" sz="2400" b="1"/>
              <a:t>）马蹄焰窑     （</a:t>
            </a:r>
            <a:r>
              <a:rPr lang="en-US" altLang="zh-CN" sz="2400" b="1"/>
              <a:t>3</a:t>
            </a:r>
            <a:r>
              <a:rPr lang="zh-CN" altLang="en-US" sz="2400" b="1"/>
              <a:t>）横火焰窑</a:t>
            </a:r>
          </a:p>
          <a:p>
            <a:endParaRPr lang="zh-CN" altLang="en-US" b="1"/>
          </a:p>
        </p:txBody>
      </p:sp>
      <p:sp>
        <p:nvSpPr>
          <p:cNvPr id="3076" name="矩形 3"/>
          <p:cNvSpPr>
            <a:spLocks noChangeArrowheads="1"/>
          </p:cNvSpPr>
          <p:nvPr/>
        </p:nvSpPr>
        <p:spPr bwMode="auto">
          <a:xfrm>
            <a:off x="2643188" y="5357813"/>
            <a:ext cx="3878262" cy="461962"/>
          </a:xfrm>
          <a:prstGeom prst="rect">
            <a:avLst/>
          </a:prstGeom>
          <a:noFill/>
          <a:ln w="9525">
            <a:noFill/>
            <a:miter lim="800000"/>
          </a:ln>
        </p:spPr>
        <p:txBody>
          <a:bodyPr wrap="none">
            <a:spAutoFit/>
          </a:bodyPr>
          <a:lstStyle/>
          <a:p>
            <a:r>
              <a:rPr lang="zh-CN" altLang="en-US" sz="2400" b="1">
                <a:solidFill>
                  <a:srgbClr val="FF0000"/>
                </a:solidFill>
              </a:rPr>
              <a:t>横火焰一窑二线窑炉示意图</a:t>
            </a:r>
          </a:p>
        </p:txBody>
      </p:sp>
      <p:sp>
        <p:nvSpPr>
          <p:cNvPr id="5" name="标题 1"/>
          <p:cNvSpPr txBox="1"/>
          <p:nvPr/>
        </p:nvSpPr>
        <p:spPr bwMode="auto">
          <a:xfrm>
            <a:off x="1071563"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3078" name="图片 12"/>
          <p:cNvPicPr>
            <a:picLocks noChangeAspect="1"/>
          </p:cNvPicPr>
          <p:nvPr/>
        </p:nvPicPr>
        <p:blipFill>
          <a:blip r:embed="rId4"/>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矩形 3"/>
          <p:cNvSpPr>
            <a:spLocks noChangeArrowheads="1"/>
          </p:cNvSpPr>
          <p:nvPr/>
        </p:nvSpPr>
        <p:spPr bwMode="auto">
          <a:xfrm>
            <a:off x="3786188" y="5214938"/>
            <a:ext cx="2000250" cy="646112"/>
          </a:xfrm>
          <a:prstGeom prst="rect">
            <a:avLst/>
          </a:prstGeom>
          <a:noFill/>
          <a:ln w="9525">
            <a:noFill/>
            <a:miter lim="800000"/>
          </a:ln>
        </p:spPr>
        <p:txBody>
          <a:bodyPr>
            <a:spAutoFit/>
          </a:bodyPr>
          <a:lstStyle/>
          <a:p>
            <a:r>
              <a:rPr lang="zh-CN" altLang="en-US" sz="3600"/>
              <a:t>压   延</a:t>
            </a:r>
          </a:p>
        </p:txBody>
      </p:sp>
      <p:pic>
        <p:nvPicPr>
          <p:cNvPr id="98307" name="Picture 4" descr="https://ss0.bdstatic.com/70cFuHSh_Q1YnxGkpoWK1HF6hhy/it/u=3054927295,1420863241&amp;fm=26&amp;gp=0.jpg"/>
          <p:cNvPicPr>
            <a:picLocks noChangeAspect="1" noChangeArrowheads="1"/>
          </p:cNvPicPr>
          <p:nvPr/>
        </p:nvPicPr>
        <p:blipFill>
          <a:blip r:embed="rId2"/>
          <a:srcRect/>
          <a:stretch>
            <a:fillRect/>
          </a:stretch>
        </p:blipFill>
        <p:spPr bwMode="auto">
          <a:xfrm>
            <a:off x="2428875" y="1714500"/>
            <a:ext cx="5286375" cy="3500438"/>
          </a:xfrm>
          <a:prstGeom prst="rect">
            <a:avLst/>
          </a:prstGeom>
          <a:noFill/>
          <a:ln w="9525">
            <a:noFill/>
            <a:miter lim="800000"/>
            <a:headEnd/>
            <a:tailEnd/>
          </a:ln>
        </p:spPr>
      </p:pic>
      <p:sp>
        <p:nvSpPr>
          <p:cNvPr id="5" name="标题 1"/>
          <p:cNvSpPr txBox="1"/>
          <p:nvPr/>
        </p:nvSpPr>
        <p:spPr bwMode="auto">
          <a:xfrm>
            <a:off x="928688"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十、玻璃生产及能源消耗</a:t>
            </a:r>
            <a:endParaRPr lang="zh-CN" altLang="zh-CN" sz="3600" b="1" dirty="0">
              <a:latin typeface="+mj-lt"/>
              <a:ea typeface="+mj-ea"/>
              <a:cs typeface="+mj-cs"/>
            </a:endParaRPr>
          </a:p>
        </p:txBody>
      </p:sp>
      <p:pic>
        <p:nvPicPr>
          <p:cNvPr id="98309" name="图片 12"/>
          <p:cNvPicPr>
            <a:picLocks noChangeAspect="1"/>
          </p:cNvPicPr>
          <p:nvPr/>
        </p:nvPicPr>
        <p:blipFill>
          <a:blip r:embed="rId3"/>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285750" y="1593850"/>
          <a:ext cx="8429683" cy="5082821"/>
        </p:xfrm>
        <a:graphic>
          <a:graphicData uri="http://schemas.openxmlformats.org/drawingml/2006/table">
            <a:tbl>
              <a:tblPr/>
              <a:tblGrid>
                <a:gridCol w="285752"/>
                <a:gridCol w="1134892"/>
                <a:gridCol w="2651322"/>
                <a:gridCol w="1428760"/>
                <a:gridCol w="785818"/>
                <a:gridCol w="871773"/>
                <a:gridCol w="1271366"/>
              </a:tblGrid>
              <a:tr h="316057">
                <a:tc>
                  <a:txBody>
                    <a:bodyPr/>
                    <a:lstStyle/>
                    <a:p>
                      <a:pPr algn="ctr">
                        <a:spcAft>
                          <a:spcPts val="0"/>
                        </a:spcAft>
                      </a:pPr>
                      <a:r>
                        <a:rPr lang="zh-CN" sz="1400" b="1" kern="100" dirty="0">
                          <a:latin typeface="Times New Roman" panose="02020603050405020304"/>
                          <a:ea typeface="宋体" panose="02010600030101010101" pitchFamily="2" charset="-122"/>
                          <a:cs typeface="Times New Roman" panose="02020603050405020304"/>
                        </a:rPr>
                        <a:t>序号</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latin typeface="Times New Roman" panose="02020603050405020304"/>
                          <a:ea typeface="宋体" panose="02010600030101010101" pitchFamily="2" charset="-122"/>
                          <a:cs typeface="Times New Roman" panose="02020603050405020304"/>
                        </a:rPr>
                        <a:t>节能</a:t>
                      </a:r>
                      <a:r>
                        <a:rPr lang="zh-CN" sz="1400" b="1" kern="100" dirty="0" smtClean="0">
                          <a:latin typeface="Times New Roman" panose="02020603050405020304"/>
                          <a:ea typeface="宋体" panose="02010600030101010101" pitchFamily="2" charset="-122"/>
                          <a:cs typeface="Times New Roman" panose="02020603050405020304"/>
                        </a:rPr>
                        <a:t>技术</a:t>
                      </a:r>
                      <a:endParaRPr lang="en-US" altLang="zh-CN" sz="1400" b="1" kern="100" dirty="0" smtClean="0">
                        <a:latin typeface="Times New Roman" panose="02020603050405020304"/>
                        <a:ea typeface="宋体" panose="02010600030101010101" pitchFamily="2" charset="-122"/>
                        <a:cs typeface="Times New Roman" panose="02020603050405020304"/>
                      </a:endParaRPr>
                    </a:p>
                    <a:p>
                      <a:pPr algn="ctr">
                        <a:spcAft>
                          <a:spcPts val="0"/>
                        </a:spcAft>
                      </a:pPr>
                      <a:r>
                        <a:rPr lang="zh-CN" sz="1400" b="1" kern="100" dirty="0" smtClean="0">
                          <a:latin typeface="Times New Roman" panose="02020603050405020304"/>
                          <a:ea typeface="宋体" panose="02010600030101010101" pitchFamily="2" charset="-122"/>
                          <a:cs typeface="Times New Roman" panose="02020603050405020304"/>
                        </a:rPr>
                        <a:t>名称</a:t>
                      </a:r>
                      <a:endParaRPr lang="zh-CN"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latin typeface="Times New Roman" panose="02020603050405020304"/>
                          <a:ea typeface="宋体" panose="02010600030101010101" pitchFamily="2" charset="-122"/>
                          <a:cs typeface="Times New Roman" panose="02020603050405020304"/>
                        </a:rPr>
                        <a:t>技术内容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latin typeface="Times New Roman" panose="02020603050405020304"/>
                          <a:ea typeface="宋体" panose="02010600030101010101" pitchFamily="2" charset="-122"/>
                          <a:cs typeface="Times New Roman" panose="02020603050405020304"/>
                        </a:rPr>
                        <a:t>研究现状</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dirty="0">
                          <a:latin typeface="Times New Roman" panose="02020603050405020304"/>
                          <a:ea typeface="宋体" panose="02010600030101010101" pitchFamily="2" charset="-122"/>
                          <a:cs typeface="Times New Roman" panose="02020603050405020304"/>
                        </a:rPr>
                        <a:t>目前推广比例</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latin typeface="Times New Roman" panose="02020603050405020304"/>
                          <a:ea typeface="宋体" panose="02010600030101010101" pitchFamily="2" charset="-122"/>
                          <a:cs typeface="Times New Roman" panose="02020603050405020304"/>
                        </a:rPr>
                        <a:t>单位节能能力</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100">
                          <a:latin typeface="Times New Roman" panose="02020603050405020304"/>
                          <a:ea typeface="宋体" panose="02010600030101010101" pitchFamily="2" charset="-122"/>
                          <a:cs typeface="Times New Roman" panose="02020603050405020304"/>
                        </a:rPr>
                        <a:t>备注</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115">
                <a:tc>
                  <a:txBody>
                    <a:bodyPr/>
                    <a:lstStyle/>
                    <a:p>
                      <a:pPr algn="ctr">
                        <a:spcAft>
                          <a:spcPts val="0"/>
                        </a:spcAft>
                      </a:pPr>
                      <a:r>
                        <a:rPr lang="en-US" sz="1400" b="1" kern="100" dirty="0">
                          <a:latin typeface="Times New Roman" panose="02020603050405020304"/>
                          <a:ea typeface="宋体" panose="02010600030101010101" pitchFamily="2" charset="-122"/>
                          <a:cs typeface="Times New Roman" panose="02020603050405020304"/>
                        </a:rPr>
                        <a:t>1</a:t>
                      </a:r>
                      <a:endParaRPr lang="zh-CN"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玻璃熔窑余热发电技术</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Times New Roman" panose="02020603050405020304"/>
                          <a:ea typeface="宋体" panose="02010600030101010101" pitchFamily="2" charset="-122"/>
                          <a:cs typeface="Times New Roman" panose="02020603050405020304"/>
                        </a:rPr>
                        <a:t>将玻璃熔窑排放的余热转换为电能</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Times New Roman" panose="02020603050405020304"/>
                          <a:ea typeface="宋体" panose="02010600030101010101" pitchFamily="2" charset="-122"/>
                          <a:cs typeface="Times New Roman" panose="02020603050405020304"/>
                        </a:rPr>
                        <a:t>技术成熟</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1800" b="1" kern="1200" dirty="0" smtClean="0">
                          <a:solidFill>
                            <a:schemeClr val="tx1"/>
                          </a:solidFill>
                          <a:latin typeface="+mn-lt"/>
                          <a:ea typeface="+mn-ea"/>
                          <a:cs typeface="+mn-cs"/>
                        </a:rPr>
                        <a:t>＞</a:t>
                      </a:r>
                      <a:r>
                        <a:rPr lang="en-US" altLang="en-US" sz="1800" b="1" kern="1200" dirty="0" smtClean="0">
                          <a:solidFill>
                            <a:schemeClr val="tx1"/>
                          </a:solidFill>
                          <a:latin typeface="+mn-lt"/>
                          <a:ea typeface="+mn-ea"/>
                          <a:cs typeface="+mn-cs"/>
                        </a:rPr>
                        <a:t>50%</a:t>
                      </a:r>
                      <a:endParaRPr lang="zh-CN" altLang="en-US" sz="1800" b="1" kern="1200" dirty="0">
                        <a:solidFill>
                          <a:schemeClr val="tx1"/>
                        </a:solidFill>
                        <a:latin typeface="+mn-lt"/>
                        <a:ea typeface="+mn-ea"/>
                        <a:cs typeface="+mn-cs"/>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latin typeface="Times New Roman" panose="02020603050405020304"/>
                          <a:ea typeface="宋体" panose="02010600030101010101" pitchFamily="2" charset="-122"/>
                          <a:cs typeface="Times New Roman" panose="02020603050405020304"/>
                        </a:rPr>
                        <a:t>8%</a:t>
                      </a:r>
                      <a:r>
                        <a:rPr lang="zh-CN" sz="1400" b="1" kern="100" dirty="0">
                          <a:latin typeface="Times New Roman" panose="02020603050405020304"/>
                          <a:ea typeface="宋体" panose="02010600030101010101" pitchFamily="2" charset="-122"/>
                          <a:cs typeface="Times New Roman" panose="02020603050405020304"/>
                        </a:rPr>
                        <a:t>。</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Times New Roman" panose="02020603050405020304"/>
                          <a:ea typeface="宋体" panose="02010600030101010101" pitchFamily="2" charset="-122"/>
                          <a:cs typeface="Times New Roman" panose="02020603050405020304"/>
                        </a:rPr>
                        <a:t>国家重点节能技术推广目录（第一批）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415">
                <a:tc>
                  <a:txBody>
                    <a:bodyPr/>
                    <a:lstStyle/>
                    <a:p>
                      <a:pPr algn="ctr">
                        <a:spcAft>
                          <a:spcPts val="0"/>
                        </a:spcAft>
                      </a:pPr>
                      <a:r>
                        <a:rPr lang="en-US" sz="1400" b="1" kern="100">
                          <a:latin typeface="Times New Roman" panose="02020603050405020304"/>
                          <a:ea typeface="宋体" panose="02010600030101010101" pitchFamily="2" charset="-122"/>
                          <a:cs typeface="Times New Roman" panose="02020603050405020304"/>
                        </a:rPr>
                        <a:t>2</a:t>
                      </a:r>
                      <a:endParaRPr lang="zh-CN" sz="1400" b="1" kern="10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富氧燃烧技术</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用富氧代替空气助燃，可改善产品质量、降低能耗、减少污染</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技术比较成熟</a:t>
                      </a:r>
                      <a:r>
                        <a:rPr lang="zh-CN" sz="1400" b="1" kern="100" dirty="0" smtClean="0">
                          <a:latin typeface="Times New Roman" panose="02020603050405020304"/>
                          <a:ea typeface="宋体" panose="02010600030101010101" pitchFamily="2" charset="-122"/>
                          <a:cs typeface="Times New Roman" panose="02020603050405020304"/>
                        </a:rPr>
                        <a:t>，数十</a:t>
                      </a:r>
                      <a:r>
                        <a:rPr lang="zh-CN" sz="1400" b="1" kern="100" dirty="0">
                          <a:latin typeface="Times New Roman" panose="02020603050405020304"/>
                          <a:ea typeface="宋体" panose="02010600030101010101" pitchFamily="2" charset="-122"/>
                          <a:cs typeface="Times New Roman" panose="02020603050405020304"/>
                        </a:rPr>
                        <a:t>条生产线采用该技术</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800" b="1" kern="1200" dirty="0">
                          <a:solidFill>
                            <a:schemeClr val="tx1"/>
                          </a:solidFill>
                          <a:latin typeface="+mn-lt"/>
                          <a:ea typeface="+mn-ea"/>
                          <a:cs typeface="+mn-cs"/>
                        </a:rPr>
                        <a:t>约</a:t>
                      </a:r>
                      <a:r>
                        <a:rPr lang="en-US" altLang="en-US" sz="1800" b="1" kern="1200" dirty="0">
                          <a:solidFill>
                            <a:schemeClr val="tx1"/>
                          </a:solidFill>
                          <a:latin typeface="+mn-lt"/>
                          <a:ea typeface="+mn-ea"/>
                          <a:cs typeface="+mn-cs"/>
                        </a:rPr>
                        <a:t>5%</a:t>
                      </a:r>
                      <a:endParaRPr lang="zh-CN" altLang="en-US" sz="1800" b="1" kern="1200" dirty="0">
                        <a:solidFill>
                          <a:schemeClr val="tx1"/>
                        </a:solidFill>
                        <a:latin typeface="+mn-lt"/>
                        <a:ea typeface="+mn-ea"/>
                        <a:cs typeface="+mn-cs"/>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latin typeface="Times New Roman" panose="02020603050405020304"/>
                          <a:ea typeface="宋体" panose="02010600030101010101" pitchFamily="2" charset="-122"/>
                          <a:cs typeface="Times New Roman" panose="02020603050405020304"/>
                        </a:rPr>
                        <a:t>3%-5%</a:t>
                      </a:r>
                      <a:r>
                        <a:rPr lang="zh-CN" sz="1400" b="1" kern="100" dirty="0" smtClean="0">
                          <a:latin typeface="Times New Roman" panose="02020603050405020304"/>
                          <a:ea typeface="宋体" panose="02010600030101010101" pitchFamily="2" charset="-122"/>
                          <a:cs typeface="Times New Roman" panose="02020603050405020304"/>
                        </a:rPr>
                        <a:t>。</a:t>
                      </a:r>
                      <a:endParaRPr lang="zh-CN"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Times New Roman" panose="02020603050405020304"/>
                          <a:ea typeface="宋体" panose="02010600030101010101" pitchFamily="2" charset="-122"/>
                          <a:cs typeface="Times New Roman" panose="02020603050405020304"/>
                        </a:rPr>
                        <a:t>国家重点节能技术推广目录（第一批）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144">
                <a:tc>
                  <a:txBody>
                    <a:bodyPr/>
                    <a:lstStyle/>
                    <a:p>
                      <a:pPr algn="ctr">
                        <a:spcAft>
                          <a:spcPts val="0"/>
                        </a:spcAft>
                      </a:pPr>
                      <a:r>
                        <a:rPr lang="en-US" sz="1400" b="1" kern="100">
                          <a:latin typeface="Times New Roman" panose="02020603050405020304"/>
                          <a:ea typeface="宋体" panose="02010600030101010101" pitchFamily="2" charset="-122"/>
                          <a:cs typeface="Times New Roman" panose="02020603050405020304"/>
                        </a:rPr>
                        <a:t>3</a:t>
                      </a:r>
                      <a:endParaRPr lang="zh-CN" sz="1400" b="1" kern="10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气凝胶超级</a:t>
                      </a:r>
                      <a:r>
                        <a:rPr lang="zh-CN" sz="1400" b="1" kern="100" dirty="0" smtClean="0">
                          <a:latin typeface="Times New Roman" panose="02020603050405020304"/>
                          <a:ea typeface="宋体" panose="02010600030101010101" pitchFamily="2" charset="-122"/>
                          <a:cs typeface="Times New Roman" panose="02020603050405020304"/>
                        </a:rPr>
                        <a:t>绝热材料</a:t>
                      </a:r>
                      <a:r>
                        <a:rPr lang="zh-CN" sz="1400" b="1" kern="100" dirty="0">
                          <a:latin typeface="Times New Roman" panose="02020603050405020304"/>
                          <a:ea typeface="宋体" panose="02010600030101010101" pitchFamily="2" charset="-122"/>
                          <a:cs typeface="Times New Roman" panose="02020603050405020304"/>
                        </a:rPr>
                        <a:t>保温节能技术</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采用绝热性能远远优于单调材料的气凝胶进行窑炉保温，减少热量散失。</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比较成熟</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800" b="1" kern="1200" dirty="0">
                          <a:solidFill>
                            <a:schemeClr val="tx1"/>
                          </a:solidFill>
                          <a:latin typeface="+mn-lt"/>
                          <a:ea typeface="+mn-ea"/>
                          <a:cs typeface="+mn-cs"/>
                        </a:rPr>
                        <a:t>＜</a:t>
                      </a:r>
                      <a:r>
                        <a:rPr lang="en-US" altLang="en-US" sz="1800" b="1" kern="1200" dirty="0">
                          <a:solidFill>
                            <a:schemeClr val="tx1"/>
                          </a:solidFill>
                          <a:latin typeface="+mn-lt"/>
                          <a:ea typeface="+mn-ea"/>
                          <a:cs typeface="+mn-cs"/>
                        </a:rPr>
                        <a:t>3%</a:t>
                      </a:r>
                      <a:endParaRPr lang="zh-CN" altLang="en-US" sz="1800" b="1" kern="1200" dirty="0">
                        <a:solidFill>
                          <a:schemeClr val="tx1"/>
                        </a:solidFill>
                        <a:latin typeface="+mn-lt"/>
                        <a:ea typeface="+mn-ea"/>
                        <a:cs typeface="+mn-cs"/>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latin typeface="Times New Roman" panose="02020603050405020304"/>
                          <a:ea typeface="宋体" panose="02010600030101010101" pitchFamily="2" charset="-122"/>
                          <a:cs typeface="Times New Roman" panose="02020603050405020304"/>
                        </a:rPr>
                        <a:t>1.26tce/m</a:t>
                      </a:r>
                      <a:r>
                        <a:rPr lang="en-US" sz="1400" b="1" kern="100" baseline="30000" dirty="0">
                          <a:latin typeface="Times New Roman" panose="02020603050405020304"/>
                          <a:ea typeface="宋体" panose="02010600030101010101" pitchFamily="2" charset="-122"/>
                          <a:cs typeface="Times New Roman" panose="02020603050405020304"/>
                        </a:rPr>
                        <a:t>2</a:t>
                      </a:r>
                      <a:r>
                        <a:rPr lang="zh-CN" sz="1400" b="1" kern="100" dirty="0">
                          <a:latin typeface="Times New Roman" panose="02020603050405020304"/>
                          <a:ea typeface="宋体" panose="02010600030101010101" pitchFamily="2" charset="-122"/>
                          <a:cs typeface="Times New Roman" panose="02020603050405020304"/>
                        </a:rPr>
                        <a:t>·</a:t>
                      </a:r>
                      <a:r>
                        <a:rPr lang="en-US" sz="1400" b="1" kern="100" dirty="0">
                          <a:latin typeface="Times New Roman" panose="02020603050405020304"/>
                          <a:ea typeface="宋体" panose="02010600030101010101" pitchFamily="2" charset="-122"/>
                          <a:cs typeface="Times New Roman" panose="02020603050405020304"/>
                        </a:rPr>
                        <a:t>a</a:t>
                      </a:r>
                      <a:endParaRPr lang="zh-CN"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国家重点节能技术推广目录（五批）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144">
                <a:tc>
                  <a:txBody>
                    <a:bodyPr/>
                    <a:lstStyle/>
                    <a:p>
                      <a:pPr algn="ctr">
                        <a:spcAft>
                          <a:spcPts val="0"/>
                        </a:spcAft>
                      </a:pPr>
                      <a:r>
                        <a:rPr lang="en-US" sz="1400" b="1" kern="100">
                          <a:latin typeface="Times New Roman" panose="02020603050405020304"/>
                          <a:ea typeface="宋体" panose="02010600030101010101" pitchFamily="2" charset="-122"/>
                          <a:cs typeface="Times New Roman" panose="02020603050405020304"/>
                        </a:rPr>
                        <a:t>4</a:t>
                      </a:r>
                      <a:endParaRPr lang="zh-CN" sz="1400" b="1" kern="10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Times New Roman" panose="02020603050405020304"/>
                          <a:ea typeface="宋体" panose="02010600030101010101" pitchFamily="2" charset="-122"/>
                          <a:cs typeface="Times New Roman" panose="02020603050405020304"/>
                        </a:rPr>
                        <a:t>浮法玻璃窑纯氧燃烧装备技术</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通过增设</a:t>
                      </a:r>
                      <a:r>
                        <a:rPr lang="en-US" sz="1400" b="1" kern="100" dirty="0">
                          <a:latin typeface="Times New Roman" panose="02020603050405020304"/>
                          <a:ea typeface="宋体" panose="02010600030101010101" pitchFamily="2" charset="-122"/>
                          <a:cs typeface="Times New Roman" panose="02020603050405020304"/>
                        </a:rPr>
                        <a:t>0</a:t>
                      </a:r>
                      <a:r>
                        <a:rPr lang="zh-CN" sz="1400" b="1" kern="100" dirty="0">
                          <a:latin typeface="Times New Roman" panose="02020603050405020304"/>
                          <a:ea typeface="宋体" panose="02010600030101010101" pitchFamily="2" charset="-122"/>
                          <a:cs typeface="Times New Roman" panose="02020603050405020304"/>
                        </a:rPr>
                        <a:t>号氧枪，实现火焰温度梯度分布，增强辐射力和传热效率，降低能耗</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比较成熟</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en-US" sz="1800" b="1" kern="1200" dirty="0">
                          <a:solidFill>
                            <a:schemeClr val="tx1"/>
                          </a:solidFill>
                          <a:latin typeface="+mn-lt"/>
                          <a:ea typeface="+mn-ea"/>
                          <a:cs typeface="+mn-cs"/>
                        </a:rPr>
                        <a:t>3%</a:t>
                      </a:r>
                      <a:endParaRPr lang="zh-CN" altLang="en-US" sz="1800" b="1" kern="1200" dirty="0">
                        <a:solidFill>
                          <a:schemeClr val="tx1"/>
                        </a:solidFill>
                        <a:latin typeface="+mn-lt"/>
                        <a:ea typeface="+mn-ea"/>
                        <a:cs typeface="+mn-cs"/>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latin typeface="Times New Roman" panose="02020603050405020304"/>
                          <a:ea typeface="宋体" panose="02010600030101010101" pitchFamily="2" charset="-122"/>
                          <a:cs typeface="Times New Roman" panose="02020603050405020304"/>
                        </a:rPr>
                        <a:t>4200tce/a</a:t>
                      </a:r>
                      <a:endParaRPr lang="zh-CN"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Times New Roman" panose="02020603050405020304"/>
                          <a:ea typeface="宋体" panose="02010600030101010101" pitchFamily="2" charset="-122"/>
                          <a:cs typeface="Times New Roman" panose="02020603050405020304"/>
                        </a:rPr>
                        <a:t>国家重点节能技术推广目录（六批）</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087">
                <a:tc>
                  <a:txBody>
                    <a:bodyPr/>
                    <a:lstStyle/>
                    <a:p>
                      <a:pPr algn="ctr">
                        <a:spcAft>
                          <a:spcPts val="0"/>
                        </a:spcAft>
                      </a:pPr>
                      <a:r>
                        <a:rPr lang="en-US" sz="1400" b="1" kern="100">
                          <a:latin typeface="Times New Roman" panose="02020603050405020304"/>
                          <a:ea typeface="宋体" panose="02010600030101010101" pitchFamily="2" charset="-122"/>
                          <a:cs typeface="Times New Roman" panose="02020603050405020304"/>
                        </a:rPr>
                        <a:t>5</a:t>
                      </a:r>
                      <a:endParaRPr lang="zh-CN" sz="1400" b="1" kern="10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Times New Roman" panose="02020603050405020304"/>
                          <a:ea typeface="宋体" panose="02010600030101010101" pitchFamily="2" charset="-122"/>
                          <a:cs typeface="Times New Roman" panose="02020603050405020304"/>
                        </a:rPr>
                        <a:t>配合料料方优化</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通过优化配方，降低熔化温度，达到节能目的</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latin typeface="Times New Roman" panose="02020603050405020304"/>
                          <a:ea typeface="宋体" panose="02010600030101010101" pitchFamily="2" charset="-122"/>
                          <a:cs typeface="Times New Roman" panose="02020603050405020304"/>
                        </a:rPr>
                        <a:t>/</a:t>
                      </a:r>
                      <a:endParaRPr lang="zh-CN" sz="1400" b="1" kern="10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latin typeface="Times New Roman" panose="02020603050405020304"/>
                          <a:ea typeface="宋体" panose="02010600030101010101" pitchFamily="2" charset="-122"/>
                          <a:cs typeface="Times New Roman" panose="02020603050405020304"/>
                        </a:rPr>
                        <a:t>/</a:t>
                      </a:r>
                      <a:endParaRPr lang="zh-CN"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latin typeface="Times New Roman" panose="02020603050405020304"/>
                          <a:ea typeface="宋体" panose="02010600030101010101" pitchFamily="2" charset="-122"/>
                          <a:cs typeface="Times New Roman" panose="02020603050405020304"/>
                        </a:rPr>
                        <a:t>/</a:t>
                      </a:r>
                      <a:endParaRPr lang="zh-CN"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kern="10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144">
                <a:tc>
                  <a:txBody>
                    <a:bodyPr/>
                    <a:lstStyle/>
                    <a:p>
                      <a:pPr algn="ctr">
                        <a:spcAft>
                          <a:spcPts val="0"/>
                        </a:spcAft>
                      </a:pPr>
                      <a:r>
                        <a:rPr lang="en-US" sz="1400" b="1" kern="100">
                          <a:latin typeface="Times New Roman" panose="02020603050405020304"/>
                          <a:ea typeface="宋体" panose="02010600030101010101" pitchFamily="2" charset="-122"/>
                          <a:cs typeface="Times New Roman" panose="02020603050405020304"/>
                        </a:rPr>
                        <a:t>6</a:t>
                      </a:r>
                      <a:endParaRPr lang="zh-CN" sz="1400" b="1" kern="10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Times New Roman" panose="02020603050405020304"/>
                          <a:ea typeface="宋体" panose="02010600030101010101" pitchFamily="2" charset="-122"/>
                          <a:cs typeface="Times New Roman" panose="02020603050405020304"/>
                        </a:rPr>
                        <a:t>熔窑热平衡技术</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通过全密封、强保温、</a:t>
                      </a:r>
                      <a:r>
                        <a:rPr lang="en-US" sz="1400" b="1" kern="100" dirty="0">
                          <a:latin typeface="Times New Roman" panose="02020603050405020304"/>
                          <a:ea typeface="宋体" panose="02010600030101010101" pitchFamily="2" charset="-122"/>
                          <a:cs typeface="Times New Roman" panose="02020603050405020304"/>
                        </a:rPr>
                        <a:t>45</a:t>
                      </a:r>
                      <a:r>
                        <a:rPr lang="zh-CN" sz="1400" b="1" kern="100" dirty="0">
                          <a:latin typeface="Times New Roman" panose="02020603050405020304"/>
                          <a:ea typeface="宋体" panose="02010600030101010101" pitchFamily="2" charset="-122"/>
                          <a:cs typeface="Times New Roman" panose="02020603050405020304"/>
                        </a:rPr>
                        <a:t>°投料口、</a:t>
                      </a:r>
                      <a:r>
                        <a:rPr lang="en-US" sz="1400" b="1" kern="100" dirty="0">
                          <a:latin typeface="Times New Roman" panose="02020603050405020304"/>
                          <a:ea typeface="宋体" panose="02010600030101010101" pitchFamily="2" charset="-122"/>
                          <a:cs typeface="Times New Roman" panose="02020603050405020304"/>
                        </a:rPr>
                        <a:t>L</a:t>
                      </a:r>
                      <a:r>
                        <a:rPr lang="zh-CN" sz="1400" b="1" kern="100" dirty="0">
                          <a:latin typeface="Times New Roman" panose="02020603050405020304"/>
                          <a:ea typeface="宋体" panose="02010600030101010101" pitchFamily="2" charset="-122"/>
                          <a:cs typeface="Times New Roman" panose="02020603050405020304"/>
                        </a:rPr>
                        <a:t>型前脸吊墙等措施，减少热量损失</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比较成熟</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latin typeface="Times New Roman" panose="02020603050405020304"/>
                          <a:ea typeface="宋体" panose="02010600030101010101" pitchFamily="2" charset="-122"/>
                          <a:cs typeface="Times New Roman" panose="02020603050405020304"/>
                        </a:rPr>
                        <a:t>/</a:t>
                      </a:r>
                      <a:endParaRPr lang="zh-CN" sz="1400" b="1" kern="10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latin typeface="Times New Roman" panose="02020603050405020304"/>
                          <a:ea typeface="宋体" panose="02010600030101010101" pitchFamily="2" charset="-122"/>
                          <a:cs typeface="Times New Roman" panose="02020603050405020304"/>
                        </a:rPr>
                        <a:t>/</a:t>
                      </a:r>
                      <a:endParaRPr lang="zh-CN"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087">
                <a:tc>
                  <a:txBody>
                    <a:bodyPr/>
                    <a:lstStyle/>
                    <a:p>
                      <a:pPr algn="ctr">
                        <a:spcAft>
                          <a:spcPts val="0"/>
                        </a:spcAft>
                      </a:pPr>
                      <a:r>
                        <a:rPr lang="en-US" sz="1400" b="1" kern="100">
                          <a:latin typeface="Times New Roman" panose="02020603050405020304"/>
                          <a:ea typeface="宋体" panose="02010600030101010101" pitchFamily="2" charset="-122"/>
                          <a:cs typeface="Times New Roman" panose="02020603050405020304"/>
                        </a:rPr>
                        <a:t>7</a:t>
                      </a:r>
                      <a:endParaRPr lang="zh-CN" sz="1400" b="1" kern="10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Times New Roman" panose="02020603050405020304"/>
                          <a:ea typeface="宋体" panose="02010600030101010101" pitchFamily="2" charset="-122"/>
                          <a:cs typeface="Times New Roman" panose="02020603050405020304"/>
                        </a:rPr>
                        <a:t>节能熔窑设计技术</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Times New Roman" panose="02020603050405020304"/>
                          <a:ea typeface="宋体" panose="02010600030101010101" pitchFamily="2" charset="-122"/>
                          <a:cs typeface="Times New Roman" panose="02020603050405020304"/>
                        </a:rPr>
                        <a:t>通过合理的窑炉结构设计，提高熔化率</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a:latin typeface="Times New Roman" panose="02020603050405020304"/>
                          <a:ea typeface="宋体" panose="02010600030101010101" pitchFamily="2" charset="-122"/>
                          <a:cs typeface="Times New Roman" panose="02020603050405020304"/>
                        </a:rPr>
                        <a:t>比较成熟</a:t>
                      </a: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latin typeface="Times New Roman" panose="02020603050405020304"/>
                          <a:ea typeface="宋体" panose="02010600030101010101" pitchFamily="2" charset="-122"/>
                          <a:cs typeface="Times New Roman" panose="02020603050405020304"/>
                        </a:rPr>
                        <a:t>/</a:t>
                      </a:r>
                      <a:endParaRPr lang="zh-CN"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latin typeface="Times New Roman" panose="02020603050405020304"/>
                          <a:ea typeface="宋体" panose="02010600030101010101" pitchFamily="2" charset="-122"/>
                          <a:cs typeface="Times New Roman" panose="02020603050405020304"/>
                        </a:rPr>
                        <a:t>/</a:t>
                      </a:r>
                      <a:endParaRPr lang="zh-CN"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b="1" kern="100" dirty="0">
                        <a:latin typeface="Times New Roman" panose="02020603050405020304"/>
                        <a:ea typeface="宋体" panose="02010600030101010101" pitchFamily="2" charset="-122"/>
                        <a:cs typeface="Times New Roman" panose="02020603050405020304"/>
                      </a:endParaRPr>
                    </a:p>
                  </a:txBody>
                  <a:tcPr marL="52779" marR="52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9404" name="Rectangle 1"/>
          <p:cNvSpPr>
            <a:spLocks noChangeArrowheads="1"/>
          </p:cNvSpPr>
          <p:nvPr/>
        </p:nvSpPr>
        <p:spPr bwMode="auto">
          <a:xfrm>
            <a:off x="3000375" y="1000125"/>
            <a:ext cx="2338388" cy="523875"/>
          </a:xfrm>
          <a:prstGeom prst="rect">
            <a:avLst/>
          </a:prstGeom>
          <a:noFill/>
          <a:ln w="9525">
            <a:noFill/>
            <a:miter lim="800000"/>
          </a:ln>
        </p:spPr>
        <p:txBody>
          <a:bodyPr wrap="none" anchor="ctr">
            <a:spAutoFit/>
          </a:bodyPr>
          <a:lstStyle/>
          <a:p>
            <a:pPr algn="ctr" eaLnBrk="1" hangingPunct="1"/>
            <a:r>
              <a:rPr lang="zh-CN" altLang="en-US" sz="2800">
                <a:latin typeface="Times New Roman" panose="02020603050405020304" pitchFamily="18" charset="0"/>
                <a:cs typeface="Times New Roman" panose="02020603050405020304" pitchFamily="18" charset="0"/>
              </a:rPr>
              <a:t>主要节能技术</a:t>
            </a:r>
            <a:endParaRPr lang="zh-CN" altLang="en-US" sz="2800">
              <a:latin typeface="Arial" panose="020B0604020202020204" pitchFamily="34" charset="0"/>
            </a:endParaRPr>
          </a:p>
        </p:txBody>
      </p:sp>
      <p:sp>
        <p:nvSpPr>
          <p:cNvPr id="6" name="标题 1"/>
          <p:cNvSpPr txBox="1"/>
          <p:nvPr/>
        </p:nvSpPr>
        <p:spPr bwMode="auto">
          <a:xfrm>
            <a:off x="571500"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十一、玻璃工厂节能技术</a:t>
            </a:r>
            <a:endParaRPr lang="zh-CN" altLang="zh-CN" sz="3600" b="1" dirty="0">
              <a:latin typeface="+mj-lt"/>
              <a:ea typeface="+mj-ea"/>
              <a:cs typeface="+mj-cs"/>
            </a:endParaRPr>
          </a:p>
        </p:txBody>
      </p:sp>
      <p:pic>
        <p:nvPicPr>
          <p:cNvPr id="99406"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ChangeArrowheads="1"/>
          </p:cNvSpPr>
          <p:nvPr/>
        </p:nvSpPr>
        <p:spPr bwMode="auto">
          <a:xfrm>
            <a:off x="3286125" y="1285875"/>
            <a:ext cx="2057400" cy="584200"/>
          </a:xfrm>
          <a:prstGeom prst="rect">
            <a:avLst/>
          </a:prstGeom>
          <a:noFill/>
          <a:ln w="9525">
            <a:noFill/>
            <a:miter lim="800000"/>
          </a:ln>
        </p:spPr>
        <p:txBody>
          <a:bodyPr wrap="none" anchor="ctr">
            <a:spAutoFit/>
          </a:bodyPr>
          <a:lstStyle/>
          <a:p>
            <a:pPr indent="228600" eaLnBrk="1" hangingPunct="1"/>
            <a:r>
              <a:rPr lang="zh-CN" altLang="en-US" sz="3200" b="1">
                <a:solidFill>
                  <a:srgbClr val="000000"/>
                </a:solidFill>
                <a:latin typeface="宋体" panose="02010600030101010101" pitchFamily="2" charset="-122"/>
                <a:cs typeface="Times New Roman" panose="02020603050405020304" pitchFamily="18" charset="0"/>
              </a:rPr>
              <a:t>余热发电</a:t>
            </a:r>
            <a:endParaRPr lang="zh-CN" altLang="en-US" sz="3200" b="1">
              <a:latin typeface="Arial" panose="020B0604020202020204" pitchFamily="34" charset="0"/>
            </a:endParaRPr>
          </a:p>
        </p:txBody>
      </p:sp>
      <p:sp>
        <p:nvSpPr>
          <p:cNvPr id="100355" name="Rectangle 2"/>
          <p:cNvSpPr>
            <a:spLocks noChangeArrowheads="1"/>
          </p:cNvSpPr>
          <p:nvPr/>
        </p:nvSpPr>
        <p:spPr bwMode="auto">
          <a:xfrm>
            <a:off x="428625" y="1928813"/>
            <a:ext cx="8215313" cy="4524375"/>
          </a:xfrm>
          <a:prstGeom prst="rect">
            <a:avLst/>
          </a:prstGeom>
          <a:noFill/>
          <a:ln w="9525">
            <a:solidFill>
              <a:srgbClr val="FF0000"/>
            </a:solidFill>
            <a:miter lim="800000"/>
          </a:ln>
        </p:spPr>
        <p:txBody>
          <a:bodyPr anchor="ctr">
            <a:spAutoFit/>
          </a:bodyPr>
          <a:lstStyle/>
          <a:p>
            <a:pPr indent="304800" eaLnBrk="1" hangingPunct="1">
              <a:lnSpc>
                <a:spcPct val="150000"/>
              </a:lnSpc>
            </a:pPr>
            <a:r>
              <a:rPr lang="zh-CN" sz="2400" b="1">
                <a:solidFill>
                  <a:srgbClr val="000000"/>
                </a:solidFill>
                <a:latin typeface="宋体" panose="02010600030101010101" pitchFamily="2" charset="-122"/>
                <a:cs typeface="Times New Roman" panose="02020603050405020304" pitchFamily="18" charset="0"/>
              </a:rPr>
              <a:t>早期烟气的热利用是余热锅炉，余热利用率只有</a:t>
            </a:r>
            <a:r>
              <a:rPr lang="en-US" altLang="zh-CN" sz="2400" b="1">
                <a:solidFill>
                  <a:srgbClr val="000000"/>
                </a:solidFill>
                <a:latin typeface="宋体" panose="02010600030101010101" pitchFamily="2" charset="-122"/>
                <a:cs typeface="Times New Roman" panose="02020603050405020304" pitchFamily="18" charset="0"/>
              </a:rPr>
              <a:t>30</a:t>
            </a:r>
            <a:r>
              <a:rPr lang="zh-CN" altLang="en-US" sz="2400" b="1">
                <a:solidFill>
                  <a:srgbClr val="000000"/>
                </a:solidFill>
                <a:latin typeface="宋体" panose="02010600030101010101" pitchFamily="2" charset="-122"/>
                <a:cs typeface="Times New Roman" panose="02020603050405020304" pitchFamily="18" charset="0"/>
              </a:rPr>
              <a:t>～</a:t>
            </a:r>
            <a:r>
              <a:rPr lang="en-US" altLang="zh-CN" sz="2400" b="1">
                <a:solidFill>
                  <a:srgbClr val="000000"/>
                </a:solidFill>
                <a:latin typeface="宋体" panose="02010600030101010101" pitchFamily="2" charset="-122"/>
                <a:cs typeface="Times New Roman" panose="02020603050405020304" pitchFamily="18" charset="0"/>
              </a:rPr>
              <a:t>40%</a:t>
            </a:r>
            <a:r>
              <a:rPr lang="zh-CN" altLang="en-US" sz="2400" b="1">
                <a:solidFill>
                  <a:srgbClr val="000000"/>
                </a:solidFill>
                <a:latin typeface="宋体" panose="02010600030101010101" pitchFamily="2" charset="-122"/>
                <a:cs typeface="Times New Roman" panose="02020603050405020304" pitchFamily="18" charset="0"/>
              </a:rPr>
              <a:t>；近年来低温余热发电技术的发展为余热利用提供了更好的途径，余热发电的热利用率可以达到</a:t>
            </a:r>
            <a:r>
              <a:rPr lang="en-US" altLang="zh-CN" sz="2400" b="1">
                <a:solidFill>
                  <a:srgbClr val="000000"/>
                </a:solidFill>
                <a:latin typeface="宋体" panose="02010600030101010101" pitchFamily="2" charset="-122"/>
                <a:cs typeface="Times New Roman" panose="02020603050405020304" pitchFamily="18" charset="0"/>
              </a:rPr>
              <a:t>60%</a:t>
            </a:r>
            <a:r>
              <a:rPr lang="zh-CN" altLang="en-US" sz="2400" b="1">
                <a:solidFill>
                  <a:srgbClr val="000000"/>
                </a:solidFill>
                <a:latin typeface="宋体" panose="02010600030101010101" pitchFamily="2" charset="-122"/>
                <a:cs typeface="Times New Roman" panose="02020603050405020304" pitchFamily="18" charset="0"/>
              </a:rPr>
              <a:t>以上。</a:t>
            </a:r>
            <a:endParaRPr lang="zh-CN" altLang="en-US" sz="2400" b="1">
              <a:latin typeface="Arial" panose="020B0604020202020204" pitchFamily="34" charset="0"/>
            </a:endParaRPr>
          </a:p>
          <a:p>
            <a:pPr indent="304800">
              <a:lnSpc>
                <a:spcPct val="150000"/>
              </a:lnSpc>
            </a:pPr>
            <a:r>
              <a:rPr lang="zh-CN" altLang="en-US" sz="2400" b="1">
                <a:solidFill>
                  <a:srgbClr val="000000"/>
                </a:solidFill>
                <a:latin typeface="宋体" panose="02010600030101010101" pitchFamily="2" charset="-122"/>
                <a:cs typeface="Times New Roman" panose="02020603050405020304" pitchFamily="18" charset="0"/>
              </a:rPr>
              <a:t>以一个企业两条浮法线为例，配</a:t>
            </a:r>
            <a:r>
              <a:rPr lang="en-US" altLang="zh-CN" sz="2400" b="1">
                <a:solidFill>
                  <a:srgbClr val="000000"/>
                </a:solidFill>
                <a:latin typeface="宋体" panose="02010600030101010101" pitchFamily="2" charset="-122"/>
                <a:cs typeface="Times New Roman" panose="02020603050405020304" pitchFamily="18" charset="0"/>
              </a:rPr>
              <a:t>6MW</a:t>
            </a:r>
            <a:r>
              <a:rPr lang="zh-CN" altLang="en-US" sz="2400" b="1">
                <a:solidFill>
                  <a:srgbClr val="000000"/>
                </a:solidFill>
                <a:latin typeface="宋体" panose="02010600030101010101" pitchFamily="2" charset="-122"/>
                <a:cs typeface="Times New Roman" panose="02020603050405020304" pitchFamily="18" charset="0"/>
              </a:rPr>
              <a:t>余热电站一座，投资约</a:t>
            </a:r>
            <a:r>
              <a:rPr lang="en-US" altLang="zh-CN" sz="2400" b="1">
                <a:solidFill>
                  <a:srgbClr val="000000"/>
                </a:solidFill>
                <a:latin typeface="宋体" panose="02010600030101010101" pitchFamily="2" charset="-122"/>
                <a:cs typeface="Times New Roman" panose="02020603050405020304" pitchFamily="18" charset="0"/>
              </a:rPr>
              <a:t>6000</a:t>
            </a:r>
            <a:r>
              <a:rPr lang="zh-CN" altLang="en-US" sz="2400" b="1">
                <a:solidFill>
                  <a:srgbClr val="000000"/>
                </a:solidFill>
                <a:latin typeface="宋体" panose="02010600030101010101" pitchFamily="2" charset="-122"/>
                <a:cs typeface="Times New Roman" panose="02020603050405020304" pitchFamily="18" charset="0"/>
              </a:rPr>
              <a:t>万元，年发电</a:t>
            </a:r>
            <a:r>
              <a:rPr lang="en-US" altLang="zh-CN" sz="2400" b="1">
                <a:solidFill>
                  <a:srgbClr val="000000"/>
                </a:solidFill>
                <a:latin typeface="宋体" panose="02010600030101010101" pitchFamily="2" charset="-122"/>
                <a:cs typeface="Times New Roman" panose="02020603050405020304" pitchFamily="18" charset="0"/>
              </a:rPr>
              <a:t>4100</a:t>
            </a:r>
            <a:r>
              <a:rPr lang="zh-CN" altLang="en-US" sz="2400" b="1">
                <a:solidFill>
                  <a:srgbClr val="000000"/>
                </a:solidFill>
                <a:latin typeface="宋体" panose="02010600030101010101" pitchFamily="2" charset="-122"/>
                <a:cs typeface="Times New Roman" panose="02020603050405020304" pitchFamily="18" charset="0"/>
              </a:rPr>
              <a:t>万度，除电站自用电外、冬季厂区热水，基本能满足生产自用电。</a:t>
            </a:r>
            <a:endParaRPr lang="zh-CN" altLang="en-US" sz="2400" b="1">
              <a:latin typeface="Arial" panose="020B0604020202020204" pitchFamily="34" charset="0"/>
            </a:endParaRPr>
          </a:p>
          <a:p>
            <a:pPr indent="304800">
              <a:lnSpc>
                <a:spcPct val="150000"/>
              </a:lnSpc>
            </a:pPr>
            <a:r>
              <a:rPr lang="zh-CN" altLang="en-US" sz="2400" b="1">
                <a:solidFill>
                  <a:srgbClr val="000000"/>
                </a:solidFill>
                <a:latin typeface="宋体" panose="02010600030101010101" pitchFamily="2" charset="-122"/>
                <a:cs typeface="Times New Roman" panose="02020603050405020304" pitchFamily="18" charset="0"/>
              </a:rPr>
              <a:t>现国内平板玻璃企业采用余热发电的比例超过二分之一，从整个行业而言有很大的发展余地。</a:t>
            </a:r>
            <a:endParaRPr lang="zh-CN" altLang="en-US" sz="2400" b="1">
              <a:latin typeface="Arial" panose="020B0604020202020204" pitchFamily="34" charset="0"/>
            </a:endParaRPr>
          </a:p>
        </p:txBody>
      </p:sp>
      <p:sp>
        <p:nvSpPr>
          <p:cNvPr id="6" name="标题 1"/>
          <p:cNvSpPr txBox="1"/>
          <p:nvPr/>
        </p:nvSpPr>
        <p:spPr bwMode="auto">
          <a:xfrm>
            <a:off x="928688" y="142875"/>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十一、玻璃工厂节能技术</a:t>
            </a:r>
            <a:endParaRPr lang="zh-CN" altLang="zh-CN" sz="3600" b="1" dirty="0">
              <a:latin typeface="+mj-lt"/>
              <a:ea typeface="+mj-ea"/>
              <a:cs typeface="+mj-cs"/>
            </a:endParaRPr>
          </a:p>
        </p:txBody>
      </p:sp>
      <p:pic>
        <p:nvPicPr>
          <p:cNvPr id="100357"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1143000" y="2428875"/>
            <a:ext cx="6929438" cy="3898900"/>
          </a:xfrm>
          <a:prstGeom prst="rect">
            <a:avLst/>
          </a:prstGeom>
          <a:noFill/>
          <a:ln w="9525">
            <a:solidFill>
              <a:srgbClr val="FF0000"/>
            </a:solidFill>
            <a:miter lim="800000"/>
          </a:ln>
        </p:spPr>
        <p:txBody>
          <a:bodyPr anchor="ctr">
            <a:spAutoFit/>
          </a:bodyPr>
          <a:lstStyle/>
          <a:p>
            <a:pPr indent="304800">
              <a:lnSpc>
                <a:spcPct val="150000"/>
              </a:lnSpc>
            </a:pPr>
            <a:r>
              <a:rPr lang="zh-CN" altLang="en-US" sz="2400" b="1">
                <a:solidFill>
                  <a:srgbClr val="000000"/>
                </a:solidFill>
                <a:latin typeface="宋体" panose="02010600030101010101" pitchFamily="2" charset="-122"/>
                <a:cs typeface="Times New Roman" panose="02020603050405020304" pitchFamily="18" charset="0"/>
              </a:rPr>
              <a:t>从示例对炉的热平衡分析中可以看出，池窑表面散热达</a:t>
            </a:r>
            <a:r>
              <a:rPr lang="en-US" altLang="zh-CN" sz="2400" b="1">
                <a:solidFill>
                  <a:srgbClr val="000000"/>
                </a:solidFill>
                <a:latin typeface="宋体" panose="02010600030101010101" pitchFamily="2" charset="-122"/>
                <a:cs typeface="Times New Roman" panose="02020603050405020304" pitchFamily="18" charset="0"/>
              </a:rPr>
              <a:t>15.64%</a:t>
            </a:r>
            <a:r>
              <a:rPr lang="zh-CN" altLang="en-US" sz="2400" b="1">
                <a:solidFill>
                  <a:srgbClr val="000000"/>
                </a:solidFill>
                <a:latin typeface="宋体" panose="02010600030101010101" pitchFamily="2" charset="-122"/>
                <a:cs typeface="Times New Roman" panose="02020603050405020304" pitchFamily="18" charset="0"/>
              </a:rPr>
              <a:t>，也是需要关注的关键点。</a:t>
            </a:r>
            <a:endParaRPr lang="en-US" altLang="zh-CN" sz="2400" b="1">
              <a:solidFill>
                <a:srgbClr val="000000"/>
              </a:solidFill>
              <a:latin typeface="宋体" panose="02010600030101010101" pitchFamily="2" charset="-122"/>
              <a:cs typeface="Times New Roman" panose="02020603050405020304" pitchFamily="18" charset="0"/>
            </a:endParaRPr>
          </a:p>
          <a:p>
            <a:pPr indent="304800">
              <a:lnSpc>
                <a:spcPct val="150000"/>
              </a:lnSpc>
            </a:pPr>
            <a:endParaRPr lang="zh-CN" altLang="en-US" sz="2400" b="1">
              <a:solidFill>
                <a:srgbClr val="000000"/>
              </a:solidFill>
              <a:latin typeface="宋体" panose="02010600030101010101" pitchFamily="2" charset="-122"/>
              <a:cs typeface="Times New Roman" panose="02020603050405020304" pitchFamily="18" charset="0"/>
            </a:endParaRPr>
          </a:p>
          <a:p>
            <a:pPr indent="304800">
              <a:lnSpc>
                <a:spcPct val="150000"/>
              </a:lnSpc>
            </a:pPr>
            <a:r>
              <a:rPr lang="zh-CN" altLang="en-US" sz="2400" b="1">
                <a:solidFill>
                  <a:srgbClr val="000000"/>
                </a:solidFill>
                <a:latin typeface="宋体" panose="02010600030101010101" pitchFamily="2" charset="-122"/>
                <a:cs typeface="Times New Roman" panose="02020603050405020304" pitchFamily="18" charset="0"/>
              </a:rPr>
              <a:t>采用优质绝热材料进行窑炉全保温是节能有效手段之一。但这也使熔窑用耐火材料（耐火砖）处于更加严酷的使用环境中，对耐火砖提出了更高的要求，会增加材料成本和投入</a:t>
            </a:r>
            <a:endParaRPr lang="zh-CN" altLang="en-US" sz="2400" b="1">
              <a:latin typeface="Arial" panose="020B0604020202020204" pitchFamily="34" charset="0"/>
            </a:endParaRPr>
          </a:p>
        </p:txBody>
      </p:sp>
      <p:sp>
        <p:nvSpPr>
          <p:cNvPr id="101379" name="矩形 5"/>
          <p:cNvSpPr>
            <a:spLocks noChangeArrowheads="1"/>
          </p:cNvSpPr>
          <p:nvPr/>
        </p:nvSpPr>
        <p:spPr bwMode="auto">
          <a:xfrm>
            <a:off x="3643313" y="1285875"/>
            <a:ext cx="2133600" cy="584200"/>
          </a:xfrm>
          <a:prstGeom prst="rect">
            <a:avLst/>
          </a:prstGeom>
          <a:noFill/>
          <a:ln w="9525">
            <a:noFill/>
            <a:miter lim="800000"/>
          </a:ln>
        </p:spPr>
        <p:txBody>
          <a:bodyPr wrap="none">
            <a:spAutoFit/>
          </a:bodyPr>
          <a:lstStyle/>
          <a:p>
            <a:pPr indent="304800"/>
            <a:r>
              <a:rPr lang="zh-CN" altLang="en-US" sz="3200" b="1">
                <a:solidFill>
                  <a:srgbClr val="000000"/>
                </a:solidFill>
                <a:latin typeface="宋体" panose="02010600030101010101" pitchFamily="2" charset="-122"/>
                <a:cs typeface="Times New Roman" panose="02020603050405020304" pitchFamily="18" charset="0"/>
              </a:rPr>
              <a:t>窑炉保温</a:t>
            </a:r>
          </a:p>
        </p:txBody>
      </p:sp>
      <p:sp>
        <p:nvSpPr>
          <p:cNvPr id="7" name="标题 1"/>
          <p:cNvSpPr txBox="1"/>
          <p:nvPr/>
        </p:nvSpPr>
        <p:spPr bwMode="auto">
          <a:xfrm>
            <a:off x="1071563" y="214313"/>
            <a:ext cx="6429375" cy="714375"/>
          </a:xfrm>
          <a:prstGeom prst="rect">
            <a:avLst/>
          </a:prstGeom>
          <a:noFill/>
          <a:ln w="9525">
            <a:noFill/>
            <a:miter lim="800000"/>
          </a:ln>
        </p:spPr>
        <p:txBody>
          <a:bodyPr anchor="ctr"/>
          <a:lstStyle/>
          <a:p>
            <a:pPr algn="ctr" eaLnBrk="1" hangingPunct="1">
              <a:lnSpc>
                <a:spcPct val="150000"/>
              </a:lnSpc>
              <a:defRPr/>
            </a:pPr>
            <a:r>
              <a:rPr lang="zh-CN" altLang="en-US" sz="3600" b="1" dirty="0">
                <a:latin typeface="+mj-lt"/>
                <a:ea typeface="+mj-ea"/>
                <a:cs typeface="+mj-cs"/>
              </a:rPr>
              <a:t>十一、玻璃工厂节能技术</a:t>
            </a:r>
            <a:endParaRPr lang="zh-CN" altLang="zh-CN" sz="3600" b="1" dirty="0">
              <a:latin typeface="+mj-lt"/>
              <a:ea typeface="+mj-ea"/>
              <a:cs typeface="+mj-cs"/>
            </a:endParaRPr>
          </a:p>
        </p:txBody>
      </p:sp>
      <p:pic>
        <p:nvPicPr>
          <p:cNvPr id="101381" name="图片 12"/>
          <p:cNvPicPr>
            <a:picLocks noChangeAspect="1"/>
          </p:cNvPicPr>
          <p:nvPr/>
        </p:nvPicPr>
        <p:blipFill>
          <a:blip r:embed="rId2"/>
          <a:srcRect/>
          <a:stretch>
            <a:fillRect/>
          </a:stretch>
        </p:blipFill>
        <p:spPr bwMode="auto">
          <a:xfrm>
            <a:off x="7812088" y="171450"/>
            <a:ext cx="1058862"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9612</Words>
  <Application>WPS 演示</Application>
  <PresentationFormat>全屏显示(4:3)</PresentationFormat>
  <Paragraphs>1743</Paragraphs>
  <Slides>124</Slides>
  <Notes>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124</vt:i4>
      </vt:variant>
    </vt:vector>
  </HeadingPairs>
  <TitlesOfParts>
    <vt:vector size="127" baseType="lpstr">
      <vt:lpstr>Office 主题​​</vt:lpstr>
      <vt:lpstr>Graph</vt:lpstr>
      <vt:lpstr>AutoCAD Drawing</vt:lpstr>
      <vt:lpstr>平板玻璃行业能耗专项监察</vt:lpstr>
      <vt:lpstr>幻灯片 2</vt:lpstr>
      <vt:lpstr>一、监察目的</vt:lpstr>
      <vt:lpstr>一、监察目的</vt:lpstr>
      <vt:lpstr>二、监察对象</vt:lpstr>
      <vt:lpstr>二、监察对象</vt:lpstr>
      <vt:lpstr>二、监察对象</vt:lpstr>
      <vt:lpstr>三、监察内容</vt:lpstr>
      <vt:lpstr>四、监察工作程序</vt:lpstr>
      <vt:lpstr>五、执行标准、能耗计算</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六、企业自查</vt:lpstr>
      <vt:lpstr>六、企业自查</vt:lpstr>
      <vt:lpstr>六、企业自查</vt:lpstr>
      <vt:lpstr>六、企业自查</vt:lpstr>
      <vt:lpstr>六、企业自查</vt:lpstr>
      <vt:lpstr>六、企业自查</vt:lpstr>
      <vt:lpstr>六、企业自查</vt:lpstr>
      <vt:lpstr>六、企业自查</vt:lpstr>
      <vt:lpstr>六、企业自查</vt:lpstr>
      <vt:lpstr>六、企业自查</vt:lpstr>
      <vt:lpstr>六、企业自查</vt:lpstr>
      <vt:lpstr>六、企业自查</vt:lpstr>
      <vt:lpstr>七、机构初审</vt:lpstr>
      <vt:lpstr>幻灯片 49</vt:lpstr>
      <vt:lpstr>幻灯片 50</vt:lpstr>
      <vt:lpstr>幻灯片 51</vt:lpstr>
      <vt:lpstr>幻灯片 52</vt:lpstr>
      <vt:lpstr>幻灯片 53</vt:lpstr>
      <vt:lpstr>幻灯片 54</vt:lpstr>
      <vt:lpstr>幻灯片 55</vt:lpstr>
      <vt:lpstr>八、现场监察</vt:lpstr>
      <vt:lpstr>八、现场监察</vt:lpstr>
      <vt:lpstr>八、现场监察</vt:lpstr>
      <vt:lpstr>八、现场监察</vt:lpstr>
      <vt:lpstr>八、现场监察</vt:lpstr>
      <vt:lpstr>八、现场监察</vt:lpstr>
      <vt:lpstr>八、现场监察</vt:lpstr>
      <vt:lpstr>八、现场监察</vt:lpstr>
      <vt:lpstr>八、现场监察</vt:lpstr>
      <vt:lpstr>八、现场监察</vt:lpstr>
      <vt:lpstr>九、监察结果及上报</vt:lpstr>
      <vt:lpstr>九、监察结果及上报</vt:lpstr>
      <vt:lpstr>十、玻璃生产及能源消耗</vt:lpstr>
      <vt:lpstr>两类产品</vt:lpstr>
      <vt:lpstr>幻灯片 70</vt:lpstr>
      <vt:lpstr>幻灯片 71</vt:lpstr>
      <vt:lpstr>幻灯片 72</vt:lpstr>
      <vt:lpstr>平板玻璃生产工艺流程图</vt:lpstr>
      <vt:lpstr>平板玻璃生产工艺流程</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能量平衡表</vt:lpstr>
      <vt:lpstr>能量平衡网络图</vt:lpstr>
      <vt:lpstr>熔窑热平衡</vt:lpstr>
      <vt:lpstr>熔窑热平衡</vt:lpstr>
      <vt:lpstr>熔窑热平衡</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m</cp:lastModifiedBy>
  <cp:revision>483</cp:revision>
  <dcterms:created xsi:type="dcterms:W3CDTF">2013-08-23T00:27:00Z</dcterms:created>
  <dcterms:modified xsi:type="dcterms:W3CDTF">2017-06-26T01:55:56Z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