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8"/>
  </p:notesMasterIdLst>
  <p:handoutMasterIdLst>
    <p:handoutMasterId r:id="rId59"/>
  </p:handoutMasterIdLst>
  <p:sldIdLst>
    <p:sldId id="311" r:id="rId3"/>
    <p:sldId id="258" r:id="rId4"/>
    <p:sldId id="344" r:id="rId5"/>
    <p:sldId id="440" r:id="rId6"/>
    <p:sldId id="441" r:id="rId7"/>
    <p:sldId id="442" r:id="rId8"/>
    <p:sldId id="443" r:id="rId9"/>
    <p:sldId id="447" r:id="rId10"/>
    <p:sldId id="444" r:id="rId11"/>
    <p:sldId id="445" r:id="rId12"/>
    <p:sldId id="321" r:id="rId13"/>
    <p:sldId id="396" r:id="rId14"/>
    <p:sldId id="446" r:id="rId15"/>
    <p:sldId id="419" r:id="rId16"/>
    <p:sldId id="392" r:id="rId17"/>
    <p:sldId id="391" r:id="rId18"/>
    <p:sldId id="389" r:id="rId19"/>
    <p:sldId id="418" r:id="rId20"/>
    <p:sldId id="306" r:id="rId21"/>
    <p:sldId id="402" r:id="rId22"/>
    <p:sldId id="403" r:id="rId23"/>
    <p:sldId id="404" r:id="rId24"/>
    <p:sldId id="405" r:id="rId25"/>
    <p:sldId id="399" r:id="rId26"/>
    <p:sldId id="400" r:id="rId27"/>
    <p:sldId id="401" r:id="rId28"/>
    <p:sldId id="332" r:id="rId29"/>
    <p:sldId id="406" r:id="rId30"/>
    <p:sldId id="407" r:id="rId31"/>
    <p:sldId id="420" r:id="rId32"/>
    <p:sldId id="448" r:id="rId33"/>
    <p:sldId id="422" r:id="rId34"/>
    <p:sldId id="423" r:id="rId35"/>
    <p:sldId id="424" r:id="rId36"/>
    <p:sldId id="426" r:id="rId37"/>
    <p:sldId id="366" r:id="rId38"/>
    <p:sldId id="410" r:id="rId39"/>
    <p:sldId id="428" r:id="rId40"/>
    <p:sldId id="393" r:id="rId41"/>
    <p:sldId id="394" r:id="rId42"/>
    <p:sldId id="395" r:id="rId43"/>
    <p:sldId id="433" r:id="rId44"/>
    <p:sldId id="429" r:id="rId45"/>
    <p:sldId id="411" r:id="rId46"/>
    <p:sldId id="367" r:id="rId47"/>
    <p:sldId id="430" r:id="rId48"/>
    <p:sldId id="368" r:id="rId49"/>
    <p:sldId id="369" r:id="rId50"/>
    <p:sldId id="370" r:id="rId51"/>
    <p:sldId id="431" r:id="rId52"/>
    <p:sldId id="416" r:id="rId53"/>
    <p:sldId id="417" r:id="rId54"/>
    <p:sldId id="449" r:id="rId55"/>
    <p:sldId id="342" r:id="rId56"/>
    <p:sldId id="384" r:id="rId57"/>
  </p:sldIdLst>
  <p:sldSz cx="9144000" cy="6858000" type="screen4x3"/>
  <p:notesSz cx="9926638"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nyb" initials="f"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05" autoAdjust="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nyb\Desktop\2007-2016&#26032;&#22686;&#20135;&#33021;kxz(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6.%20&#20013;&#22269;&#27700;&#27877;&#21327;&#20250;%20&#25991;&#26723;\10.%20&#24037;&#20449;&#37096;&#35838;&#39064;&#30003;&#35831;20150724(10&#26376;&#20934;&#22791;&#24320;&#39064;&#25253;&#21578;)\3.%20&#31532;&#20108;&#38454;&#27573;&#35843;&#26597;&#22238;&#35775;\0.%20&#32479;&#35745;&#27719;&#2463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6.%20&#20013;&#22269;&#27700;&#27877;&#21327;&#20250;%20&#25991;&#26723;\10.%20&#24037;&#20449;&#37096;&#35838;&#39064;&#30003;&#35831;20150724(10&#26376;&#20934;&#22791;&#24320;&#39064;&#25253;&#21578;)\3.%20&#31532;&#20108;&#38454;&#27573;&#35843;&#26597;&#22238;&#35775;\&#33410;&#33021;&#20943;&#25490;&#35843;&#26597;51&#23478;\0.%20&#33021;&#28304;&#28040;&#32791;&#27719;&#24635;&#20998;&#26512;%20-%20&#21103;&#26412;%20&#65288;&#20462;&#27491;&#65292;&#39046;&#36305;&#32773;&#19981;&#20462;&#65292;&#20854;&#20313;&#25353;&#29031;0.93&#27604;&#20363;&#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6.%20&#20013;&#22269;&#27700;&#27877;&#21327;&#20250;%20&#25991;&#26723;\10.%20&#24037;&#20449;&#37096;&#35838;&#39064;&#30003;&#35831;20150724(10&#26376;&#20934;&#22791;&#24320;&#39064;&#25253;&#21578;)\3.%20&#31532;&#20108;&#38454;&#27573;&#35843;&#26597;&#22238;&#35775;\&#33410;&#33021;&#20943;&#25490;&#35843;&#26597;51&#23478;\0.%20&#33021;&#28304;&#28040;&#32791;&#27719;&#24635;&#20998;&#26512;%20-%20&#21103;&#26412;%20&#65288;&#20462;&#27491;&#65292;&#39046;&#36305;&#32773;&#19981;&#20462;&#65292;&#20854;&#20313;&#25353;&#29031;0.93&#27604;&#20363;&#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6.%20&#20013;&#22269;&#27700;&#27877;&#21327;&#20250;%20&#25991;&#26723;\10.%20&#24037;&#20449;&#37096;&#35838;&#39064;&#30003;&#35831;20150724(10&#26376;&#20934;&#22791;&#24320;&#39064;&#25253;&#21578;)\3.%20&#31532;&#20108;&#38454;&#27573;&#35843;&#26597;&#22238;&#35775;\12.&#37325;&#24198;&#24066;&#35843;&#30740;&#24773;&#20917;&#27719;&#24635;\0.%20&#33021;&#28304;&#28040;&#32791;&#27719;&#24635;&#20998;&#26512;%20-%20&#21103;&#26412;%20&#65288;&#20462;&#27491;&#65292;&#39046;&#36305;&#32773;&#19981;&#20462;&#65292;&#20854;&#20313;&#25353;&#29031;0.93&#27604;&#20363;&#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6.%20&#20013;&#22269;&#27700;&#27877;&#21327;&#20250;%20&#25991;&#26723;\10.%20&#24037;&#20449;&#37096;&#35838;&#39064;&#30003;&#35831;20150724(10&#26376;&#20934;&#22791;&#24320;&#39064;&#25253;&#21578;)\3.%20&#31532;&#20108;&#38454;&#27573;&#35843;&#26597;&#22238;&#35775;\12.&#37325;&#24198;&#24066;&#35843;&#30740;&#24773;&#20917;&#27719;&#24635;\&#37329;&#38533;&#35843;&#2659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6.%20&#20013;&#22269;&#27700;&#27877;&#21327;&#20250;%20&#25991;&#26723;\10.%20&#24037;&#20449;&#37096;&#35838;&#39064;&#30003;&#35831;20150724(10&#26376;&#20934;&#22791;&#24320;&#39064;&#25253;&#21578;)\3.%20&#31532;&#20108;&#38454;&#27573;&#35843;&#26597;&#22238;&#35775;\12.&#37325;&#24198;&#24066;&#35843;&#30740;&#24773;&#20917;&#27719;&#24635;\0.%20&#33021;&#28304;&#28040;&#32791;&#27719;&#24635;&#20998;&#26512;%20-%20&#21103;&#26412;%20&#65288;&#20462;&#27491;&#65292;&#39046;&#36305;&#32773;&#19981;&#20462;&#65292;&#20854;&#20313;&#25353;&#29031;0.93&#27604;&#20363;&#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1" i="0" u="none" strike="noStrike" kern="1200" baseline="0">
                <a:solidFill>
                  <a:schemeClr val="tx1"/>
                </a:solidFill>
                <a:latin typeface="+mn-lt"/>
                <a:ea typeface="+mn-ea"/>
                <a:cs typeface="+mn-cs"/>
              </a:defRPr>
            </a:pPr>
            <a:r>
              <a:rPr lang="en-US" altLang="zh-CN"/>
              <a:t>2010-2016</a:t>
            </a:r>
            <a:r>
              <a:rPr lang="zh-CN" altLang="en-US"/>
              <a:t>年全国水泥熟料产能利用率（</a:t>
            </a:r>
            <a:r>
              <a:rPr lang="en-US" altLang="zh-CN" sz="1400" b="1" i="0" u="none" strike="noStrike" baseline="0">
                <a:effectLst/>
              </a:rPr>
              <a:t>%</a:t>
            </a:r>
            <a:r>
              <a:rPr lang="zh-CN" altLang="en-US"/>
              <a:t>）</a:t>
            </a:r>
            <a:endParaRPr lang="en-US" altLang="zh-CN"/>
          </a:p>
        </c:rich>
      </c:tx>
      <c:layout>
        <c:manualLayout>
          <c:xMode val="edge"/>
          <c:yMode val="edge"/>
          <c:x val="0.19116392367219104"/>
          <c:y val="4.1079408672839088E-2"/>
        </c:manualLayout>
      </c:layout>
      <c:overlay val="0"/>
    </c:title>
    <c:autoTitleDeleted val="0"/>
    <c:plotArea>
      <c:layout>
        <c:manualLayout>
          <c:layoutTarget val="inner"/>
          <c:xMode val="edge"/>
          <c:yMode val="edge"/>
          <c:x val="2.5638479895576511E-2"/>
          <c:y val="0.12996865415678105"/>
          <c:w val="0.95035040578499796"/>
          <c:h val="0.71502697579469199"/>
        </c:manualLayout>
      </c:layout>
      <c:lineChart>
        <c:grouping val="standard"/>
        <c:varyColors val="0"/>
        <c:ser>
          <c:idx val="0"/>
          <c:order val="0"/>
          <c:tx>
            <c:strRef>
              <c:f>Sheet1!$C$9</c:f>
              <c:strCache>
                <c:ptCount val="1"/>
                <c:pt idx="0">
                  <c:v>熟料产能利用率%</c:v>
                </c:pt>
              </c:strCache>
            </c:strRef>
          </c:tx>
          <c:marker>
            <c:symbol val="diamond"/>
            <c:size val="7"/>
            <c:spPr>
              <a:solidFill>
                <a:schemeClr val="bg1">
                  <a:lumMod val="95000"/>
                </a:schemeClr>
              </a:solidFill>
            </c:spPr>
          </c:marker>
          <c:dLbls>
            <c:dLbl>
              <c:idx val="0"/>
              <c:layout>
                <c:manualLayout>
                  <c:x val="-2.6178014967846913E-2"/>
                  <c:y val="-6.5040661509619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996513720526406E-2"/>
                  <c:y val="-6.50406615096193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089007483923503E-2"/>
                  <c:y val="-4.7696485107054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907506236602907E-2"/>
                  <c:y val="-2.60162646038478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722518709808614E-2"/>
                  <c:y val="6.5040661509619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30081323019239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numRef>
              <c:f>Sheet1!$G$3:$M$3</c:f>
              <c:numCache>
                <c:formatCode>General</c:formatCode>
                <c:ptCount val="7"/>
                <c:pt idx="0">
                  <c:v>2010</c:v>
                </c:pt>
                <c:pt idx="1">
                  <c:v>2011</c:v>
                </c:pt>
                <c:pt idx="2">
                  <c:v>2012</c:v>
                </c:pt>
                <c:pt idx="3">
                  <c:v>2013</c:v>
                </c:pt>
                <c:pt idx="4">
                  <c:v>2014</c:v>
                </c:pt>
                <c:pt idx="5">
                  <c:v>2015</c:v>
                </c:pt>
                <c:pt idx="6">
                  <c:v>2016</c:v>
                </c:pt>
              </c:numCache>
            </c:numRef>
          </c:cat>
          <c:val>
            <c:numRef>
              <c:f>Sheet1!$G$9:$M$9</c:f>
              <c:numCache>
                <c:formatCode>_ * #,##0.0_ ;_ * \-#,##0.0_ ;_ * "-"??_ ;_ @_ </c:formatCode>
                <c:ptCount val="7"/>
                <c:pt idx="0">
                  <c:v>84.516601107328398</c:v>
                </c:pt>
                <c:pt idx="1">
                  <c:v>80.575798495716668</c:v>
                </c:pt>
                <c:pt idx="2">
                  <c:v>72.166905124516376</c:v>
                </c:pt>
                <c:pt idx="3">
                  <c:v>72.641582709008603</c:v>
                </c:pt>
                <c:pt idx="4">
                  <c:v>72.275644643556078</c:v>
                </c:pt>
                <c:pt idx="5">
                  <c:v>66.930266598991025</c:v>
                </c:pt>
                <c:pt idx="6">
                  <c:v>68.06511220326</c:v>
                </c:pt>
              </c:numCache>
            </c:numRef>
          </c:val>
          <c:smooth val="0"/>
        </c:ser>
        <c:dLbls>
          <c:showLegendKey val="0"/>
          <c:showVal val="1"/>
          <c:showCatName val="0"/>
          <c:showSerName val="0"/>
          <c:showPercent val="0"/>
          <c:showBubbleSize val="0"/>
        </c:dLbls>
        <c:marker val="1"/>
        <c:smooth val="0"/>
        <c:axId val="182479872"/>
        <c:axId val="197436928"/>
      </c:lineChart>
      <c:catAx>
        <c:axId val="18247987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97436928"/>
        <c:crosses val="autoZero"/>
        <c:auto val="1"/>
        <c:lblAlgn val="ctr"/>
        <c:lblOffset val="100"/>
        <c:noMultiLvlLbl val="0"/>
      </c:catAx>
      <c:valAx>
        <c:axId val="197436928"/>
        <c:scaling>
          <c:orientation val="minMax"/>
          <c:max val="90"/>
          <c:min val="60"/>
        </c:scaling>
        <c:delete val="1"/>
        <c:axPos val="l"/>
        <c:numFmt formatCode="_ * #,##0.0_ ;_ * \-#,##0.0_ ;_ * &quot;-&quot;??_ ;_ @_ " sourceLinked="1"/>
        <c:majorTickMark val="out"/>
        <c:minorTickMark val="none"/>
        <c:tickLblPos val="none"/>
        <c:crossAx val="182479872"/>
        <c:crosses val="autoZero"/>
        <c:crossBetween val="between"/>
      </c:valAx>
    </c:plotArea>
    <c:plotVisOnly val="1"/>
    <c:dispBlanksAs val="gap"/>
    <c:showDLblsOverMax val="0"/>
  </c:chart>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4663167104506"/>
          <c:y val="0.13070809083647811"/>
          <c:w val="0.84349781277342339"/>
          <c:h val="0.8178911331736044"/>
        </c:manualLayout>
      </c:layout>
      <c:scatterChart>
        <c:scatterStyle val="lineMarker"/>
        <c:varyColors val="0"/>
        <c:ser>
          <c:idx val="0"/>
          <c:order val="0"/>
          <c:spPr>
            <a:ln w="28575" cap="rnd" cmpd="sng" algn="ctr">
              <a:noFill/>
              <a:prstDash val="solid"/>
              <a:round/>
            </a:ln>
          </c:spPr>
          <c:xVal>
            <c:numRef>
              <c:f>'可比孰料综合电耗-散点图'!$D$2:$D$53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xVal>
          <c:yVal>
            <c:numRef>
              <c:f>'可比孰料综合电耗-散点图'!$E$2:$E$53</c:f>
              <c:numCache>
                <c:formatCode>0.00_);[Red]\(0.00\)</c:formatCode>
                <c:ptCount val="52"/>
                <c:pt idx="0">
                  <c:v>59.11</c:v>
                </c:pt>
                <c:pt idx="1">
                  <c:v>59.11</c:v>
                </c:pt>
                <c:pt idx="2">
                  <c:v>60.37</c:v>
                </c:pt>
                <c:pt idx="3">
                  <c:v>74.08</c:v>
                </c:pt>
                <c:pt idx="4">
                  <c:v>74.73</c:v>
                </c:pt>
                <c:pt idx="5">
                  <c:v>61.42</c:v>
                </c:pt>
                <c:pt idx="6">
                  <c:v>55.5</c:v>
                </c:pt>
                <c:pt idx="7">
                  <c:v>59.83</c:v>
                </c:pt>
                <c:pt idx="8">
                  <c:v>62.65</c:v>
                </c:pt>
                <c:pt idx="9">
                  <c:v>57.37</c:v>
                </c:pt>
                <c:pt idx="10" formatCode="General">
                  <c:v>63.39</c:v>
                </c:pt>
                <c:pt idx="11" formatCode="General">
                  <c:v>61.6</c:v>
                </c:pt>
                <c:pt idx="12" formatCode="General">
                  <c:v>59.9</c:v>
                </c:pt>
                <c:pt idx="13" formatCode="General">
                  <c:v>54.290000000000013</c:v>
                </c:pt>
                <c:pt idx="14" formatCode="General">
                  <c:v>63.85</c:v>
                </c:pt>
                <c:pt idx="15" formatCode="General">
                  <c:v>55</c:v>
                </c:pt>
                <c:pt idx="16" formatCode="General">
                  <c:v>55.93</c:v>
                </c:pt>
                <c:pt idx="17" formatCode="General">
                  <c:v>47.24</c:v>
                </c:pt>
                <c:pt idx="18" formatCode="General">
                  <c:v>59.96</c:v>
                </c:pt>
                <c:pt idx="19" formatCode="General">
                  <c:v>65.179999999999978</c:v>
                </c:pt>
                <c:pt idx="20" formatCode="General">
                  <c:v>60.660000000000011</c:v>
                </c:pt>
                <c:pt idx="21" formatCode="General">
                  <c:v>55.35</c:v>
                </c:pt>
                <c:pt idx="22" formatCode="General">
                  <c:v>57</c:v>
                </c:pt>
                <c:pt idx="23" formatCode="General">
                  <c:v>57</c:v>
                </c:pt>
                <c:pt idx="24" formatCode="General">
                  <c:v>57.15</c:v>
                </c:pt>
                <c:pt idx="25" formatCode="General">
                  <c:v>55</c:v>
                </c:pt>
                <c:pt idx="26" formatCode="General">
                  <c:v>62.160000000000011</c:v>
                </c:pt>
                <c:pt idx="27" formatCode="General">
                  <c:v>61.790000000000013</c:v>
                </c:pt>
                <c:pt idx="28" formatCode="0.00_ ">
                  <c:v>59.723352318960842</c:v>
                </c:pt>
                <c:pt idx="29" formatCode="General">
                  <c:v>54.85</c:v>
                </c:pt>
                <c:pt idx="30" formatCode="General">
                  <c:v>60.14</c:v>
                </c:pt>
                <c:pt idx="31" formatCode="General">
                  <c:v>60.14</c:v>
                </c:pt>
                <c:pt idx="32" formatCode="General">
                  <c:v>60</c:v>
                </c:pt>
                <c:pt idx="33" formatCode="General">
                  <c:v>55.07</c:v>
                </c:pt>
                <c:pt idx="34" formatCode="General">
                  <c:v>57</c:v>
                </c:pt>
                <c:pt idx="35" formatCode="General">
                  <c:v>53.36</c:v>
                </c:pt>
                <c:pt idx="36" formatCode="General">
                  <c:v>58.83</c:v>
                </c:pt>
                <c:pt idx="37" formatCode="General">
                  <c:v>45</c:v>
                </c:pt>
                <c:pt idx="38" formatCode="General">
                  <c:v>53.36</c:v>
                </c:pt>
                <c:pt idx="39" formatCode="General">
                  <c:v>56.41</c:v>
                </c:pt>
                <c:pt idx="40" formatCode="General">
                  <c:v>54.28</c:v>
                </c:pt>
                <c:pt idx="41" formatCode="General">
                  <c:v>56.620000000000012</c:v>
                </c:pt>
                <c:pt idx="42" formatCode="General">
                  <c:v>64.81</c:v>
                </c:pt>
                <c:pt idx="43" formatCode="General">
                  <c:v>57.84</c:v>
                </c:pt>
                <c:pt idx="44" formatCode="General">
                  <c:v>66.099999999999994</c:v>
                </c:pt>
                <c:pt idx="45" formatCode="General">
                  <c:v>58.09</c:v>
                </c:pt>
                <c:pt idx="46" formatCode="General">
                  <c:v>56.74</c:v>
                </c:pt>
                <c:pt idx="47" formatCode="General">
                  <c:v>66</c:v>
                </c:pt>
                <c:pt idx="48" formatCode="General">
                  <c:v>56.41</c:v>
                </c:pt>
                <c:pt idx="49" formatCode="General">
                  <c:v>51.260000000000012</c:v>
                </c:pt>
                <c:pt idx="50" formatCode="General">
                  <c:v>59.5</c:v>
                </c:pt>
                <c:pt idx="51" formatCode="General">
                  <c:v>61.260000000000012</c:v>
                </c:pt>
              </c:numCache>
            </c:numRef>
          </c:yVal>
          <c:smooth val="0"/>
        </c:ser>
        <c:dLbls>
          <c:showLegendKey val="0"/>
          <c:showVal val="0"/>
          <c:showCatName val="0"/>
          <c:showSerName val="0"/>
          <c:showPercent val="0"/>
          <c:showBubbleSize val="0"/>
        </c:dLbls>
        <c:axId val="196827776"/>
        <c:axId val="168755584"/>
      </c:scatterChart>
      <c:valAx>
        <c:axId val="196827776"/>
        <c:scaling>
          <c:orientation val="minMax"/>
        </c:scaling>
        <c:delete val="1"/>
        <c:axPos val="b"/>
        <c:numFmt formatCode="General" sourceLinked="1"/>
        <c:majorTickMark val="out"/>
        <c:minorTickMark val="none"/>
        <c:tickLblPos val="none"/>
        <c:crossAx val="168755584"/>
        <c:crosses val="autoZero"/>
        <c:crossBetween val="midCat"/>
      </c:valAx>
      <c:valAx>
        <c:axId val="168755584"/>
        <c:scaling>
          <c:orientation val="minMax"/>
          <c:max val="75"/>
          <c:min val="40"/>
        </c:scaling>
        <c:delete val="0"/>
        <c:axPos val="l"/>
        <c:majorGridlines/>
        <c:numFmt formatCode="0.00_);[Red]\(0.0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96827776"/>
        <c:crosses val="autoZero"/>
        <c:crossBetween val="midCat"/>
      </c:valAx>
    </c:plotArea>
    <c:plotVisOnly val="1"/>
    <c:dispBlanksAs val="gap"/>
    <c:showDLblsOverMax val="0"/>
  </c:chart>
  <c:spPr>
    <a:solidFill>
      <a:schemeClr val="accent6">
        <a:lumMod val="20000"/>
        <a:lumOff val="80000"/>
      </a:schemeClr>
    </a:solidFill>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91204447110216"/>
          <c:y val="0.16006054457916705"/>
          <c:w val="0.80748923374869519"/>
          <c:h val="0.68760414150685201"/>
        </c:manualLayout>
      </c:layout>
      <c:scatterChart>
        <c:scatterStyle val="lineMarker"/>
        <c:varyColors val="0"/>
        <c:ser>
          <c:idx val="0"/>
          <c:order val="0"/>
          <c:spPr>
            <a:ln w="28575" cap="rnd" cmpd="sng" algn="ctr">
              <a:noFill/>
              <a:prstDash val="solid"/>
              <a:round/>
            </a:ln>
          </c:spPr>
          <c:xVal>
            <c:numRef>
              <c:f>'mei耗-散点图 (2)'!$F$1:$F$62</c:f>
              <c:numCache>
                <c:formatCode>General</c:formatCode>
                <c:ptCount val="62"/>
                <c:pt idx="0">
                  <c:v>1</c:v>
                </c:pt>
                <c:pt idx="1">
                  <c:v>2</c:v>
                </c:pt>
                <c:pt idx="2">
                  <c:v>3</c:v>
                </c:pt>
                <c:pt idx="3">
                  <c:v>4</c:v>
                </c:pt>
                <c:pt idx="4">
                  <c:v>5</c:v>
                </c:pt>
                <c:pt idx="5">
                  <c:v>6</c:v>
                </c:pt>
                <c:pt idx="6">
                  <c:v>7</c:v>
                </c:pt>
                <c:pt idx="7">
                  <c:v>8</c:v>
                </c:pt>
                <c:pt idx="8">
                  <c:v>9</c:v>
                </c:pt>
                <c:pt idx="9">
                  <c:v>10</c:v>
                </c:pt>
                <c:pt idx="10">
                  <c:v>11</c:v>
                </c:pt>
                <c:pt idx="11">
                  <c:v>12</c:v>
                </c:pt>
                <c:pt idx="12">
                  <c:v>13</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32</c:v>
                </c:pt>
                <c:pt idx="29">
                  <c:v>33</c:v>
                </c:pt>
                <c:pt idx="30">
                  <c:v>34</c:v>
                </c:pt>
                <c:pt idx="31">
                  <c:v>35</c:v>
                </c:pt>
                <c:pt idx="32">
                  <c:v>36</c:v>
                </c:pt>
                <c:pt idx="33">
                  <c:v>37</c:v>
                </c:pt>
                <c:pt idx="34">
                  <c:v>38</c:v>
                </c:pt>
                <c:pt idx="35">
                  <c:v>39</c:v>
                </c:pt>
                <c:pt idx="36">
                  <c:v>40</c:v>
                </c:pt>
                <c:pt idx="37">
                  <c:v>41</c:v>
                </c:pt>
                <c:pt idx="38">
                  <c:v>42</c:v>
                </c:pt>
                <c:pt idx="39">
                  <c:v>43</c:v>
                </c:pt>
                <c:pt idx="40">
                  <c:v>44</c:v>
                </c:pt>
                <c:pt idx="41">
                  <c:v>45</c:v>
                </c:pt>
                <c:pt idx="42">
                  <c:v>46</c:v>
                </c:pt>
                <c:pt idx="43">
                  <c:v>47</c:v>
                </c:pt>
                <c:pt idx="44">
                  <c:v>48</c:v>
                </c:pt>
                <c:pt idx="45">
                  <c:v>49</c:v>
                </c:pt>
                <c:pt idx="46">
                  <c:v>50</c:v>
                </c:pt>
                <c:pt idx="47">
                  <c:v>51</c:v>
                </c:pt>
                <c:pt idx="48">
                  <c:v>52</c:v>
                </c:pt>
                <c:pt idx="49">
                  <c:v>53</c:v>
                </c:pt>
                <c:pt idx="50">
                  <c:v>54</c:v>
                </c:pt>
                <c:pt idx="51">
                  <c:v>55</c:v>
                </c:pt>
                <c:pt idx="52">
                  <c:v>56</c:v>
                </c:pt>
                <c:pt idx="53">
                  <c:v>57</c:v>
                </c:pt>
                <c:pt idx="54">
                  <c:v>58</c:v>
                </c:pt>
                <c:pt idx="55">
                  <c:v>59</c:v>
                </c:pt>
                <c:pt idx="56">
                  <c:v>60</c:v>
                </c:pt>
                <c:pt idx="57">
                  <c:v>61</c:v>
                </c:pt>
                <c:pt idx="58">
                  <c:v>62</c:v>
                </c:pt>
                <c:pt idx="59">
                  <c:v>63</c:v>
                </c:pt>
                <c:pt idx="60">
                  <c:v>64</c:v>
                </c:pt>
                <c:pt idx="61">
                  <c:v>65</c:v>
                </c:pt>
              </c:numCache>
            </c:numRef>
          </c:xVal>
          <c:yVal>
            <c:numRef>
              <c:f>'mei耗-散点图 (2)'!$G$1:$G$62</c:f>
              <c:numCache>
                <c:formatCode>General</c:formatCode>
                <c:ptCount val="62"/>
                <c:pt idx="0">
                  <c:v>113.225806451613</c:v>
                </c:pt>
                <c:pt idx="1">
                  <c:v>113.24731182795702</c:v>
                </c:pt>
                <c:pt idx="2">
                  <c:v>114.021505376344</c:v>
                </c:pt>
                <c:pt idx="3">
                  <c:v>114.30107526881802</c:v>
                </c:pt>
                <c:pt idx="4">
                  <c:v>111.204301075269</c:v>
                </c:pt>
                <c:pt idx="5">
                  <c:v>122.36559139784897</c:v>
                </c:pt>
                <c:pt idx="6">
                  <c:v>120.354838709677</c:v>
                </c:pt>
                <c:pt idx="7">
                  <c:v>110.731182795699</c:v>
                </c:pt>
                <c:pt idx="8">
                  <c:v>103.83870967741898</c:v>
                </c:pt>
                <c:pt idx="9">
                  <c:v>115.870967741935</c:v>
                </c:pt>
                <c:pt idx="10">
                  <c:v>116.698924731183</c:v>
                </c:pt>
                <c:pt idx="11">
                  <c:v>116.698924731183</c:v>
                </c:pt>
                <c:pt idx="12">
                  <c:v>109.78494623655797</c:v>
                </c:pt>
                <c:pt idx="13">
                  <c:v>105.19354838709597</c:v>
                </c:pt>
                <c:pt idx="14">
                  <c:v>112.84946236559098</c:v>
                </c:pt>
                <c:pt idx="15">
                  <c:v>104.58064516129002</c:v>
                </c:pt>
                <c:pt idx="16">
                  <c:v>109.78494623655797</c:v>
                </c:pt>
                <c:pt idx="17">
                  <c:v>109.45161290322602</c:v>
                </c:pt>
                <c:pt idx="18">
                  <c:v>111.50537634408495</c:v>
                </c:pt>
                <c:pt idx="19">
                  <c:v>111.50537634408495</c:v>
                </c:pt>
                <c:pt idx="20">
                  <c:v>112.78494623655797</c:v>
                </c:pt>
                <c:pt idx="21">
                  <c:v>108.49462365591609</c:v>
                </c:pt>
                <c:pt idx="22">
                  <c:v>109.645161290323</c:v>
                </c:pt>
                <c:pt idx="23">
                  <c:v>110.18279569892397</c:v>
                </c:pt>
                <c:pt idx="24">
                  <c:v>109.67741935483897</c:v>
                </c:pt>
                <c:pt idx="25">
                  <c:v>107.92473118279496</c:v>
                </c:pt>
                <c:pt idx="26">
                  <c:v>104.43010752688097</c:v>
                </c:pt>
                <c:pt idx="27">
                  <c:v>108.47311827957</c:v>
                </c:pt>
                <c:pt idx="28">
                  <c:v>115.52688172042895</c:v>
                </c:pt>
                <c:pt idx="29">
                  <c:v>117.16129032257997</c:v>
                </c:pt>
                <c:pt idx="30">
                  <c:v>108.21505376344102</c:v>
                </c:pt>
                <c:pt idx="31">
                  <c:v>112.04301075268798</c:v>
                </c:pt>
                <c:pt idx="32">
                  <c:v>112.04301075268798</c:v>
                </c:pt>
                <c:pt idx="33">
                  <c:v>106.032258064516</c:v>
                </c:pt>
                <c:pt idx="34">
                  <c:v>104.16129032257997</c:v>
                </c:pt>
                <c:pt idx="35">
                  <c:v>115.54838709677297</c:v>
                </c:pt>
                <c:pt idx="36">
                  <c:v>119.268817204301</c:v>
                </c:pt>
                <c:pt idx="37">
                  <c:v>108.45161290322602</c:v>
                </c:pt>
                <c:pt idx="38">
                  <c:v>114.16129032257997</c:v>
                </c:pt>
                <c:pt idx="39">
                  <c:v>106.45161290322602</c:v>
                </c:pt>
                <c:pt idx="40">
                  <c:v>106.45161290322602</c:v>
                </c:pt>
                <c:pt idx="41">
                  <c:v>112.49615975422402</c:v>
                </c:pt>
                <c:pt idx="42">
                  <c:v>108.92473118279496</c:v>
                </c:pt>
                <c:pt idx="43">
                  <c:v>97.559139784946325</c:v>
                </c:pt>
                <c:pt idx="44">
                  <c:v>99.54838709677297</c:v>
                </c:pt>
                <c:pt idx="45">
                  <c:v>109.645161290323</c:v>
                </c:pt>
                <c:pt idx="46">
                  <c:v>113.032258064516</c:v>
                </c:pt>
                <c:pt idx="47">
                  <c:v>117.698924731183</c:v>
                </c:pt>
                <c:pt idx="48">
                  <c:v>118.36559139784897</c:v>
                </c:pt>
                <c:pt idx="49">
                  <c:v>98.0322580645161</c:v>
                </c:pt>
                <c:pt idx="50">
                  <c:v>101.90322580645098</c:v>
                </c:pt>
                <c:pt idx="51">
                  <c:v>112.89247311827897</c:v>
                </c:pt>
                <c:pt idx="52">
                  <c:v>108.92473118279496</c:v>
                </c:pt>
                <c:pt idx="53">
                  <c:v>104.43010752688097</c:v>
                </c:pt>
                <c:pt idx="54" formatCode="0.00_ ">
                  <c:v>102.47</c:v>
                </c:pt>
                <c:pt idx="55" formatCode="0.00_ ">
                  <c:v>102.48745000000002</c:v>
                </c:pt>
                <c:pt idx="56" formatCode="0.00_ ">
                  <c:v>102.83</c:v>
                </c:pt>
                <c:pt idx="57" formatCode="0.00_ ">
                  <c:v>102.551146</c:v>
                </c:pt>
                <c:pt idx="58" formatCode="0.00_ ">
                  <c:v>100.542056</c:v>
                </c:pt>
                <c:pt idx="59" formatCode="0.00_ ">
                  <c:v>93.52</c:v>
                </c:pt>
                <c:pt idx="60" formatCode="0.00_ ">
                  <c:v>98.934700000000007</c:v>
                </c:pt>
                <c:pt idx="61" formatCode="0.00_ ">
                  <c:v>89.389792999999969</c:v>
                </c:pt>
              </c:numCache>
            </c:numRef>
          </c:yVal>
          <c:smooth val="0"/>
        </c:ser>
        <c:dLbls>
          <c:showLegendKey val="0"/>
          <c:showVal val="0"/>
          <c:showCatName val="0"/>
          <c:showSerName val="0"/>
          <c:showPercent val="0"/>
          <c:showBubbleSize val="0"/>
        </c:dLbls>
        <c:axId val="196857216"/>
        <c:axId val="196863104"/>
      </c:scatterChart>
      <c:valAx>
        <c:axId val="196857216"/>
        <c:scaling>
          <c:orientation val="minMax"/>
        </c:scaling>
        <c:delete val="1"/>
        <c:axPos val="b"/>
        <c:numFmt formatCode="General" sourceLinked="1"/>
        <c:majorTickMark val="out"/>
        <c:minorTickMark val="none"/>
        <c:tickLblPos val="none"/>
        <c:crossAx val="196863104"/>
        <c:crosses val="autoZero"/>
        <c:crossBetween val="midCat"/>
      </c:valAx>
      <c:valAx>
        <c:axId val="196863104"/>
        <c:scaling>
          <c:orientation val="minMax"/>
          <c:max val="130"/>
          <c:min val="9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96857216"/>
        <c:crosses val="autoZero"/>
        <c:crossBetween val="midCat"/>
      </c:valAx>
    </c:plotArea>
    <c:plotVisOnly val="1"/>
    <c:dispBlanksAs val="gap"/>
    <c:showDLblsOverMax val="0"/>
  </c:chart>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6818064459906"/>
          <c:y val="0.14345176365149506"/>
          <c:w val="0.80103171000245199"/>
          <c:h val="0.74561743806414926"/>
        </c:manualLayout>
      </c:layout>
      <c:scatterChart>
        <c:scatterStyle val="lineMarker"/>
        <c:varyColors val="0"/>
        <c:ser>
          <c:idx val="0"/>
          <c:order val="0"/>
          <c:spPr>
            <a:ln w="28575" cap="rnd" cmpd="sng" algn="ctr">
              <a:noFill/>
              <a:prstDash val="solid"/>
              <a:round/>
            </a:ln>
          </c:spPr>
          <c:xVal>
            <c:numRef>
              <c:f>'能耗-散点图'!$F$1:$F$63</c:f>
              <c:numCache>
                <c:formatCode>General</c:formatCode>
                <c:ptCount val="63"/>
                <c:pt idx="0">
                  <c:v>1</c:v>
                </c:pt>
                <c:pt idx="1">
                  <c:v>2</c:v>
                </c:pt>
                <c:pt idx="2">
                  <c:v>3</c:v>
                </c:pt>
                <c:pt idx="3">
                  <c:v>4</c:v>
                </c:pt>
                <c:pt idx="4">
                  <c:v>5</c:v>
                </c:pt>
                <c:pt idx="5">
                  <c:v>6</c:v>
                </c:pt>
                <c:pt idx="6">
                  <c:v>7</c:v>
                </c:pt>
                <c:pt idx="7">
                  <c:v>8</c:v>
                </c:pt>
                <c:pt idx="8">
                  <c:v>9</c:v>
                </c:pt>
                <c:pt idx="9">
                  <c:v>10</c:v>
                </c:pt>
                <c:pt idx="10">
                  <c:v>11</c:v>
                </c:pt>
                <c:pt idx="11">
                  <c:v>12</c:v>
                </c:pt>
                <c:pt idx="12">
                  <c:v>13</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numCache>
            </c:numRef>
          </c:xVal>
          <c:yVal>
            <c:numRef>
              <c:f>'能耗-散点图'!$G$1:$G$63</c:f>
              <c:numCache>
                <c:formatCode>General</c:formatCode>
                <c:ptCount val="63"/>
                <c:pt idx="0">
                  <c:v>120.49042545161403</c:v>
                </c:pt>
                <c:pt idx="1">
                  <c:v>120.66678482795596</c:v>
                </c:pt>
                <c:pt idx="2">
                  <c:v>121.49150537634402</c:v>
                </c:pt>
                <c:pt idx="3">
                  <c:v>123.40550726881803</c:v>
                </c:pt>
                <c:pt idx="4">
                  <c:v>119.064301075269</c:v>
                </c:pt>
                <c:pt idx="5">
                  <c:v>131.54990839784895</c:v>
                </c:pt>
                <c:pt idx="6">
                  <c:v>128.22043870967701</c:v>
                </c:pt>
                <c:pt idx="7">
                  <c:v>118.27970079569897</c:v>
                </c:pt>
                <c:pt idx="8">
                  <c:v>110.659659677419</c:v>
                </c:pt>
                <c:pt idx="9">
                  <c:v>123.73656774193603</c:v>
                </c:pt>
                <c:pt idx="10">
                  <c:v>124.168924731183</c:v>
                </c:pt>
                <c:pt idx="11">
                  <c:v>124.168924731183</c:v>
                </c:pt>
                <c:pt idx="12">
                  <c:v>117.13805323655797</c:v>
                </c:pt>
                <c:pt idx="13">
                  <c:v>112.89323338709703</c:v>
                </c:pt>
                <c:pt idx="14">
                  <c:v>119.89946236559098</c:v>
                </c:pt>
                <c:pt idx="15">
                  <c:v>111.63141816129</c:v>
                </c:pt>
                <c:pt idx="16">
                  <c:v>117.08494623655797</c:v>
                </c:pt>
                <c:pt idx="17">
                  <c:v>117.081612903226</c:v>
                </c:pt>
                <c:pt idx="18">
                  <c:v>119.29600734408598</c:v>
                </c:pt>
                <c:pt idx="19">
                  <c:v>119.29600734408598</c:v>
                </c:pt>
                <c:pt idx="20">
                  <c:v>120.35558623655693</c:v>
                </c:pt>
                <c:pt idx="21">
                  <c:v>115.856333655914</c:v>
                </c:pt>
                <c:pt idx="22">
                  <c:v>116.317402290323</c:v>
                </c:pt>
                <c:pt idx="23">
                  <c:v>118.02996069892502</c:v>
                </c:pt>
                <c:pt idx="24">
                  <c:v>116.43691935483902</c:v>
                </c:pt>
                <c:pt idx="25">
                  <c:v>114.79852818279598</c:v>
                </c:pt>
                <c:pt idx="26">
                  <c:v>110.23590352688097</c:v>
                </c:pt>
                <c:pt idx="27">
                  <c:v>115.84220227957</c:v>
                </c:pt>
                <c:pt idx="28">
                  <c:v>123.53750372043002</c:v>
                </c:pt>
                <c:pt idx="29">
                  <c:v>124.61640432257997</c:v>
                </c:pt>
                <c:pt idx="30">
                  <c:v>115.01756876344102</c:v>
                </c:pt>
                <c:pt idx="31">
                  <c:v>119.04831075268696</c:v>
                </c:pt>
                <c:pt idx="32">
                  <c:v>119.04831075268696</c:v>
                </c:pt>
                <c:pt idx="33">
                  <c:v>113.055993064516</c:v>
                </c:pt>
                <c:pt idx="34">
                  <c:v>110.92079032257897</c:v>
                </c:pt>
                <c:pt idx="35">
                  <c:v>123.14237809677294</c:v>
                </c:pt>
                <c:pt idx="36">
                  <c:v>126.90828120430102</c:v>
                </c:pt>
                <c:pt idx="37">
                  <c:v>115.79161290322602</c:v>
                </c:pt>
                <c:pt idx="38">
                  <c:v>120.90235532257897</c:v>
                </c:pt>
                <c:pt idx="39">
                  <c:v>113.84281890322598</c:v>
                </c:pt>
                <c:pt idx="40">
                  <c:v>113.84281890322598</c:v>
                </c:pt>
                <c:pt idx="41">
                  <c:v>119.87015975422398</c:v>
                </c:pt>
                <c:pt idx="42">
                  <c:v>115.94232118279598</c:v>
                </c:pt>
                <c:pt idx="43">
                  <c:v>104.12077078494598</c:v>
                </c:pt>
                <c:pt idx="44">
                  <c:v>106.69502209677297</c:v>
                </c:pt>
                <c:pt idx="45">
                  <c:v>116.98106229032302</c:v>
                </c:pt>
                <c:pt idx="46">
                  <c:v>120.865904064516</c:v>
                </c:pt>
                <c:pt idx="47">
                  <c:v>124.65137773118094</c:v>
                </c:pt>
                <c:pt idx="48">
                  <c:v>125.61054639784898</c:v>
                </c:pt>
                <c:pt idx="49">
                  <c:v>105.532845064516</c:v>
                </c:pt>
                <c:pt idx="50">
                  <c:v>107.19038380644994</c:v>
                </c:pt>
                <c:pt idx="51">
                  <c:v>119.71588111827897</c:v>
                </c:pt>
                <c:pt idx="52">
                  <c:v>115.27866118279597</c:v>
                </c:pt>
                <c:pt idx="53">
                  <c:v>111.08637152687994</c:v>
                </c:pt>
                <c:pt idx="54">
                  <c:v>108.35</c:v>
                </c:pt>
                <c:pt idx="55">
                  <c:v>109.8</c:v>
                </c:pt>
                <c:pt idx="56">
                  <c:v>109.11999999999999</c:v>
                </c:pt>
                <c:pt idx="57">
                  <c:v>110.08</c:v>
                </c:pt>
                <c:pt idx="58">
                  <c:v>107.1</c:v>
                </c:pt>
                <c:pt idx="59" formatCode="0.00_ ">
                  <c:v>100.29</c:v>
                </c:pt>
                <c:pt idx="60">
                  <c:v>105.94000000000003</c:v>
                </c:pt>
                <c:pt idx="61" formatCode="0.00_ ">
                  <c:v>96.61999999999999</c:v>
                </c:pt>
                <c:pt idx="62">
                  <c:v>102.07</c:v>
                </c:pt>
              </c:numCache>
            </c:numRef>
          </c:yVal>
          <c:smooth val="0"/>
        </c:ser>
        <c:dLbls>
          <c:showLegendKey val="0"/>
          <c:showVal val="0"/>
          <c:showCatName val="0"/>
          <c:showSerName val="0"/>
          <c:showPercent val="0"/>
          <c:showBubbleSize val="0"/>
        </c:dLbls>
        <c:axId val="197935488"/>
        <c:axId val="197937024"/>
      </c:scatterChart>
      <c:valAx>
        <c:axId val="197935488"/>
        <c:scaling>
          <c:orientation val="minMax"/>
        </c:scaling>
        <c:delete val="1"/>
        <c:axPos val="b"/>
        <c:numFmt formatCode="General" sourceLinked="1"/>
        <c:majorTickMark val="out"/>
        <c:minorTickMark val="none"/>
        <c:tickLblPos val="none"/>
        <c:crossAx val="197937024"/>
        <c:crosses val="autoZero"/>
        <c:crossBetween val="midCat"/>
      </c:valAx>
      <c:valAx>
        <c:axId val="197937024"/>
        <c:scaling>
          <c:orientation val="minMax"/>
          <c:max val="130"/>
          <c:min val="9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97935488"/>
        <c:crosses val="autoZero"/>
        <c:crossBetween val="midCat"/>
      </c:valAx>
    </c:plotArea>
    <c:plotVisOnly val="1"/>
    <c:dispBlanksAs val="gap"/>
    <c:showDLblsOverMax val="0"/>
  </c:chart>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7514281303206"/>
          <c:y val="0.14471605821999606"/>
          <c:w val="0.80061707580669983"/>
          <c:h val="0.60921677403960783"/>
        </c:manualLayout>
      </c:layout>
      <c:scatterChart>
        <c:scatterStyle val="lineMarker"/>
        <c:varyColors val="0"/>
        <c:ser>
          <c:idx val="0"/>
          <c:order val="0"/>
          <c:spPr>
            <a:ln w="28575" cap="rnd" cmpd="sng" algn="ctr">
              <a:noFill/>
              <a:prstDash val="solid"/>
              <a:round/>
            </a:ln>
          </c:spPr>
          <c:xVal>
            <c:numRef>
              <c:f>'mei耗-散点图 (2)'!$F$1:$F$20</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'mei耗-散点图 (2)'!$G$1:$G$20</c:f>
              <c:numCache>
                <c:formatCode>General</c:formatCode>
                <c:ptCount val="20"/>
                <c:pt idx="0">
                  <c:v>105.3</c:v>
                </c:pt>
                <c:pt idx="1">
                  <c:v>105.32</c:v>
                </c:pt>
                <c:pt idx="2">
                  <c:v>106.04</c:v>
                </c:pt>
                <c:pt idx="3">
                  <c:v>106.3</c:v>
                </c:pt>
                <c:pt idx="4">
                  <c:v>103.42</c:v>
                </c:pt>
                <c:pt idx="5">
                  <c:v>113.8</c:v>
                </c:pt>
                <c:pt idx="6">
                  <c:v>111.93</c:v>
                </c:pt>
                <c:pt idx="7">
                  <c:v>102.98</c:v>
                </c:pt>
                <c:pt idx="8">
                  <c:v>96.57</c:v>
                </c:pt>
                <c:pt idx="9">
                  <c:v>107.76</c:v>
                </c:pt>
                <c:pt idx="10">
                  <c:v>108.53</c:v>
                </c:pt>
                <c:pt idx="11">
                  <c:v>108.53</c:v>
                </c:pt>
                <c:pt idx="12">
                  <c:v>102.1</c:v>
                </c:pt>
                <c:pt idx="13">
                  <c:v>97.83</c:v>
                </c:pt>
                <c:pt idx="14">
                  <c:v>104.95</c:v>
                </c:pt>
                <c:pt idx="15">
                  <c:v>97.26</c:v>
                </c:pt>
                <c:pt idx="16">
                  <c:v>102.1</c:v>
                </c:pt>
                <c:pt idx="17">
                  <c:v>101.79</c:v>
                </c:pt>
                <c:pt idx="18">
                  <c:v>103.7</c:v>
                </c:pt>
                <c:pt idx="19">
                  <c:v>103.7</c:v>
                </c:pt>
              </c:numCache>
            </c:numRef>
          </c:yVal>
          <c:smooth val="0"/>
        </c:ser>
        <c:dLbls>
          <c:showLegendKey val="0"/>
          <c:showVal val="0"/>
          <c:showCatName val="0"/>
          <c:showSerName val="0"/>
          <c:showPercent val="0"/>
          <c:showBubbleSize val="0"/>
        </c:dLbls>
        <c:axId val="197882624"/>
        <c:axId val="197884160"/>
      </c:scatterChart>
      <c:valAx>
        <c:axId val="197882624"/>
        <c:scaling>
          <c:orientation val="minMax"/>
          <c:max val="20"/>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97884160"/>
        <c:crosses val="autoZero"/>
        <c:crossBetween val="midCat"/>
      </c:valAx>
      <c:valAx>
        <c:axId val="19788416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97882624"/>
        <c:crosses val="autoZero"/>
        <c:crossBetween val="midCat"/>
        <c:majorUnit val="5"/>
      </c:valAx>
    </c:plotArea>
    <c:plotVisOnly val="1"/>
    <c:dispBlanksAs val="gap"/>
    <c:showDLblsOverMax val="0"/>
  </c:chart>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27996500437401"/>
          <c:y val="0.12770736991209405"/>
          <c:w val="0.74608814523184597"/>
          <c:h val="0.64315071727145623"/>
        </c:manualLayout>
      </c:layout>
      <c:scatterChart>
        <c:scatterStyle val="lineMarker"/>
        <c:varyColors val="0"/>
        <c:ser>
          <c:idx val="0"/>
          <c:order val="0"/>
          <c:spPr>
            <a:ln w="28575" cap="rnd" cmpd="sng" algn="ctr">
              <a:noFill/>
              <a:prstDash val="solid"/>
              <a:round/>
            </a:ln>
          </c:spPr>
          <c:xVal>
            <c:numRef>
              <c:f>'耗-散点图'!$D$2:$D$21</c:f>
              <c:numCache>
                <c:formatCode>General</c:formatCode>
                <c:ptCount val="20"/>
                <c:pt idx="0">
                  <c:v>1</c:v>
                </c:pt>
                <c:pt idx="1">
                  <c:v>15</c:v>
                </c:pt>
                <c:pt idx="2">
                  <c:v>16</c:v>
                </c:pt>
                <c:pt idx="3">
                  <c:v>1</c:v>
                </c:pt>
                <c:pt idx="4">
                  <c:v>17</c:v>
                </c:pt>
                <c:pt idx="5">
                  <c:v>13</c:v>
                </c:pt>
                <c:pt idx="6">
                  <c:v>2</c:v>
                </c:pt>
                <c:pt idx="7">
                  <c:v>3</c:v>
                </c:pt>
                <c:pt idx="8">
                  <c:v>11</c:v>
                </c:pt>
                <c:pt idx="9">
                  <c:v>12</c:v>
                </c:pt>
                <c:pt idx="10">
                  <c:v>8</c:v>
                </c:pt>
                <c:pt idx="11">
                  <c:v>18</c:v>
                </c:pt>
                <c:pt idx="12">
                  <c:v>14</c:v>
                </c:pt>
                <c:pt idx="13">
                  <c:v>19</c:v>
                </c:pt>
                <c:pt idx="14">
                  <c:v>20</c:v>
                </c:pt>
                <c:pt idx="15">
                  <c:v>5</c:v>
                </c:pt>
                <c:pt idx="16">
                  <c:v>7</c:v>
                </c:pt>
                <c:pt idx="17">
                  <c:v>10</c:v>
                </c:pt>
                <c:pt idx="18">
                  <c:v>4</c:v>
                </c:pt>
                <c:pt idx="19">
                  <c:v>6</c:v>
                </c:pt>
              </c:numCache>
            </c:numRef>
          </c:xVal>
          <c:yVal>
            <c:numRef>
              <c:f>'耗-散点图'!$E$2:$E$21</c:f>
              <c:numCache>
                <c:formatCode>0.00_);[Red]\(0.00\)</c:formatCode>
                <c:ptCount val="20"/>
                <c:pt idx="0">
                  <c:v>55.5</c:v>
                </c:pt>
                <c:pt idx="1">
                  <c:v>57.363710333604502</c:v>
                </c:pt>
                <c:pt idx="2" formatCode="0.00_ ">
                  <c:v>57.37</c:v>
                </c:pt>
                <c:pt idx="3">
                  <c:v>59.11</c:v>
                </c:pt>
                <c:pt idx="4" formatCode="0.00_ ">
                  <c:v>59.397884458909374</c:v>
                </c:pt>
                <c:pt idx="5">
                  <c:v>59.83</c:v>
                </c:pt>
                <c:pt idx="6">
                  <c:v>60.37</c:v>
                </c:pt>
                <c:pt idx="7">
                  <c:v>60.781122864117201</c:v>
                </c:pt>
                <c:pt idx="8">
                  <c:v>60.781122864117201</c:v>
                </c:pt>
                <c:pt idx="9">
                  <c:v>60.781122864117201</c:v>
                </c:pt>
                <c:pt idx="10">
                  <c:v>61.42</c:v>
                </c:pt>
                <c:pt idx="11" formatCode="General">
                  <c:v>62.082994304312294</c:v>
                </c:pt>
                <c:pt idx="12">
                  <c:v>62.65</c:v>
                </c:pt>
                <c:pt idx="13" formatCode="General">
                  <c:v>63.39</c:v>
                </c:pt>
                <c:pt idx="14" formatCode="General">
                  <c:v>63.39</c:v>
                </c:pt>
                <c:pt idx="15">
                  <c:v>63.954434499592558</c:v>
                </c:pt>
                <c:pt idx="16">
                  <c:v>64</c:v>
                </c:pt>
                <c:pt idx="17">
                  <c:v>64</c:v>
                </c:pt>
                <c:pt idx="18">
                  <c:v>74.08</c:v>
                </c:pt>
                <c:pt idx="19">
                  <c:v>74.73</c:v>
                </c:pt>
              </c:numCache>
            </c:numRef>
          </c:yVal>
          <c:smooth val="0"/>
        </c:ser>
        <c:dLbls>
          <c:showLegendKey val="0"/>
          <c:showVal val="0"/>
          <c:showCatName val="0"/>
          <c:showSerName val="0"/>
          <c:showPercent val="0"/>
          <c:showBubbleSize val="0"/>
        </c:dLbls>
        <c:axId val="197912064"/>
        <c:axId val="197913600"/>
      </c:scatterChart>
      <c:valAx>
        <c:axId val="197912064"/>
        <c:scaling>
          <c:orientation val="minMax"/>
          <c:max val="20"/>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97913600"/>
        <c:crosses val="autoZero"/>
        <c:crossBetween val="midCat"/>
      </c:valAx>
      <c:valAx>
        <c:axId val="197913600"/>
        <c:scaling>
          <c:orientation val="minMax"/>
          <c:min val="40"/>
        </c:scaling>
        <c:delete val="0"/>
        <c:axPos val="l"/>
        <c:majorGridlines/>
        <c:numFmt formatCode="0.00_);[Red]\(0.0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97912064"/>
        <c:crosses val="autoZero"/>
        <c:crossBetween val="midCat"/>
      </c:valAx>
    </c:plotArea>
    <c:plotVisOnly val="1"/>
    <c:dispBlanksAs val="gap"/>
    <c:showDLblsOverMax val="0"/>
  </c:chart>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67951374499195"/>
          <c:y val="9.9828721409823823E-2"/>
          <c:w val="0.82721878712529384"/>
          <c:h val="0.65269801274841766"/>
        </c:manualLayout>
      </c:layout>
      <c:scatterChart>
        <c:scatterStyle val="lineMarker"/>
        <c:varyColors val="0"/>
        <c:ser>
          <c:idx val="0"/>
          <c:order val="0"/>
          <c:spPr>
            <a:ln w="28575" cap="rnd" cmpd="sng" algn="ctr">
              <a:noFill/>
              <a:prstDash val="solid"/>
              <a:round/>
            </a:ln>
          </c:spPr>
          <c:xVal>
            <c:numRef>
              <c:f>'能耗-散点图'!$F$1:$F$21</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15</c:v>
                </c:pt>
                <c:pt idx="14">
                  <c:v>16</c:v>
                </c:pt>
                <c:pt idx="15">
                  <c:v>17</c:v>
                </c:pt>
                <c:pt idx="16">
                  <c:v>18</c:v>
                </c:pt>
                <c:pt idx="17">
                  <c:v>19</c:v>
                </c:pt>
                <c:pt idx="18">
                  <c:v>20</c:v>
                </c:pt>
                <c:pt idx="19">
                  <c:v>21</c:v>
                </c:pt>
                <c:pt idx="20">
                  <c:v>22</c:v>
                </c:pt>
              </c:numCache>
            </c:numRef>
          </c:xVal>
          <c:yVal>
            <c:numRef>
              <c:f>'能耗-散点图'!$G$1:$G$21</c:f>
              <c:numCache>
                <c:formatCode>General</c:formatCode>
                <c:ptCount val="21"/>
                <c:pt idx="0">
                  <c:v>112.57</c:v>
                </c:pt>
                <c:pt idx="1">
                  <c:v>112.74000000000002</c:v>
                </c:pt>
                <c:pt idx="2">
                  <c:v>113.51</c:v>
                </c:pt>
                <c:pt idx="3">
                  <c:v>115.4</c:v>
                </c:pt>
                <c:pt idx="4">
                  <c:v>111.28</c:v>
                </c:pt>
                <c:pt idx="5">
                  <c:v>122.99000000000002</c:v>
                </c:pt>
                <c:pt idx="6" formatCode="0.00_ ">
                  <c:v>119.79560000000002</c:v>
                </c:pt>
                <c:pt idx="7">
                  <c:v>110.77</c:v>
                </c:pt>
                <c:pt idx="8">
                  <c:v>103.39095</c:v>
                </c:pt>
                <c:pt idx="9">
                  <c:v>115.62559999999998</c:v>
                </c:pt>
                <c:pt idx="10">
                  <c:v>116</c:v>
                </c:pt>
                <c:pt idx="11">
                  <c:v>116</c:v>
                </c:pt>
                <c:pt idx="12">
                  <c:v>107.8</c:v>
                </c:pt>
                <c:pt idx="14">
                  <c:v>105.5</c:v>
                </c:pt>
                <c:pt idx="15">
                  <c:v>112</c:v>
                </c:pt>
                <c:pt idx="16">
                  <c:v>104.31</c:v>
                </c:pt>
                <c:pt idx="17">
                  <c:v>109.4</c:v>
                </c:pt>
                <c:pt idx="18">
                  <c:v>109.42</c:v>
                </c:pt>
                <c:pt idx="19">
                  <c:v>111.5</c:v>
                </c:pt>
                <c:pt idx="20">
                  <c:v>111.5</c:v>
                </c:pt>
              </c:numCache>
            </c:numRef>
          </c:yVal>
          <c:smooth val="0"/>
        </c:ser>
        <c:dLbls>
          <c:showLegendKey val="0"/>
          <c:showVal val="0"/>
          <c:showCatName val="0"/>
          <c:showSerName val="0"/>
          <c:showPercent val="0"/>
          <c:showBubbleSize val="0"/>
        </c:dLbls>
        <c:axId val="197987328"/>
        <c:axId val="198005504"/>
      </c:scatterChart>
      <c:valAx>
        <c:axId val="19798732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98005504"/>
        <c:crosses val="autoZero"/>
        <c:crossBetween val="midCat"/>
      </c:valAx>
      <c:valAx>
        <c:axId val="198005504"/>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97987328"/>
        <c:crosses val="autoZero"/>
        <c:crossBetween val="midCat"/>
      </c:valAx>
    </c:plotArea>
    <c:plotVisOnly val="1"/>
    <c:dispBlanksAs val="gap"/>
    <c:showDLblsOverMax val="0"/>
  </c:chart>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1">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749FE8A-45B3-44C0-B74D-708D57C2A929}" type="doc">
      <dgm:prSet loTypeId="urn:microsoft.com/office/officeart/2005/8/layout/vList3#1" loCatId="list" qsTypeId="urn:microsoft.com/office/officeart/2005/8/quickstyle/3d1#1" qsCatId="3D" csTypeId="urn:microsoft.com/office/officeart/2005/8/colors/accent4_2#1" csCatId="accent4" phldr="1"/>
      <dgm:spPr/>
    </dgm:pt>
    <dgm:pt modelId="{85CF7CA0-4963-4765-B509-458D15B5DC20}">
      <dgm:prSet phldrT="[文本]" custT="1"/>
      <dgm:spPr/>
      <dgm:t>
        <a:bodyPr/>
        <a:lstStyle/>
        <a:p>
          <a:pPr algn="l"/>
          <a:r>
            <a:rPr lang="zh-CN" altLang="en-US" sz="2400" b="1" dirty="0" smtClean="0">
              <a:latin typeface="华文中宋" panose="02010600040101010101" pitchFamily="2" charset="-122"/>
              <a:ea typeface="华文中宋" panose="02010600040101010101" pitchFamily="2" charset="-122"/>
            </a:rPr>
            <a:t>一、水泥行业发展情况</a:t>
          </a:r>
          <a:endParaRPr lang="zh-CN" altLang="en-US" sz="2400" dirty="0">
            <a:latin typeface="华文中宋" panose="02010600040101010101" pitchFamily="2" charset="-122"/>
            <a:ea typeface="华文中宋" panose="02010600040101010101" pitchFamily="2" charset="-122"/>
          </a:endParaRPr>
        </a:p>
      </dgm:t>
    </dgm:pt>
    <dgm:pt modelId="{5BCB9B5B-DBD1-4116-A9BE-47D8389B8E04}" type="parTrans" cxnId="{DD7BFA3D-DAFE-4E2D-903B-4E70C959865C}">
      <dgm:prSet/>
      <dgm:spPr/>
      <dgm:t>
        <a:bodyPr/>
        <a:lstStyle/>
        <a:p>
          <a:endParaRPr lang="zh-CN" altLang="en-US"/>
        </a:p>
      </dgm:t>
    </dgm:pt>
    <dgm:pt modelId="{8D7C21E7-1D22-4F3C-87E1-653A39070801}" type="sibTrans" cxnId="{DD7BFA3D-DAFE-4E2D-903B-4E70C959865C}">
      <dgm:prSet/>
      <dgm:spPr/>
      <dgm:t>
        <a:bodyPr/>
        <a:lstStyle/>
        <a:p>
          <a:endParaRPr lang="zh-CN" altLang="en-US"/>
        </a:p>
      </dgm:t>
    </dgm:pt>
    <dgm:pt modelId="{3C142D13-EB3E-42EE-A6CF-12B608E2FB10}">
      <dgm:prSet phldrT="[文本]" custT="1"/>
      <dgm:spPr/>
      <dgm:t>
        <a:bodyPr/>
        <a:lstStyle/>
        <a:p>
          <a:pPr algn="l"/>
          <a:r>
            <a:rPr lang="zh-CN" altLang="en-US" sz="2400" b="1" dirty="0" smtClean="0">
              <a:latin typeface="华文中宋" panose="02010600040101010101" pitchFamily="2" charset="-122"/>
              <a:ea typeface="华文中宋" panose="02010600040101010101" pitchFamily="2" charset="-122"/>
            </a:rPr>
            <a:t>二、产业政策背景与阶梯电价政策解读</a:t>
          </a:r>
          <a:endParaRPr lang="zh-CN" altLang="en-US" sz="2400" dirty="0">
            <a:latin typeface="华文中宋" panose="02010600040101010101" pitchFamily="2" charset="-122"/>
            <a:ea typeface="华文中宋" panose="02010600040101010101" pitchFamily="2" charset="-122"/>
          </a:endParaRPr>
        </a:p>
      </dgm:t>
    </dgm:pt>
    <dgm:pt modelId="{FDCD6A87-9F88-40A8-8849-106058AB6E3F}" type="parTrans" cxnId="{E2561832-0779-4DD6-B58D-4A223FA015EA}">
      <dgm:prSet/>
      <dgm:spPr/>
      <dgm:t>
        <a:bodyPr/>
        <a:lstStyle/>
        <a:p>
          <a:endParaRPr lang="zh-CN" altLang="en-US"/>
        </a:p>
      </dgm:t>
    </dgm:pt>
    <dgm:pt modelId="{C420895A-A17E-4539-8B92-CC698DF1596A}" type="sibTrans" cxnId="{E2561832-0779-4DD6-B58D-4A223FA015EA}">
      <dgm:prSet/>
      <dgm:spPr/>
      <dgm:t>
        <a:bodyPr/>
        <a:lstStyle/>
        <a:p>
          <a:endParaRPr lang="zh-CN" altLang="en-US"/>
        </a:p>
      </dgm:t>
    </dgm:pt>
    <dgm:pt modelId="{397A2C6E-E1A4-463D-97E0-14FE5589B9B0}">
      <dgm:prSet phldrT="[文本]" custT="1"/>
      <dgm:spPr/>
      <dgm:t>
        <a:bodyPr/>
        <a:lstStyle/>
        <a:p>
          <a:pPr algn="l"/>
          <a:r>
            <a:rPr lang="zh-CN" altLang="en-US" sz="2400" b="1" dirty="0" smtClean="0">
              <a:latin typeface="华文中宋" panose="02010600040101010101" pitchFamily="2" charset="-122"/>
              <a:ea typeface="华文中宋" panose="02010600040101010101" pitchFamily="2" charset="-122"/>
            </a:rPr>
            <a:t>四、能源消耗限额标准及计算办法介绍</a:t>
          </a:r>
          <a:endParaRPr lang="zh-CN" altLang="en-US" sz="2400" b="1" dirty="0">
            <a:latin typeface="华文中宋" panose="02010600040101010101" pitchFamily="2" charset="-122"/>
            <a:ea typeface="华文中宋" panose="02010600040101010101" pitchFamily="2" charset="-122"/>
          </a:endParaRPr>
        </a:p>
      </dgm:t>
    </dgm:pt>
    <dgm:pt modelId="{C31D312A-3182-4565-9BE0-61FEA60A9BDD}" type="parTrans" cxnId="{2433EE6D-A59F-4AC4-A4AA-6C167442556E}">
      <dgm:prSet/>
      <dgm:spPr/>
      <dgm:t>
        <a:bodyPr/>
        <a:lstStyle/>
        <a:p>
          <a:endParaRPr lang="zh-CN" altLang="en-US"/>
        </a:p>
      </dgm:t>
    </dgm:pt>
    <dgm:pt modelId="{F5364047-6FB6-4607-A9DE-EB35ED282943}" type="sibTrans" cxnId="{2433EE6D-A59F-4AC4-A4AA-6C167442556E}">
      <dgm:prSet/>
      <dgm:spPr/>
      <dgm:t>
        <a:bodyPr/>
        <a:lstStyle/>
        <a:p>
          <a:endParaRPr lang="zh-CN" altLang="en-US"/>
        </a:p>
      </dgm:t>
    </dgm:pt>
    <dgm:pt modelId="{B62F0E29-68F7-46F9-94BB-7AE2B09FF92B}">
      <dgm:prSet custT="1"/>
      <dgm:spPr/>
      <dgm:t>
        <a:bodyPr/>
        <a:lstStyle/>
        <a:p>
          <a:pPr algn="l"/>
          <a:r>
            <a:rPr lang="zh-CN" altLang="en-US" sz="2400" b="1" dirty="0" smtClean="0">
              <a:latin typeface="华文中宋" panose="02010600040101010101" pitchFamily="2" charset="-122"/>
              <a:ea typeface="华文中宋" panose="02010600040101010101" pitchFamily="2" charset="-122"/>
            </a:rPr>
            <a:t>三、水泥工业能源消耗与统计（案例）</a:t>
          </a:r>
          <a:endParaRPr lang="zh-CN" altLang="en-US" sz="2400" b="1" dirty="0">
            <a:latin typeface="华文中宋" panose="02010600040101010101" pitchFamily="2" charset="-122"/>
            <a:ea typeface="华文中宋" panose="02010600040101010101" pitchFamily="2" charset="-122"/>
          </a:endParaRPr>
        </a:p>
      </dgm:t>
    </dgm:pt>
    <dgm:pt modelId="{AE36D0E0-A968-4296-A626-0687968B456D}" type="parTrans" cxnId="{0F17365E-1442-4D36-8DA5-5D0C187D93E6}">
      <dgm:prSet/>
      <dgm:spPr/>
      <dgm:t>
        <a:bodyPr/>
        <a:lstStyle/>
        <a:p>
          <a:endParaRPr lang="zh-CN" altLang="en-US"/>
        </a:p>
      </dgm:t>
    </dgm:pt>
    <dgm:pt modelId="{D71C15C0-B089-4F13-ABC1-EDA37E675F2F}" type="sibTrans" cxnId="{0F17365E-1442-4D36-8DA5-5D0C187D93E6}">
      <dgm:prSet/>
      <dgm:spPr/>
      <dgm:t>
        <a:bodyPr/>
        <a:lstStyle/>
        <a:p>
          <a:endParaRPr lang="zh-CN" altLang="en-US"/>
        </a:p>
      </dgm:t>
    </dgm:pt>
    <dgm:pt modelId="{CF0279EE-ABB3-4F88-B159-0761D2AB4421}" type="pres">
      <dgm:prSet presAssocID="{6749FE8A-45B3-44C0-B74D-708D57C2A929}" presName="linearFlow" presStyleCnt="0">
        <dgm:presLayoutVars>
          <dgm:dir/>
          <dgm:resizeHandles val="exact"/>
        </dgm:presLayoutVars>
      </dgm:prSet>
      <dgm:spPr/>
    </dgm:pt>
    <dgm:pt modelId="{3886A56D-E8C2-45CF-B250-6A1A1563F522}" type="pres">
      <dgm:prSet presAssocID="{85CF7CA0-4963-4765-B509-458D15B5DC20}" presName="composite" presStyleCnt="0"/>
      <dgm:spPr/>
    </dgm:pt>
    <dgm:pt modelId="{20DD8F80-5C51-4305-A9CE-8C06C7E9F874}" type="pres">
      <dgm:prSet presAssocID="{85CF7CA0-4963-4765-B509-458D15B5DC20}" presName="imgShp" presStyleLbl="fgImgPlace1" presStyleIdx="0" presStyleCnt="4"/>
      <dgm:spPr/>
    </dgm:pt>
    <dgm:pt modelId="{F3D5FD09-0AF7-4002-95D8-DBDFA611379D}" type="pres">
      <dgm:prSet presAssocID="{85CF7CA0-4963-4765-B509-458D15B5DC20}" presName="txShp" presStyleLbl="node1" presStyleIdx="0" presStyleCnt="4">
        <dgm:presLayoutVars>
          <dgm:bulletEnabled val="1"/>
        </dgm:presLayoutVars>
      </dgm:prSet>
      <dgm:spPr/>
      <dgm:t>
        <a:bodyPr/>
        <a:lstStyle/>
        <a:p>
          <a:endParaRPr lang="zh-CN" altLang="en-US"/>
        </a:p>
      </dgm:t>
    </dgm:pt>
    <dgm:pt modelId="{3A02578D-86CF-4CF3-84CC-3DC8B33D8147}" type="pres">
      <dgm:prSet presAssocID="{8D7C21E7-1D22-4F3C-87E1-653A39070801}" presName="spacing" presStyleCnt="0"/>
      <dgm:spPr/>
    </dgm:pt>
    <dgm:pt modelId="{E0A34B38-ED34-4351-A686-40410E45B185}" type="pres">
      <dgm:prSet presAssocID="{3C142D13-EB3E-42EE-A6CF-12B608E2FB10}" presName="composite" presStyleCnt="0"/>
      <dgm:spPr/>
    </dgm:pt>
    <dgm:pt modelId="{64077922-44CB-47AF-99AA-1A840FC989E4}" type="pres">
      <dgm:prSet presAssocID="{3C142D13-EB3E-42EE-A6CF-12B608E2FB10}" presName="imgShp" presStyleLbl="fgImgPlace1" presStyleIdx="1" presStyleCnt="4"/>
      <dgm:spPr/>
    </dgm:pt>
    <dgm:pt modelId="{AC5942DD-6339-4295-9D7A-767A3A9ECAEC}" type="pres">
      <dgm:prSet presAssocID="{3C142D13-EB3E-42EE-A6CF-12B608E2FB10}" presName="txShp" presStyleLbl="node1" presStyleIdx="1" presStyleCnt="4">
        <dgm:presLayoutVars>
          <dgm:bulletEnabled val="1"/>
        </dgm:presLayoutVars>
      </dgm:prSet>
      <dgm:spPr/>
      <dgm:t>
        <a:bodyPr/>
        <a:lstStyle/>
        <a:p>
          <a:endParaRPr lang="zh-CN" altLang="en-US"/>
        </a:p>
      </dgm:t>
    </dgm:pt>
    <dgm:pt modelId="{C191C3AD-3F52-4E9C-9B9D-0B31EDD0BD30}" type="pres">
      <dgm:prSet presAssocID="{C420895A-A17E-4539-8B92-CC698DF1596A}" presName="spacing" presStyleCnt="0"/>
      <dgm:spPr/>
    </dgm:pt>
    <dgm:pt modelId="{277969BE-A438-44C2-898B-944A4E600F73}" type="pres">
      <dgm:prSet presAssocID="{B62F0E29-68F7-46F9-94BB-7AE2B09FF92B}" presName="composite" presStyleCnt="0"/>
      <dgm:spPr/>
    </dgm:pt>
    <dgm:pt modelId="{51208F5C-1C5B-42D1-ACA8-1A56C4680A05}" type="pres">
      <dgm:prSet presAssocID="{B62F0E29-68F7-46F9-94BB-7AE2B09FF92B}" presName="imgShp" presStyleLbl="fgImgPlace1" presStyleIdx="2" presStyleCnt="4"/>
      <dgm:spPr/>
    </dgm:pt>
    <dgm:pt modelId="{8684039D-75F7-47B7-B0E8-1769A1161F56}" type="pres">
      <dgm:prSet presAssocID="{B62F0E29-68F7-46F9-94BB-7AE2B09FF92B}" presName="txShp" presStyleLbl="node1" presStyleIdx="2" presStyleCnt="4" custLinFactNeighborX="-372" custLinFactNeighborY="5139">
        <dgm:presLayoutVars>
          <dgm:bulletEnabled val="1"/>
        </dgm:presLayoutVars>
      </dgm:prSet>
      <dgm:spPr/>
      <dgm:t>
        <a:bodyPr/>
        <a:lstStyle/>
        <a:p>
          <a:endParaRPr lang="zh-CN" altLang="en-US"/>
        </a:p>
      </dgm:t>
    </dgm:pt>
    <dgm:pt modelId="{BEF21F0A-2886-4CBB-8400-DD2A5627F8ED}" type="pres">
      <dgm:prSet presAssocID="{D71C15C0-B089-4F13-ABC1-EDA37E675F2F}" presName="spacing" presStyleCnt="0"/>
      <dgm:spPr/>
    </dgm:pt>
    <dgm:pt modelId="{5B6A112F-6C27-4EEC-B4E7-D044164B603B}" type="pres">
      <dgm:prSet presAssocID="{397A2C6E-E1A4-463D-97E0-14FE5589B9B0}" presName="composite" presStyleCnt="0"/>
      <dgm:spPr/>
    </dgm:pt>
    <dgm:pt modelId="{F494B33F-8EF6-441E-A364-738E01BEFBD1}" type="pres">
      <dgm:prSet presAssocID="{397A2C6E-E1A4-463D-97E0-14FE5589B9B0}" presName="imgShp" presStyleLbl="fgImgPlace1" presStyleIdx="3" presStyleCnt="4"/>
      <dgm:spPr/>
    </dgm:pt>
    <dgm:pt modelId="{862FA0CD-1828-4355-ABF9-36DFC9EB4370}" type="pres">
      <dgm:prSet presAssocID="{397A2C6E-E1A4-463D-97E0-14FE5589B9B0}" presName="txShp" presStyleLbl="node1" presStyleIdx="3" presStyleCnt="4">
        <dgm:presLayoutVars>
          <dgm:bulletEnabled val="1"/>
        </dgm:presLayoutVars>
      </dgm:prSet>
      <dgm:spPr/>
      <dgm:t>
        <a:bodyPr/>
        <a:lstStyle/>
        <a:p>
          <a:endParaRPr lang="zh-CN" altLang="en-US"/>
        </a:p>
      </dgm:t>
    </dgm:pt>
  </dgm:ptLst>
  <dgm:cxnLst>
    <dgm:cxn modelId="{52560846-B705-46CC-AE91-7818E8D2A9CC}" type="presOf" srcId="{B62F0E29-68F7-46F9-94BB-7AE2B09FF92B}" destId="{8684039D-75F7-47B7-B0E8-1769A1161F56}" srcOrd="0" destOrd="0" presId="urn:microsoft.com/office/officeart/2005/8/layout/vList3#1"/>
    <dgm:cxn modelId="{E2561832-0779-4DD6-B58D-4A223FA015EA}" srcId="{6749FE8A-45B3-44C0-B74D-708D57C2A929}" destId="{3C142D13-EB3E-42EE-A6CF-12B608E2FB10}" srcOrd="1" destOrd="0" parTransId="{FDCD6A87-9F88-40A8-8849-106058AB6E3F}" sibTransId="{C420895A-A17E-4539-8B92-CC698DF1596A}"/>
    <dgm:cxn modelId="{0F17365E-1442-4D36-8DA5-5D0C187D93E6}" srcId="{6749FE8A-45B3-44C0-B74D-708D57C2A929}" destId="{B62F0E29-68F7-46F9-94BB-7AE2B09FF92B}" srcOrd="2" destOrd="0" parTransId="{AE36D0E0-A968-4296-A626-0687968B456D}" sibTransId="{D71C15C0-B089-4F13-ABC1-EDA37E675F2F}"/>
    <dgm:cxn modelId="{1525877A-A567-42B7-A777-6A65889C6F42}" type="presOf" srcId="{6749FE8A-45B3-44C0-B74D-708D57C2A929}" destId="{CF0279EE-ABB3-4F88-B159-0761D2AB4421}" srcOrd="0" destOrd="0" presId="urn:microsoft.com/office/officeart/2005/8/layout/vList3#1"/>
    <dgm:cxn modelId="{DD7BFA3D-DAFE-4E2D-903B-4E70C959865C}" srcId="{6749FE8A-45B3-44C0-B74D-708D57C2A929}" destId="{85CF7CA0-4963-4765-B509-458D15B5DC20}" srcOrd="0" destOrd="0" parTransId="{5BCB9B5B-DBD1-4116-A9BE-47D8389B8E04}" sibTransId="{8D7C21E7-1D22-4F3C-87E1-653A39070801}"/>
    <dgm:cxn modelId="{2433EE6D-A59F-4AC4-A4AA-6C167442556E}" srcId="{6749FE8A-45B3-44C0-B74D-708D57C2A929}" destId="{397A2C6E-E1A4-463D-97E0-14FE5589B9B0}" srcOrd="3" destOrd="0" parTransId="{C31D312A-3182-4565-9BE0-61FEA60A9BDD}" sibTransId="{F5364047-6FB6-4607-A9DE-EB35ED282943}"/>
    <dgm:cxn modelId="{8CDFE1E5-4BB2-4D2F-8658-C21BB05494CC}" type="presOf" srcId="{397A2C6E-E1A4-463D-97E0-14FE5589B9B0}" destId="{862FA0CD-1828-4355-ABF9-36DFC9EB4370}" srcOrd="0" destOrd="0" presId="urn:microsoft.com/office/officeart/2005/8/layout/vList3#1"/>
    <dgm:cxn modelId="{073C9DF7-8588-4087-B819-369FD4FC43A0}" type="presOf" srcId="{85CF7CA0-4963-4765-B509-458D15B5DC20}" destId="{F3D5FD09-0AF7-4002-95D8-DBDFA611379D}" srcOrd="0" destOrd="0" presId="urn:microsoft.com/office/officeart/2005/8/layout/vList3#1"/>
    <dgm:cxn modelId="{92CF15F2-829D-4D6D-9D6E-2B6B2B4008A3}" type="presOf" srcId="{3C142D13-EB3E-42EE-A6CF-12B608E2FB10}" destId="{AC5942DD-6339-4295-9D7A-767A3A9ECAEC}" srcOrd="0" destOrd="0" presId="urn:microsoft.com/office/officeart/2005/8/layout/vList3#1"/>
    <dgm:cxn modelId="{6DD3E3B5-442D-4B5B-9F62-1BBDA3914A7F}" type="presParOf" srcId="{CF0279EE-ABB3-4F88-B159-0761D2AB4421}" destId="{3886A56D-E8C2-45CF-B250-6A1A1563F522}" srcOrd="0" destOrd="0" presId="urn:microsoft.com/office/officeart/2005/8/layout/vList3#1"/>
    <dgm:cxn modelId="{FC63697D-A3ED-4CA8-BF5D-13342B1E3E51}" type="presParOf" srcId="{3886A56D-E8C2-45CF-B250-6A1A1563F522}" destId="{20DD8F80-5C51-4305-A9CE-8C06C7E9F874}" srcOrd="0" destOrd="0" presId="urn:microsoft.com/office/officeart/2005/8/layout/vList3#1"/>
    <dgm:cxn modelId="{6119A1F8-21E9-42F5-86EB-488FDDA21BE7}" type="presParOf" srcId="{3886A56D-E8C2-45CF-B250-6A1A1563F522}" destId="{F3D5FD09-0AF7-4002-95D8-DBDFA611379D}" srcOrd="1" destOrd="0" presId="urn:microsoft.com/office/officeart/2005/8/layout/vList3#1"/>
    <dgm:cxn modelId="{491773DE-7C3C-4859-8782-F47F9AAAD08F}" type="presParOf" srcId="{CF0279EE-ABB3-4F88-B159-0761D2AB4421}" destId="{3A02578D-86CF-4CF3-84CC-3DC8B33D8147}" srcOrd="1" destOrd="0" presId="urn:microsoft.com/office/officeart/2005/8/layout/vList3#1"/>
    <dgm:cxn modelId="{FB31009E-E427-4F5D-B6F8-00C076073C62}" type="presParOf" srcId="{CF0279EE-ABB3-4F88-B159-0761D2AB4421}" destId="{E0A34B38-ED34-4351-A686-40410E45B185}" srcOrd="2" destOrd="0" presId="urn:microsoft.com/office/officeart/2005/8/layout/vList3#1"/>
    <dgm:cxn modelId="{484489A5-CE60-4CD4-BEB2-5223FC10BFAC}" type="presParOf" srcId="{E0A34B38-ED34-4351-A686-40410E45B185}" destId="{64077922-44CB-47AF-99AA-1A840FC989E4}" srcOrd="0" destOrd="0" presId="urn:microsoft.com/office/officeart/2005/8/layout/vList3#1"/>
    <dgm:cxn modelId="{93405783-45EA-4045-A4CD-A91CC899E161}" type="presParOf" srcId="{E0A34B38-ED34-4351-A686-40410E45B185}" destId="{AC5942DD-6339-4295-9D7A-767A3A9ECAEC}" srcOrd="1" destOrd="0" presId="urn:microsoft.com/office/officeart/2005/8/layout/vList3#1"/>
    <dgm:cxn modelId="{7E7E2B24-4828-494E-98E9-EFE000449651}" type="presParOf" srcId="{CF0279EE-ABB3-4F88-B159-0761D2AB4421}" destId="{C191C3AD-3F52-4E9C-9B9D-0B31EDD0BD30}" srcOrd="3" destOrd="0" presId="urn:microsoft.com/office/officeart/2005/8/layout/vList3#1"/>
    <dgm:cxn modelId="{05FF57C6-19AB-4799-9F2F-F2F536CC3E66}" type="presParOf" srcId="{CF0279EE-ABB3-4F88-B159-0761D2AB4421}" destId="{277969BE-A438-44C2-898B-944A4E600F73}" srcOrd="4" destOrd="0" presId="urn:microsoft.com/office/officeart/2005/8/layout/vList3#1"/>
    <dgm:cxn modelId="{7F21341D-A180-4E12-BCD0-59B330AE3DD4}" type="presParOf" srcId="{277969BE-A438-44C2-898B-944A4E600F73}" destId="{51208F5C-1C5B-42D1-ACA8-1A56C4680A05}" srcOrd="0" destOrd="0" presId="urn:microsoft.com/office/officeart/2005/8/layout/vList3#1"/>
    <dgm:cxn modelId="{BF7CC1AE-CCB0-431C-8BCB-969733CE4F48}" type="presParOf" srcId="{277969BE-A438-44C2-898B-944A4E600F73}" destId="{8684039D-75F7-47B7-B0E8-1769A1161F56}" srcOrd="1" destOrd="0" presId="urn:microsoft.com/office/officeart/2005/8/layout/vList3#1"/>
    <dgm:cxn modelId="{E5EF396B-7C50-4099-8296-3AD107B88AFB}" type="presParOf" srcId="{CF0279EE-ABB3-4F88-B159-0761D2AB4421}" destId="{BEF21F0A-2886-4CBB-8400-DD2A5627F8ED}" srcOrd="5" destOrd="0" presId="urn:microsoft.com/office/officeart/2005/8/layout/vList3#1"/>
    <dgm:cxn modelId="{451385D6-90FE-465F-B7A2-9AF19E0CAF09}" type="presParOf" srcId="{CF0279EE-ABB3-4F88-B159-0761D2AB4421}" destId="{5B6A112F-6C27-4EEC-B4E7-D044164B603B}" srcOrd="6" destOrd="0" presId="urn:microsoft.com/office/officeart/2005/8/layout/vList3#1"/>
    <dgm:cxn modelId="{EB322992-ED62-412E-B429-87A529553075}" type="presParOf" srcId="{5B6A112F-6C27-4EEC-B4E7-D044164B603B}" destId="{F494B33F-8EF6-441E-A364-738E01BEFBD1}" srcOrd="0" destOrd="0" presId="urn:microsoft.com/office/officeart/2005/8/layout/vList3#1"/>
    <dgm:cxn modelId="{E32FAE83-A285-4CFD-AB7D-4AC1DB055322}" type="presParOf" srcId="{5B6A112F-6C27-4EEC-B4E7-D044164B603B}" destId="{862FA0CD-1828-4355-ABF9-36DFC9EB4370}"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C7EFE7-FCB3-4619-A135-1375C37FB03E}" type="doc">
      <dgm:prSet loTypeId="urn:microsoft.com/office/officeart/2005/8/layout/list1#1" loCatId="list" qsTypeId="urn:microsoft.com/office/officeart/2005/8/quickstyle/3d3#1" qsCatId="3D" csTypeId="urn:microsoft.com/office/officeart/2005/8/colors/accent1_2#1" csCatId="accent1" phldr="1"/>
      <dgm:spPr/>
      <dgm:t>
        <a:bodyPr/>
        <a:lstStyle/>
        <a:p>
          <a:endParaRPr lang="zh-CN" altLang="en-US"/>
        </a:p>
      </dgm:t>
    </dgm:pt>
    <dgm:pt modelId="{970A8FF5-4485-44A0-A666-9B4E1DE13733}">
      <dgm:prSet phldrT="[文本]" custT="1"/>
      <dgm:spPr/>
      <dgm:t>
        <a:bodyPr/>
        <a:lstStyle/>
        <a:p>
          <a:r>
            <a:rPr kumimoji="0" lang="en-US" altLang="zh-CN" sz="1800" b="1" i="0" u="none" strike="noStrike" cap="none" spc="0" normalizeH="0" baseline="0" noProof="0" dirty="0" smtClean="0">
              <a:effectLst/>
              <a:uLnTx/>
              <a:uFillTx/>
              <a:latin typeface="+mn-ea"/>
              <a:cs typeface="+mn-cs"/>
            </a:rPr>
            <a:t>2.4.1 </a:t>
          </a:r>
          <a:r>
            <a:rPr kumimoji="0" lang="zh-CN" altLang="en-US" sz="1800" b="1" i="0" u="none" strike="noStrike" cap="none" spc="0" normalizeH="0" baseline="0" noProof="0" dirty="0" smtClean="0">
              <a:effectLst/>
              <a:uLnTx/>
              <a:uFillTx/>
              <a:latin typeface="+mn-ea"/>
              <a:cs typeface="+mn-cs"/>
            </a:rPr>
            <a:t>实施对象：</a:t>
          </a:r>
          <a:endParaRPr lang="zh-CN" altLang="en-US" sz="1800" dirty="0"/>
        </a:p>
      </dgm:t>
    </dgm:pt>
    <dgm:pt modelId="{8DE1FCA6-810B-4E8F-834D-8B32E1A6798C}" type="parTrans" cxnId="{8EAD8AD7-D40A-4C55-8B59-934813CD85AC}">
      <dgm:prSet/>
      <dgm:spPr/>
      <dgm:t>
        <a:bodyPr/>
        <a:lstStyle/>
        <a:p>
          <a:endParaRPr lang="zh-CN" altLang="en-US"/>
        </a:p>
      </dgm:t>
    </dgm:pt>
    <dgm:pt modelId="{DAB41291-AACC-406C-BB93-8B130B02D7A1}" type="sibTrans" cxnId="{8EAD8AD7-D40A-4C55-8B59-934813CD85AC}">
      <dgm:prSet/>
      <dgm:spPr/>
      <dgm:t>
        <a:bodyPr/>
        <a:lstStyle/>
        <a:p>
          <a:endParaRPr lang="zh-CN" altLang="en-US"/>
        </a:p>
      </dgm:t>
    </dgm:pt>
    <dgm:pt modelId="{315650AC-5BD4-43C6-B5EB-7037124AB3E4}">
      <dgm:prSet custT="1"/>
      <dgm:spPr/>
      <dgm:t>
        <a:bodyPr/>
        <a:lstStyle/>
        <a:p>
          <a:r>
            <a:rPr lang="en-US" altLang="zh-CN" sz="1800" b="1" dirty="0" smtClean="0">
              <a:latin typeface="+mn-ea"/>
            </a:rPr>
            <a:t>2.4.2 </a:t>
          </a:r>
          <a:r>
            <a:rPr lang="zh-CN" altLang="en-US" sz="1800" b="1" dirty="0" smtClean="0">
              <a:latin typeface="+mn-ea"/>
            </a:rPr>
            <a:t>配套制度：</a:t>
          </a:r>
          <a:endParaRPr lang="en-US" altLang="zh-CN" sz="1800" b="1" dirty="0" smtClean="0">
            <a:latin typeface="+mn-ea"/>
          </a:endParaRPr>
        </a:p>
      </dgm:t>
    </dgm:pt>
    <dgm:pt modelId="{12277FDE-30DD-488A-826D-F6E126C0E90F}" type="parTrans" cxnId="{CF0EC769-D3E7-4CEF-B414-EED71E747169}">
      <dgm:prSet/>
      <dgm:spPr/>
      <dgm:t>
        <a:bodyPr/>
        <a:lstStyle/>
        <a:p>
          <a:endParaRPr lang="zh-CN" altLang="en-US"/>
        </a:p>
      </dgm:t>
    </dgm:pt>
    <dgm:pt modelId="{4616040D-BF1D-4647-AFE4-A99E1DD1DF4B}" type="sibTrans" cxnId="{CF0EC769-D3E7-4CEF-B414-EED71E747169}">
      <dgm:prSet/>
      <dgm:spPr/>
      <dgm:t>
        <a:bodyPr/>
        <a:lstStyle/>
        <a:p>
          <a:endParaRPr lang="zh-CN" altLang="en-US"/>
        </a:p>
      </dgm:t>
    </dgm:pt>
    <dgm:pt modelId="{C32C3B3E-DAD2-456E-B2BF-8790C212F686}">
      <dgm:prSet custT="1"/>
      <dgm:spPr/>
      <dgm:t>
        <a:bodyPr/>
        <a:lstStyle/>
        <a:p>
          <a:r>
            <a:rPr lang="en-US" altLang="zh-CN" sz="1800" b="1" dirty="0" smtClean="0">
              <a:latin typeface="+mn-ea"/>
            </a:rPr>
            <a:t>2.4.3 </a:t>
          </a:r>
          <a:r>
            <a:rPr lang="zh-CN" altLang="en-US" sz="1800" b="1" dirty="0" smtClean="0">
              <a:latin typeface="+mn-ea"/>
            </a:rPr>
            <a:t>分工协作：</a:t>
          </a:r>
          <a:endParaRPr lang="en-US" altLang="zh-CN" sz="1800" b="1" dirty="0" smtClean="0">
            <a:latin typeface="+mn-ea"/>
          </a:endParaRPr>
        </a:p>
      </dgm:t>
    </dgm:pt>
    <dgm:pt modelId="{1DD93187-5852-44B3-B3C9-BE1B663BD614}" type="parTrans" cxnId="{C2638434-A44D-4B6F-B586-CAC28D5EDC9D}">
      <dgm:prSet/>
      <dgm:spPr/>
      <dgm:t>
        <a:bodyPr/>
        <a:lstStyle/>
        <a:p>
          <a:endParaRPr lang="zh-CN" altLang="en-US"/>
        </a:p>
      </dgm:t>
    </dgm:pt>
    <dgm:pt modelId="{6DCA4A94-839E-4952-8579-980B2F7B99D8}" type="sibTrans" cxnId="{C2638434-A44D-4B6F-B586-CAC28D5EDC9D}">
      <dgm:prSet/>
      <dgm:spPr/>
      <dgm:t>
        <a:bodyPr/>
        <a:lstStyle/>
        <a:p>
          <a:endParaRPr lang="zh-CN" altLang="en-US"/>
        </a:p>
      </dgm:t>
    </dgm:pt>
    <dgm:pt modelId="{AFAF053D-EE75-4588-BAE5-B10041D4416D}">
      <dgm:prSet custT="1"/>
      <dgm:spPr/>
      <dgm:t>
        <a:bodyPr/>
        <a:lstStyle/>
        <a:p>
          <a:r>
            <a:rPr kumimoji="0" lang="en-US" altLang="zh-CN" sz="1800" b="1" i="0" u="none" strike="noStrike" cap="none" spc="0" normalizeH="0" baseline="0" noProof="0" dirty="0" smtClean="0">
              <a:effectLst/>
              <a:uLnTx/>
              <a:uFillTx/>
              <a:latin typeface="+mn-ea"/>
              <a:cs typeface="+mn-cs"/>
            </a:rPr>
            <a:t>2.4.4 </a:t>
          </a:r>
          <a:r>
            <a:rPr kumimoji="0" lang="zh-CN" altLang="en-US" sz="1800" b="1" i="0" u="none" strike="noStrike" cap="none" spc="0" normalizeH="0" baseline="0" noProof="0" dirty="0" smtClean="0">
              <a:effectLst/>
              <a:uLnTx/>
              <a:uFillTx/>
              <a:latin typeface="+mn-ea"/>
              <a:cs typeface="+mn-cs"/>
            </a:rPr>
            <a:t>加价资金使用；</a:t>
          </a:r>
          <a:endParaRPr kumimoji="0" lang="en-US" altLang="zh-CN" sz="1800" b="1" i="0" u="none" strike="noStrike" cap="none" spc="0" normalizeH="0" baseline="0" noProof="0" dirty="0" smtClean="0">
            <a:effectLst/>
            <a:uLnTx/>
            <a:uFillTx/>
            <a:latin typeface="+mn-ea"/>
            <a:cs typeface="+mn-cs"/>
          </a:endParaRPr>
        </a:p>
      </dgm:t>
    </dgm:pt>
    <dgm:pt modelId="{0907BD03-299F-4E87-A5A1-0E7204564EA9}" type="parTrans" cxnId="{149C75AD-2886-4694-BF86-2AC23E5E7337}">
      <dgm:prSet/>
      <dgm:spPr/>
      <dgm:t>
        <a:bodyPr/>
        <a:lstStyle/>
        <a:p>
          <a:endParaRPr lang="zh-CN" altLang="en-US"/>
        </a:p>
      </dgm:t>
    </dgm:pt>
    <dgm:pt modelId="{08AB450B-2DC9-4ADF-A4A6-7E2CA6D16E4F}" type="sibTrans" cxnId="{149C75AD-2886-4694-BF86-2AC23E5E7337}">
      <dgm:prSet/>
      <dgm:spPr/>
      <dgm:t>
        <a:bodyPr/>
        <a:lstStyle/>
        <a:p>
          <a:endParaRPr lang="zh-CN" altLang="en-US"/>
        </a:p>
      </dgm:t>
    </dgm:pt>
    <dgm:pt modelId="{922D8B13-420C-4D15-BDE0-142D2C822D02}">
      <dgm:prSet custT="1"/>
      <dgm:spPr/>
      <dgm:t>
        <a:bodyPr/>
        <a:lstStyle/>
        <a:p>
          <a:r>
            <a:rPr lang="en-US" altLang="zh-CN" sz="1800" b="1" dirty="0" smtClean="0">
              <a:latin typeface="+mn-ea"/>
            </a:rPr>
            <a:t>2.4.5 </a:t>
          </a:r>
          <a:r>
            <a:rPr lang="zh-CN" altLang="en-US" sz="1800" b="1" dirty="0" smtClean="0">
              <a:latin typeface="+mn-ea"/>
            </a:rPr>
            <a:t>加价标准；</a:t>
          </a:r>
          <a:endParaRPr lang="en-US" altLang="zh-CN" sz="1800" b="1" dirty="0" smtClean="0">
            <a:latin typeface="+mn-ea"/>
          </a:endParaRPr>
        </a:p>
      </dgm:t>
    </dgm:pt>
    <dgm:pt modelId="{F392F6DE-F3E0-4AA3-AA37-AA8787DB0C1A}" type="parTrans" cxnId="{9249A0F4-20A2-4712-8A8C-271CA4A2CBC6}">
      <dgm:prSet/>
      <dgm:spPr/>
      <dgm:t>
        <a:bodyPr/>
        <a:lstStyle/>
        <a:p>
          <a:endParaRPr lang="zh-CN" altLang="en-US"/>
        </a:p>
      </dgm:t>
    </dgm:pt>
    <dgm:pt modelId="{E6916F8D-A117-475B-AD17-3314B6BDCE40}" type="sibTrans" cxnId="{9249A0F4-20A2-4712-8A8C-271CA4A2CBC6}">
      <dgm:prSet/>
      <dgm:spPr/>
      <dgm:t>
        <a:bodyPr/>
        <a:lstStyle/>
        <a:p>
          <a:endParaRPr lang="zh-CN" altLang="en-US"/>
        </a:p>
      </dgm:t>
    </dgm:pt>
    <dgm:pt modelId="{EE294630-BEA2-4DEF-8003-7B9FB9632B26}">
      <dgm:prSet custT="1"/>
      <dgm:spPr/>
      <dgm:t>
        <a:bodyPr/>
        <a:lstStyle/>
        <a:p>
          <a:r>
            <a:rPr kumimoji="0" lang="en-US" altLang="zh-CN" sz="1800" b="1" i="0" u="none" strike="noStrike" cap="none" spc="0" normalizeH="0" baseline="0" noProof="0" dirty="0" smtClean="0">
              <a:effectLst/>
              <a:uLnTx/>
              <a:uFillTx/>
              <a:latin typeface="+mn-ea"/>
              <a:cs typeface="+mn-cs"/>
            </a:rPr>
            <a:t>2.4.6 </a:t>
          </a:r>
          <a:r>
            <a:rPr kumimoji="0" lang="zh-CN" altLang="en-US" sz="1800" b="1" i="0" u="none" strike="noStrike" cap="none" spc="0" normalizeH="0" baseline="0" noProof="0" dirty="0" smtClean="0">
              <a:effectLst/>
              <a:uLnTx/>
              <a:uFillTx/>
              <a:latin typeface="+mn-ea"/>
              <a:cs typeface="+mn-cs"/>
            </a:rPr>
            <a:t>其他</a:t>
          </a:r>
        </a:p>
      </dgm:t>
    </dgm:pt>
    <dgm:pt modelId="{24761A95-D123-4F83-B0B5-0774FA147ABD}" type="parTrans" cxnId="{4707DB0C-1F36-4B5E-B10A-71F2DF8839BB}">
      <dgm:prSet/>
      <dgm:spPr/>
      <dgm:t>
        <a:bodyPr/>
        <a:lstStyle/>
        <a:p>
          <a:endParaRPr lang="zh-CN" altLang="en-US"/>
        </a:p>
      </dgm:t>
    </dgm:pt>
    <dgm:pt modelId="{70E22C7E-1FAD-4E19-BE05-44BC56F71AE5}" type="sibTrans" cxnId="{4707DB0C-1F36-4B5E-B10A-71F2DF8839BB}">
      <dgm:prSet/>
      <dgm:spPr/>
      <dgm:t>
        <a:bodyPr/>
        <a:lstStyle/>
        <a:p>
          <a:endParaRPr lang="zh-CN" altLang="en-US"/>
        </a:p>
      </dgm:t>
    </dgm:pt>
    <dgm:pt modelId="{79A2F4B8-1496-444F-B993-7F537C0C9060}" type="pres">
      <dgm:prSet presAssocID="{EAC7EFE7-FCB3-4619-A135-1375C37FB03E}" presName="linear" presStyleCnt="0">
        <dgm:presLayoutVars>
          <dgm:dir/>
          <dgm:animLvl val="lvl"/>
          <dgm:resizeHandles val="exact"/>
        </dgm:presLayoutVars>
      </dgm:prSet>
      <dgm:spPr/>
      <dgm:t>
        <a:bodyPr/>
        <a:lstStyle/>
        <a:p>
          <a:endParaRPr lang="zh-CN" altLang="en-US"/>
        </a:p>
      </dgm:t>
    </dgm:pt>
    <dgm:pt modelId="{700F24CF-0B84-4303-91D5-24695F257126}" type="pres">
      <dgm:prSet presAssocID="{970A8FF5-4485-44A0-A666-9B4E1DE13733}" presName="parentLin" presStyleCnt="0"/>
      <dgm:spPr/>
    </dgm:pt>
    <dgm:pt modelId="{CE0BA9B3-7639-494D-B09D-0363FD85F4AF}" type="pres">
      <dgm:prSet presAssocID="{970A8FF5-4485-44A0-A666-9B4E1DE13733}" presName="parentLeftMargin" presStyleLbl="node1" presStyleIdx="0" presStyleCnt="6"/>
      <dgm:spPr/>
      <dgm:t>
        <a:bodyPr/>
        <a:lstStyle/>
        <a:p>
          <a:endParaRPr lang="zh-CN" altLang="en-US"/>
        </a:p>
      </dgm:t>
    </dgm:pt>
    <dgm:pt modelId="{7A1DD956-63CF-472A-9CC4-7B932396C76B}" type="pres">
      <dgm:prSet presAssocID="{970A8FF5-4485-44A0-A666-9B4E1DE13733}" presName="parentText" presStyleLbl="node1" presStyleIdx="0" presStyleCnt="6">
        <dgm:presLayoutVars>
          <dgm:chMax val="0"/>
          <dgm:bulletEnabled val="1"/>
        </dgm:presLayoutVars>
      </dgm:prSet>
      <dgm:spPr/>
      <dgm:t>
        <a:bodyPr/>
        <a:lstStyle/>
        <a:p>
          <a:endParaRPr lang="zh-CN" altLang="en-US"/>
        </a:p>
      </dgm:t>
    </dgm:pt>
    <dgm:pt modelId="{F9D07442-D9F9-4745-8548-09B6BC32FF87}" type="pres">
      <dgm:prSet presAssocID="{970A8FF5-4485-44A0-A666-9B4E1DE13733}" presName="negativeSpace" presStyleCnt="0"/>
      <dgm:spPr/>
    </dgm:pt>
    <dgm:pt modelId="{43EAE38D-E0EB-4F84-A324-75B62BBA04A9}" type="pres">
      <dgm:prSet presAssocID="{970A8FF5-4485-44A0-A666-9B4E1DE13733}" presName="childText" presStyleLbl="conFgAcc1" presStyleIdx="0" presStyleCnt="6">
        <dgm:presLayoutVars>
          <dgm:bulletEnabled val="1"/>
        </dgm:presLayoutVars>
      </dgm:prSet>
      <dgm:spPr/>
    </dgm:pt>
    <dgm:pt modelId="{9F82D463-5AD1-469E-B253-8C6D7E06B117}" type="pres">
      <dgm:prSet presAssocID="{DAB41291-AACC-406C-BB93-8B130B02D7A1}" presName="spaceBetweenRectangles" presStyleCnt="0"/>
      <dgm:spPr/>
    </dgm:pt>
    <dgm:pt modelId="{CA9988E2-F4B0-4C6B-BA01-87356A77520C}" type="pres">
      <dgm:prSet presAssocID="{315650AC-5BD4-43C6-B5EB-7037124AB3E4}" presName="parentLin" presStyleCnt="0"/>
      <dgm:spPr/>
    </dgm:pt>
    <dgm:pt modelId="{622091BD-99BC-4DFB-8E65-ED4823A37AD5}" type="pres">
      <dgm:prSet presAssocID="{315650AC-5BD4-43C6-B5EB-7037124AB3E4}" presName="parentLeftMargin" presStyleLbl="node1" presStyleIdx="0" presStyleCnt="6"/>
      <dgm:spPr/>
      <dgm:t>
        <a:bodyPr/>
        <a:lstStyle/>
        <a:p>
          <a:endParaRPr lang="zh-CN" altLang="en-US"/>
        </a:p>
      </dgm:t>
    </dgm:pt>
    <dgm:pt modelId="{1CC0D336-0710-4D12-B199-241AC24C29FC}" type="pres">
      <dgm:prSet presAssocID="{315650AC-5BD4-43C6-B5EB-7037124AB3E4}" presName="parentText" presStyleLbl="node1" presStyleIdx="1" presStyleCnt="6">
        <dgm:presLayoutVars>
          <dgm:chMax val="0"/>
          <dgm:bulletEnabled val="1"/>
        </dgm:presLayoutVars>
      </dgm:prSet>
      <dgm:spPr/>
      <dgm:t>
        <a:bodyPr/>
        <a:lstStyle/>
        <a:p>
          <a:endParaRPr lang="zh-CN" altLang="en-US"/>
        </a:p>
      </dgm:t>
    </dgm:pt>
    <dgm:pt modelId="{1022DB59-9155-4ECD-AFDD-F064F97EEF7F}" type="pres">
      <dgm:prSet presAssocID="{315650AC-5BD4-43C6-B5EB-7037124AB3E4}" presName="negativeSpace" presStyleCnt="0"/>
      <dgm:spPr/>
    </dgm:pt>
    <dgm:pt modelId="{E07F64BF-7B75-4833-A395-A5232DEDCDAB}" type="pres">
      <dgm:prSet presAssocID="{315650AC-5BD4-43C6-B5EB-7037124AB3E4}" presName="childText" presStyleLbl="conFgAcc1" presStyleIdx="1" presStyleCnt="6">
        <dgm:presLayoutVars>
          <dgm:bulletEnabled val="1"/>
        </dgm:presLayoutVars>
      </dgm:prSet>
      <dgm:spPr/>
    </dgm:pt>
    <dgm:pt modelId="{D2141EEE-8D55-4858-B4C7-371E55C0D25E}" type="pres">
      <dgm:prSet presAssocID="{4616040D-BF1D-4647-AFE4-A99E1DD1DF4B}" presName="spaceBetweenRectangles" presStyleCnt="0"/>
      <dgm:spPr/>
    </dgm:pt>
    <dgm:pt modelId="{D29C9DD0-3F82-4E84-926D-A9DB6EC03223}" type="pres">
      <dgm:prSet presAssocID="{C32C3B3E-DAD2-456E-B2BF-8790C212F686}" presName="parentLin" presStyleCnt="0"/>
      <dgm:spPr/>
    </dgm:pt>
    <dgm:pt modelId="{2E359E70-0245-421D-B793-6A1A52F57B97}" type="pres">
      <dgm:prSet presAssocID="{C32C3B3E-DAD2-456E-B2BF-8790C212F686}" presName="parentLeftMargin" presStyleLbl="node1" presStyleIdx="1" presStyleCnt="6"/>
      <dgm:spPr/>
      <dgm:t>
        <a:bodyPr/>
        <a:lstStyle/>
        <a:p>
          <a:endParaRPr lang="zh-CN" altLang="en-US"/>
        </a:p>
      </dgm:t>
    </dgm:pt>
    <dgm:pt modelId="{B39B14CB-2DFE-4C5A-A031-AB6A756099B9}" type="pres">
      <dgm:prSet presAssocID="{C32C3B3E-DAD2-456E-B2BF-8790C212F686}" presName="parentText" presStyleLbl="node1" presStyleIdx="2" presStyleCnt="6">
        <dgm:presLayoutVars>
          <dgm:chMax val="0"/>
          <dgm:bulletEnabled val="1"/>
        </dgm:presLayoutVars>
      </dgm:prSet>
      <dgm:spPr/>
      <dgm:t>
        <a:bodyPr/>
        <a:lstStyle/>
        <a:p>
          <a:endParaRPr lang="zh-CN" altLang="en-US"/>
        </a:p>
      </dgm:t>
    </dgm:pt>
    <dgm:pt modelId="{631F1A65-5942-4282-B78E-28D0BC10948B}" type="pres">
      <dgm:prSet presAssocID="{C32C3B3E-DAD2-456E-B2BF-8790C212F686}" presName="negativeSpace" presStyleCnt="0"/>
      <dgm:spPr/>
    </dgm:pt>
    <dgm:pt modelId="{86CD7FE6-6AF6-4447-B2C4-F38E3A0CB303}" type="pres">
      <dgm:prSet presAssocID="{C32C3B3E-DAD2-456E-B2BF-8790C212F686}" presName="childText" presStyleLbl="conFgAcc1" presStyleIdx="2" presStyleCnt="6">
        <dgm:presLayoutVars>
          <dgm:bulletEnabled val="1"/>
        </dgm:presLayoutVars>
      </dgm:prSet>
      <dgm:spPr/>
    </dgm:pt>
    <dgm:pt modelId="{77780A51-97F3-4C0F-A918-6B014C86DF33}" type="pres">
      <dgm:prSet presAssocID="{6DCA4A94-839E-4952-8579-980B2F7B99D8}" presName="spaceBetweenRectangles" presStyleCnt="0"/>
      <dgm:spPr/>
    </dgm:pt>
    <dgm:pt modelId="{01C4EF48-065C-4288-886D-0DFE3553B1CE}" type="pres">
      <dgm:prSet presAssocID="{AFAF053D-EE75-4588-BAE5-B10041D4416D}" presName="parentLin" presStyleCnt="0"/>
      <dgm:spPr/>
    </dgm:pt>
    <dgm:pt modelId="{99918EC9-C519-49B4-A8C8-47E119900953}" type="pres">
      <dgm:prSet presAssocID="{AFAF053D-EE75-4588-BAE5-B10041D4416D}" presName="parentLeftMargin" presStyleLbl="node1" presStyleIdx="2" presStyleCnt="6"/>
      <dgm:spPr/>
      <dgm:t>
        <a:bodyPr/>
        <a:lstStyle/>
        <a:p>
          <a:endParaRPr lang="zh-CN" altLang="en-US"/>
        </a:p>
      </dgm:t>
    </dgm:pt>
    <dgm:pt modelId="{A830249B-EB90-4D99-A096-2782A6C6D566}" type="pres">
      <dgm:prSet presAssocID="{AFAF053D-EE75-4588-BAE5-B10041D4416D}" presName="parentText" presStyleLbl="node1" presStyleIdx="3" presStyleCnt="6">
        <dgm:presLayoutVars>
          <dgm:chMax val="0"/>
          <dgm:bulletEnabled val="1"/>
        </dgm:presLayoutVars>
      </dgm:prSet>
      <dgm:spPr/>
      <dgm:t>
        <a:bodyPr/>
        <a:lstStyle/>
        <a:p>
          <a:endParaRPr lang="zh-CN" altLang="en-US"/>
        </a:p>
      </dgm:t>
    </dgm:pt>
    <dgm:pt modelId="{1251C17A-30D8-4AE3-AF4C-F53FB2E00A57}" type="pres">
      <dgm:prSet presAssocID="{AFAF053D-EE75-4588-BAE5-B10041D4416D}" presName="negativeSpace" presStyleCnt="0"/>
      <dgm:spPr/>
    </dgm:pt>
    <dgm:pt modelId="{766B1284-08D5-4794-A53E-F25387B8D402}" type="pres">
      <dgm:prSet presAssocID="{AFAF053D-EE75-4588-BAE5-B10041D4416D}" presName="childText" presStyleLbl="conFgAcc1" presStyleIdx="3" presStyleCnt="6">
        <dgm:presLayoutVars>
          <dgm:bulletEnabled val="1"/>
        </dgm:presLayoutVars>
      </dgm:prSet>
      <dgm:spPr/>
    </dgm:pt>
    <dgm:pt modelId="{EE8AE4C2-F8B1-4173-A6FE-E6C26056BF5D}" type="pres">
      <dgm:prSet presAssocID="{08AB450B-2DC9-4ADF-A4A6-7E2CA6D16E4F}" presName="spaceBetweenRectangles" presStyleCnt="0"/>
      <dgm:spPr/>
    </dgm:pt>
    <dgm:pt modelId="{73B29F1E-9942-4DDD-A609-0E64D3BA36DE}" type="pres">
      <dgm:prSet presAssocID="{922D8B13-420C-4D15-BDE0-142D2C822D02}" presName="parentLin" presStyleCnt="0"/>
      <dgm:spPr/>
    </dgm:pt>
    <dgm:pt modelId="{98A3C832-12AC-49F3-B971-1783C0BE0647}" type="pres">
      <dgm:prSet presAssocID="{922D8B13-420C-4D15-BDE0-142D2C822D02}" presName="parentLeftMargin" presStyleLbl="node1" presStyleIdx="3" presStyleCnt="6"/>
      <dgm:spPr/>
      <dgm:t>
        <a:bodyPr/>
        <a:lstStyle/>
        <a:p>
          <a:endParaRPr lang="zh-CN" altLang="en-US"/>
        </a:p>
      </dgm:t>
    </dgm:pt>
    <dgm:pt modelId="{1901C93F-F07F-499C-AF40-A10CDF6CBCC6}" type="pres">
      <dgm:prSet presAssocID="{922D8B13-420C-4D15-BDE0-142D2C822D02}" presName="parentText" presStyleLbl="node1" presStyleIdx="4" presStyleCnt="6">
        <dgm:presLayoutVars>
          <dgm:chMax val="0"/>
          <dgm:bulletEnabled val="1"/>
        </dgm:presLayoutVars>
      </dgm:prSet>
      <dgm:spPr/>
      <dgm:t>
        <a:bodyPr/>
        <a:lstStyle/>
        <a:p>
          <a:endParaRPr lang="zh-CN" altLang="en-US"/>
        </a:p>
      </dgm:t>
    </dgm:pt>
    <dgm:pt modelId="{67C2AD52-10D6-48D0-914F-B5B2FC601E85}" type="pres">
      <dgm:prSet presAssocID="{922D8B13-420C-4D15-BDE0-142D2C822D02}" presName="negativeSpace" presStyleCnt="0"/>
      <dgm:spPr/>
    </dgm:pt>
    <dgm:pt modelId="{CB111E34-5096-430A-9543-5E521945C36A}" type="pres">
      <dgm:prSet presAssocID="{922D8B13-420C-4D15-BDE0-142D2C822D02}" presName="childText" presStyleLbl="conFgAcc1" presStyleIdx="4" presStyleCnt="6">
        <dgm:presLayoutVars>
          <dgm:bulletEnabled val="1"/>
        </dgm:presLayoutVars>
      </dgm:prSet>
      <dgm:spPr/>
    </dgm:pt>
    <dgm:pt modelId="{C6FF08BF-7BDF-4DF8-800D-205C2CA8AAEF}" type="pres">
      <dgm:prSet presAssocID="{E6916F8D-A117-475B-AD17-3314B6BDCE40}" presName="spaceBetweenRectangles" presStyleCnt="0"/>
      <dgm:spPr/>
    </dgm:pt>
    <dgm:pt modelId="{0789AF23-E34F-42FF-B2FC-8D7325FB47AA}" type="pres">
      <dgm:prSet presAssocID="{EE294630-BEA2-4DEF-8003-7B9FB9632B26}" presName="parentLin" presStyleCnt="0"/>
      <dgm:spPr/>
    </dgm:pt>
    <dgm:pt modelId="{6836F905-FD14-49BD-8064-D73F8AD92994}" type="pres">
      <dgm:prSet presAssocID="{EE294630-BEA2-4DEF-8003-7B9FB9632B26}" presName="parentLeftMargin" presStyleLbl="node1" presStyleIdx="4" presStyleCnt="6"/>
      <dgm:spPr/>
      <dgm:t>
        <a:bodyPr/>
        <a:lstStyle/>
        <a:p>
          <a:endParaRPr lang="zh-CN" altLang="en-US"/>
        </a:p>
      </dgm:t>
    </dgm:pt>
    <dgm:pt modelId="{6028F983-4A98-451A-94F6-054BACC3874D}" type="pres">
      <dgm:prSet presAssocID="{EE294630-BEA2-4DEF-8003-7B9FB9632B26}" presName="parentText" presStyleLbl="node1" presStyleIdx="5" presStyleCnt="6">
        <dgm:presLayoutVars>
          <dgm:chMax val="0"/>
          <dgm:bulletEnabled val="1"/>
        </dgm:presLayoutVars>
      </dgm:prSet>
      <dgm:spPr/>
      <dgm:t>
        <a:bodyPr/>
        <a:lstStyle/>
        <a:p>
          <a:endParaRPr lang="zh-CN" altLang="en-US"/>
        </a:p>
      </dgm:t>
    </dgm:pt>
    <dgm:pt modelId="{8E31C7B3-54EB-4161-95F7-D5BEE14DC673}" type="pres">
      <dgm:prSet presAssocID="{EE294630-BEA2-4DEF-8003-7B9FB9632B26}" presName="negativeSpace" presStyleCnt="0"/>
      <dgm:spPr/>
    </dgm:pt>
    <dgm:pt modelId="{3A438042-86C4-441F-924F-1FAE6458449A}" type="pres">
      <dgm:prSet presAssocID="{EE294630-BEA2-4DEF-8003-7B9FB9632B26}" presName="childText" presStyleLbl="conFgAcc1" presStyleIdx="5" presStyleCnt="6">
        <dgm:presLayoutVars>
          <dgm:bulletEnabled val="1"/>
        </dgm:presLayoutVars>
      </dgm:prSet>
      <dgm:spPr/>
    </dgm:pt>
  </dgm:ptLst>
  <dgm:cxnLst>
    <dgm:cxn modelId="{4707DB0C-1F36-4B5E-B10A-71F2DF8839BB}" srcId="{EAC7EFE7-FCB3-4619-A135-1375C37FB03E}" destId="{EE294630-BEA2-4DEF-8003-7B9FB9632B26}" srcOrd="5" destOrd="0" parTransId="{24761A95-D123-4F83-B0B5-0774FA147ABD}" sibTransId="{70E22C7E-1FAD-4E19-BE05-44BC56F71AE5}"/>
    <dgm:cxn modelId="{1E654AFC-ECE5-4D47-BCEF-C4B9D243ACD0}" type="presOf" srcId="{922D8B13-420C-4D15-BDE0-142D2C822D02}" destId="{98A3C832-12AC-49F3-B971-1783C0BE0647}" srcOrd="0" destOrd="0" presId="urn:microsoft.com/office/officeart/2005/8/layout/list1#1"/>
    <dgm:cxn modelId="{90DCF03D-D7FC-4524-B8B6-5FF4A35A2AB7}" type="presOf" srcId="{EE294630-BEA2-4DEF-8003-7B9FB9632B26}" destId="{6836F905-FD14-49BD-8064-D73F8AD92994}" srcOrd="0" destOrd="0" presId="urn:microsoft.com/office/officeart/2005/8/layout/list1#1"/>
    <dgm:cxn modelId="{D5F29769-489C-49F0-BBCE-5D7C8F863C8D}" type="presOf" srcId="{922D8B13-420C-4D15-BDE0-142D2C822D02}" destId="{1901C93F-F07F-499C-AF40-A10CDF6CBCC6}" srcOrd="1" destOrd="0" presId="urn:microsoft.com/office/officeart/2005/8/layout/list1#1"/>
    <dgm:cxn modelId="{2E43E92F-2F54-4235-8B2F-4F5620D18A03}" type="presOf" srcId="{315650AC-5BD4-43C6-B5EB-7037124AB3E4}" destId="{1CC0D336-0710-4D12-B199-241AC24C29FC}" srcOrd="1" destOrd="0" presId="urn:microsoft.com/office/officeart/2005/8/layout/list1#1"/>
    <dgm:cxn modelId="{96A48056-34D9-4C0C-A2F9-F031AF7A28B3}" type="presOf" srcId="{970A8FF5-4485-44A0-A666-9B4E1DE13733}" destId="{7A1DD956-63CF-472A-9CC4-7B932396C76B}" srcOrd="1" destOrd="0" presId="urn:microsoft.com/office/officeart/2005/8/layout/list1#1"/>
    <dgm:cxn modelId="{149C75AD-2886-4694-BF86-2AC23E5E7337}" srcId="{EAC7EFE7-FCB3-4619-A135-1375C37FB03E}" destId="{AFAF053D-EE75-4588-BAE5-B10041D4416D}" srcOrd="3" destOrd="0" parTransId="{0907BD03-299F-4E87-A5A1-0E7204564EA9}" sibTransId="{08AB450B-2DC9-4ADF-A4A6-7E2CA6D16E4F}"/>
    <dgm:cxn modelId="{D31EB094-A1C1-4E14-99AB-D481276BC008}" type="presOf" srcId="{C32C3B3E-DAD2-456E-B2BF-8790C212F686}" destId="{B39B14CB-2DFE-4C5A-A031-AB6A756099B9}" srcOrd="1" destOrd="0" presId="urn:microsoft.com/office/officeart/2005/8/layout/list1#1"/>
    <dgm:cxn modelId="{D084B78E-6936-455D-85A0-1570A1512168}" type="presOf" srcId="{C32C3B3E-DAD2-456E-B2BF-8790C212F686}" destId="{2E359E70-0245-421D-B793-6A1A52F57B97}" srcOrd="0" destOrd="0" presId="urn:microsoft.com/office/officeart/2005/8/layout/list1#1"/>
    <dgm:cxn modelId="{C2638434-A44D-4B6F-B586-CAC28D5EDC9D}" srcId="{EAC7EFE7-FCB3-4619-A135-1375C37FB03E}" destId="{C32C3B3E-DAD2-456E-B2BF-8790C212F686}" srcOrd="2" destOrd="0" parTransId="{1DD93187-5852-44B3-B3C9-BE1B663BD614}" sibTransId="{6DCA4A94-839E-4952-8579-980B2F7B99D8}"/>
    <dgm:cxn modelId="{A7B8425B-C93E-4C45-9C5A-2F1008361B0B}" type="presOf" srcId="{AFAF053D-EE75-4588-BAE5-B10041D4416D}" destId="{99918EC9-C519-49B4-A8C8-47E119900953}" srcOrd="0" destOrd="0" presId="urn:microsoft.com/office/officeart/2005/8/layout/list1#1"/>
    <dgm:cxn modelId="{2FC9F829-7015-4214-8E40-20CF3D7025CC}" type="presOf" srcId="{EAC7EFE7-FCB3-4619-A135-1375C37FB03E}" destId="{79A2F4B8-1496-444F-B993-7F537C0C9060}" srcOrd="0" destOrd="0" presId="urn:microsoft.com/office/officeart/2005/8/layout/list1#1"/>
    <dgm:cxn modelId="{9249A0F4-20A2-4712-8A8C-271CA4A2CBC6}" srcId="{EAC7EFE7-FCB3-4619-A135-1375C37FB03E}" destId="{922D8B13-420C-4D15-BDE0-142D2C822D02}" srcOrd="4" destOrd="0" parTransId="{F392F6DE-F3E0-4AA3-AA37-AA8787DB0C1A}" sibTransId="{E6916F8D-A117-475B-AD17-3314B6BDCE40}"/>
    <dgm:cxn modelId="{CF0EC769-D3E7-4CEF-B414-EED71E747169}" srcId="{EAC7EFE7-FCB3-4619-A135-1375C37FB03E}" destId="{315650AC-5BD4-43C6-B5EB-7037124AB3E4}" srcOrd="1" destOrd="0" parTransId="{12277FDE-30DD-488A-826D-F6E126C0E90F}" sibTransId="{4616040D-BF1D-4647-AFE4-A99E1DD1DF4B}"/>
    <dgm:cxn modelId="{B7DC2FF6-5F2F-40E2-B6B7-ED96D2AAB829}" type="presOf" srcId="{970A8FF5-4485-44A0-A666-9B4E1DE13733}" destId="{CE0BA9B3-7639-494D-B09D-0363FD85F4AF}" srcOrd="0" destOrd="0" presId="urn:microsoft.com/office/officeart/2005/8/layout/list1#1"/>
    <dgm:cxn modelId="{DB967723-170D-490A-835A-0675351A206C}" type="presOf" srcId="{AFAF053D-EE75-4588-BAE5-B10041D4416D}" destId="{A830249B-EB90-4D99-A096-2782A6C6D566}" srcOrd="1" destOrd="0" presId="urn:microsoft.com/office/officeart/2005/8/layout/list1#1"/>
    <dgm:cxn modelId="{B67CEDAA-1F12-49B8-BA22-C28A93514AAB}" type="presOf" srcId="{EE294630-BEA2-4DEF-8003-7B9FB9632B26}" destId="{6028F983-4A98-451A-94F6-054BACC3874D}" srcOrd="1" destOrd="0" presId="urn:microsoft.com/office/officeart/2005/8/layout/list1#1"/>
    <dgm:cxn modelId="{8EAD8AD7-D40A-4C55-8B59-934813CD85AC}" srcId="{EAC7EFE7-FCB3-4619-A135-1375C37FB03E}" destId="{970A8FF5-4485-44A0-A666-9B4E1DE13733}" srcOrd="0" destOrd="0" parTransId="{8DE1FCA6-810B-4E8F-834D-8B32E1A6798C}" sibTransId="{DAB41291-AACC-406C-BB93-8B130B02D7A1}"/>
    <dgm:cxn modelId="{260BA8BD-66CC-4608-952F-5E83E262072A}" type="presOf" srcId="{315650AC-5BD4-43C6-B5EB-7037124AB3E4}" destId="{622091BD-99BC-4DFB-8E65-ED4823A37AD5}" srcOrd="0" destOrd="0" presId="urn:microsoft.com/office/officeart/2005/8/layout/list1#1"/>
    <dgm:cxn modelId="{B7816D10-F7ED-4EF5-8A39-6EF911E3B7A4}" type="presParOf" srcId="{79A2F4B8-1496-444F-B993-7F537C0C9060}" destId="{700F24CF-0B84-4303-91D5-24695F257126}" srcOrd="0" destOrd="0" presId="urn:microsoft.com/office/officeart/2005/8/layout/list1#1"/>
    <dgm:cxn modelId="{02F96420-E42C-4400-AA97-CC3E5C5DEC3C}" type="presParOf" srcId="{700F24CF-0B84-4303-91D5-24695F257126}" destId="{CE0BA9B3-7639-494D-B09D-0363FD85F4AF}" srcOrd="0" destOrd="0" presId="urn:microsoft.com/office/officeart/2005/8/layout/list1#1"/>
    <dgm:cxn modelId="{7BD1D9F9-F965-4B06-ACD1-5C53F1B8BB9D}" type="presParOf" srcId="{700F24CF-0B84-4303-91D5-24695F257126}" destId="{7A1DD956-63CF-472A-9CC4-7B932396C76B}" srcOrd="1" destOrd="0" presId="urn:microsoft.com/office/officeart/2005/8/layout/list1#1"/>
    <dgm:cxn modelId="{599BE690-888D-46EE-B076-D883B93C4AAB}" type="presParOf" srcId="{79A2F4B8-1496-444F-B993-7F537C0C9060}" destId="{F9D07442-D9F9-4745-8548-09B6BC32FF87}" srcOrd="1" destOrd="0" presId="urn:microsoft.com/office/officeart/2005/8/layout/list1#1"/>
    <dgm:cxn modelId="{350DAD14-E733-463F-AD0E-5A2E1CB2ECC0}" type="presParOf" srcId="{79A2F4B8-1496-444F-B993-7F537C0C9060}" destId="{43EAE38D-E0EB-4F84-A324-75B62BBA04A9}" srcOrd="2" destOrd="0" presId="urn:microsoft.com/office/officeart/2005/8/layout/list1#1"/>
    <dgm:cxn modelId="{D76DFF0F-3A29-411C-A351-60EDDBCAE803}" type="presParOf" srcId="{79A2F4B8-1496-444F-B993-7F537C0C9060}" destId="{9F82D463-5AD1-469E-B253-8C6D7E06B117}" srcOrd="3" destOrd="0" presId="urn:microsoft.com/office/officeart/2005/8/layout/list1#1"/>
    <dgm:cxn modelId="{892D31DE-97A5-40E4-8692-00F957AC7EA3}" type="presParOf" srcId="{79A2F4B8-1496-444F-B993-7F537C0C9060}" destId="{CA9988E2-F4B0-4C6B-BA01-87356A77520C}" srcOrd="4" destOrd="0" presId="urn:microsoft.com/office/officeart/2005/8/layout/list1#1"/>
    <dgm:cxn modelId="{D7689403-A298-4041-9F24-B56501FAF074}" type="presParOf" srcId="{CA9988E2-F4B0-4C6B-BA01-87356A77520C}" destId="{622091BD-99BC-4DFB-8E65-ED4823A37AD5}" srcOrd="0" destOrd="0" presId="urn:microsoft.com/office/officeart/2005/8/layout/list1#1"/>
    <dgm:cxn modelId="{14451A32-D3D1-411B-8B13-4C7718437ECE}" type="presParOf" srcId="{CA9988E2-F4B0-4C6B-BA01-87356A77520C}" destId="{1CC0D336-0710-4D12-B199-241AC24C29FC}" srcOrd="1" destOrd="0" presId="urn:microsoft.com/office/officeart/2005/8/layout/list1#1"/>
    <dgm:cxn modelId="{20868D27-1F1C-4224-B930-30599687EC5A}" type="presParOf" srcId="{79A2F4B8-1496-444F-B993-7F537C0C9060}" destId="{1022DB59-9155-4ECD-AFDD-F064F97EEF7F}" srcOrd="5" destOrd="0" presId="urn:microsoft.com/office/officeart/2005/8/layout/list1#1"/>
    <dgm:cxn modelId="{45497D8B-F21C-400E-BEB0-CCE0371AD321}" type="presParOf" srcId="{79A2F4B8-1496-444F-B993-7F537C0C9060}" destId="{E07F64BF-7B75-4833-A395-A5232DEDCDAB}" srcOrd="6" destOrd="0" presId="urn:microsoft.com/office/officeart/2005/8/layout/list1#1"/>
    <dgm:cxn modelId="{89AA2328-A6B8-4479-80A0-6BF3AAE08E08}" type="presParOf" srcId="{79A2F4B8-1496-444F-B993-7F537C0C9060}" destId="{D2141EEE-8D55-4858-B4C7-371E55C0D25E}" srcOrd="7" destOrd="0" presId="urn:microsoft.com/office/officeart/2005/8/layout/list1#1"/>
    <dgm:cxn modelId="{E6B85787-AA84-4B63-9B51-EBDED9D82DDA}" type="presParOf" srcId="{79A2F4B8-1496-444F-B993-7F537C0C9060}" destId="{D29C9DD0-3F82-4E84-926D-A9DB6EC03223}" srcOrd="8" destOrd="0" presId="urn:microsoft.com/office/officeart/2005/8/layout/list1#1"/>
    <dgm:cxn modelId="{4E90195A-A0BF-43D6-8010-57BA03068F55}" type="presParOf" srcId="{D29C9DD0-3F82-4E84-926D-A9DB6EC03223}" destId="{2E359E70-0245-421D-B793-6A1A52F57B97}" srcOrd="0" destOrd="0" presId="urn:microsoft.com/office/officeart/2005/8/layout/list1#1"/>
    <dgm:cxn modelId="{FF83F248-1B7B-4E9C-9D30-2A1B72422F04}" type="presParOf" srcId="{D29C9DD0-3F82-4E84-926D-A9DB6EC03223}" destId="{B39B14CB-2DFE-4C5A-A031-AB6A756099B9}" srcOrd="1" destOrd="0" presId="urn:microsoft.com/office/officeart/2005/8/layout/list1#1"/>
    <dgm:cxn modelId="{087119A8-A5BA-4DAC-ACE6-FAC190DCCB22}" type="presParOf" srcId="{79A2F4B8-1496-444F-B993-7F537C0C9060}" destId="{631F1A65-5942-4282-B78E-28D0BC10948B}" srcOrd="9" destOrd="0" presId="urn:microsoft.com/office/officeart/2005/8/layout/list1#1"/>
    <dgm:cxn modelId="{43DDE243-259A-4A14-82EF-89D5F9A524BF}" type="presParOf" srcId="{79A2F4B8-1496-444F-B993-7F537C0C9060}" destId="{86CD7FE6-6AF6-4447-B2C4-F38E3A0CB303}" srcOrd="10" destOrd="0" presId="urn:microsoft.com/office/officeart/2005/8/layout/list1#1"/>
    <dgm:cxn modelId="{564C5ABD-338B-4C51-AEE3-EF90FF55509A}" type="presParOf" srcId="{79A2F4B8-1496-444F-B993-7F537C0C9060}" destId="{77780A51-97F3-4C0F-A918-6B014C86DF33}" srcOrd="11" destOrd="0" presId="urn:microsoft.com/office/officeart/2005/8/layout/list1#1"/>
    <dgm:cxn modelId="{D51F9157-96C4-4A97-8C23-3B717256714A}" type="presParOf" srcId="{79A2F4B8-1496-444F-B993-7F537C0C9060}" destId="{01C4EF48-065C-4288-886D-0DFE3553B1CE}" srcOrd="12" destOrd="0" presId="urn:microsoft.com/office/officeart/2005/8/layout/list1#1"/>
    <dgm:cxn modelId="{49063300-0504-4AA3-8C74-2F05B174F19C}" type="presParOf" srcId="{01C4EF48-065C-4288-886D-0DFE3553B1CE}" destId="{99918EC9-C519-49B4-A8C8-47E119900953}" srcOrd="0" destOrd="0" presId="urn:microsoft.com/office/officeart/2005/8/layout/list1#1"/>
    <dgm:cxn modelId="{D975CFA8-34DC-4028-BCC2-D0581B376562}" type="presParOf" srcId="{01C4EF48-065C-4288-886D-0DFE3553B1CE}" destId="{A830249B-EB90-4D99-A096-2782A6C6D566}" srcOrd="1" destOrd="0" presId="urn:microsoft.com/office/officeart/2005/8/layout/list1#1"/>
    <dgm:cxn modelId="{D5E7B34E-C317-4EF1-BD37-024EE69256E3}" type="presParOf" srcId="{79A2F4B8-1496-444F-B993-7F537C0C9060}" destId="{1251C17A-30D8-4AE3-AF4C-F53FB2E00A57}" srcOrd="13" destOrd="0" presId="urn:microsoft.com/office/officeart/2005/8/layout/list1#1"/>
    <dgm:cxn modelId="{F00F439C-BC91-4C5D-BE7D-A708E87A8F6E}" type="presParOf" srcId="{79A2F4B8-1496-444F-B993-7F537C0C9060}" destId="{766B1284-08D5-4794-A53E-F25387B8D402}" srcOrd="14" destOrd="0" presId="urn:microsoft.com/office/officeart/2005/8/layout/list1#1"/>
    <dgm:cxn modelId="{EFEEA21E-4C12-4919-8D0A-201443B8184C}" type="presParOf" srcId="{79A2F4B8-1496-444F-B993-7F537C0C9060}" destId="{EE8AE4C2-F8B1-4173-A6FE-E6C26056BF5D}" srcOrd="15" destOrd="0" presId="urn:microsoft.com/office/officeart/2005/8/layout/list1#1"/>
    <dgm:cxn modelId="{A7EEF86B-D616-444D-B09B-5B4A69F6A6C9}" type="presParOf" srcId="{79A2F4B8-1496-444F-B993-7F537C0C9060}" destId="{73B29F1E-9942-4DDD-A609-0E64D3BA36DE}" srcOrd="16" destOrd="0" presId="urn:microsoft.com/office/officeart/2005/8/layout/list1#1"/>
    <dgm:cxn modelId="{538ACA37-92C4-4EE3-9770-CEF942BCFEF9}" type="presParOf" srcId="{73B29F1E-9942-4DDD-A609-0E64D3BA36DE}" destId="{98A3C832-12AC-49F3-B971-1783C0BE0647}" srcOrd="0" destOrd="0" presId="urn:microsoft.com/office/officeart/2005/8/layout/list1#1"/>
    <dgm:cxn modelId="{6110D137-B4F2-4B6F-AA5F-4594E90B8C6F}" type="presParOf" srcId="{73B29F1E-9942-4DDD-A609-0E64D3BA36DE}" destId="{1901C93F-F07F-499C-AF40-A10CDF6CBCC6}" srcOrd="1" destOrd="0" presId="urn:microsoft.com/office/officeart/2005/8/layout/list1#1"/>
    <dgm:cxn modelId="{34AA677D-20AA-432C-87B5-B3EF0B42EF13}" type="presParOf" srcId="{79A2F4B8-1496-444F-B993-7F537C0C9060}" destId="{67C2AD52-10D6-48D0-914F-B5B2FC601E85}" srcOrd="17" destOrd="0" presId="urn:microsoft.com/office/officeart/2005/8/layout/list1#1"/>
    <dgm:cxn modelId="{1A167902-3D37-4CFE-A328-66C982EDA550}" type="presParOf" srcId="{79A2F4B8-1496-444F-B993-7F537C0C9060}" destId="{CB111E34-5096-430A-9543-5E521945C36A}" srcOrd="18" destOrd="0" presId="urn:microsoft.com/office/officeart/2005/8/layout/list1#1"/>
    <dgm:cxn modelId="{9BEB598F-36A7-4B86-94EE-65BCF894919E}" type="presParOf" srcId="{79A2F4B8-1496-444F-B993-7F537C0C9060}" destId="{C6FF08BF-7BDF-4DF8-800D-205C2CA8AAEF}" srcOrd="19" destOrd="0" presId="urn:microsoft.com/office/officeart/2005/8/layout/list1#1"/>
    <dgm:cxn modelId="{57EE1134-8118-4CC2-BFD0-5F864DD21943}" type="presParOf" srcId="{79A2F4B8-1496-444F-B993-7F537C0C9060}" destId="{0789AF23-E34F-42FF-B2FC-8D7325FB47AA}" srcOrd="20" destOrd="0" presId="urn:microsoft.com/office/officeart/2005/8/layout/list1#1"/>
    <dgm:cxn modelId="{A4724C1E-6D06-41BF-BCEF-1D28F4CE8654}" type="presParOf" srcId="{0789AF23-E34F-42FF-B2FC-8D7325FB47AA}" destId="{6836F905-FD14-49BD-8064-D73F8AD92994}" srcOrd="0" destOrd="0" presId="urn:microsoft.com/office/officeart/2005/8/layout/list1#1"/>
    <dgm:cxn modelId="{237F7E3E-24F3-4875-B22A-7A1A006481B0}" type="presParOf" srcId="{0789AF23-E34F-42FF-B2FC-8D7325FB47AA}" destId="{6028F983-4A98-451A-94F6-054BACC3874D}" srcOrd="1" destOrd="0" presId="urn:microsoft.com/office/officeart/2005/8/layout/list1#1"/>
    <dgm:cxn modelId="{875FB11C-745E-493F-95CA-3A75AD85DDDC}" type="presParOf" srcId="{79A2F4B8-1496-444F-B993-7F537C0C9060}" destId="{8E31C7B3-54EB-4161-95F7-D5BEE14DC673}" srcOrd="21" destOrd="0" presId="urn:microsoft.com/office/officeart/2005/8/layout/list1#1"/>
    <dgm:cxn modelId="{A2547DC5-9873-4556-B816-B75F5C7D14D9}" type="presParOf" srcId="{79A2F4B8-1496-444F-B993-7F537C0C9060}" destId="{3A438042-86C4-441F-924F-1FAE6458449A}" srcOrd="22" destOrd="0" presId="urn:microsoft.com/office/officeart/2005/8/layout/list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62A7C1-3E42-4755-AAC4-A21A865D233A}" type="doc">
      <dgm:prSet loTypeId="urn:microsoft.com/office/officeart/2005/8/layout/list1#2" loCatId="list" qsTypeId="urn:microsoft.com/office/officeart/2005/8/quickstyle/3d3#2" qsCatId="3D" csTypeId="urn:microsoft.com/office/officeart/2005/8/colors/accent1_2#2" csCatId="accent1" phldr="1"/>
      <dgm:spPr/>
      <dgm:t>
        <a:bodyPr/>
        <a:lstStyle/>
        <a:p>
          <a:endParaRPr lang="zh-CN" altLang="en-US"/>
        </a:p>
      </dgm:t>
    </dgm:pt>
    <dgm:pt modelId="{784B6C94-5F24-46E7-B36F-1E425770724A}">
      <dgm:prSet phldrT="[文本]" custT="1"/>
      <dgm:spPr/>
      <dgm:t>
        <a:bodyPr/>
        <a:lstStyle/>
        <a:p>
          <a:r>
            <a:rPr lang="en-US" altLang="zh-CN" sz="2800" b="1" dirty="0" smtClean="0"/>
            <a:t>4.1</a:t>
          </a:r>
          <a:r>
            <a:rPr lang="zh-CN" altLang="en-US" sz="2800" b="1" dirty="0" smtClean="0"/>
            <a:t>、术语定义</a:t>
          </a:r>
          <a:endParaRPr lang="zh-CN" altLang="en-US" sz="2800" b="1" dirty="0"/>
        </a:p>
      </dgm:t>
    </dgm:pt>
    <dgm:pt modelId="{3D5920D7-8AB0-44A7-8BBD-745B656E98C0}" type="parTrans" cxnId="{16B7E247-4C3A-407C-BE94-7FC8122C5C23}">
      <dgm:prSet/>
      <dgm:spPr/>
      <dgm:t>
        <a:bodyPr/>
        <a:lstStyle/>
        <a:p>
          <a:endParaRPr lang="zh-CN" altLang="en-US"/>
        </a:p>
      </dgm:t>
    </dgm:pt>
    <dgm:pt modelId="{C60C5A9D-0B5D-4201-952E-35B30757933B}" type="sibTrans" cxnId="{16B7E247-4C3A-407C-BE94-7FC8122C5C23}">
      <dgm:prSet/>
      <dgm:spPr/>
      <dgm:t>
        <a:bodyPr/>
        <a:lstStyle/>
        <a:p>
          <a:endParaRPr lang="zh-CN" altLang="en-US"/>
        </a:p>
      </dgm:t>
    </dgm:pt>
    <dgm:pt modelId="{1C67141F-7FD4-4EAE-B302-BD1D4D1573F7}">
      <dgm:prSet phldrT="[文本]" custT="1"/>
      <dgm:spPr/>
      <dgm:t>
        <a:bodyPr/>
        <a:lstStyle/>
        <a:p>
          <a:r>
            <a:rPr lang="en-US" altLang="zh-CN" sz="2800" b="1" dirty="0" smtClean="0"/>
            <a:t>4.2</a:t>
          </a:r>
          <a:r>
            <a:rPr lang="zh-CN" altLang="en-US" sz="2800" b="1" dirty="0" smtClean="0"/>
            <a:t>、统计范围</a:t>
          </a:r>
          <a:endParaRPr lang="zh-CN" altLang="en-US" sz="2800" b="1" dirty="0"/>
        </a:p>
      </dgm:t>
    </dgm:pt>
    <dgm:pt modelId="{2565A153-B934-4018-B519-1019960E7062}" type="parTrans" cxnId="{8F453285-675A-4B51-82B3-F814F92DEA9A}">
      <dgm:prSet/>
      <dgm:spPr/>
      <dgm:t>
        <a:bodyPr/>
        <a:lstStyle/>
        <a:p>
          <a:endParaRPr lang="zh-CN" altLang="en-US"/>
        </a:p>
      </dgm:t>
    </dgm:pt>
    <dgm:pt modelId="{317E7FF3-428D-4B04-BACE-14287D430E27}" type="sibTrans" cxnId="{8F453285-675A-4B51-82B3-F814F92DEA9A}">
      <dgm:prSet/>
      <dgm:spPr/>
      <dgm:t>
        <a:bodyPr/>
        <a:lstStyle/>
        <a:p>
          <a:endParaRPr lang="zh-CN" altLang="en-US"/>
        </a:p>
      </dgm:t>
    </dgm:pt>
    <dgm:pt modelId="{C0368049-5064-44BB-A77A-7F1F1233FF81}">
      <dgm:prSet phldrT="[文本]" custT="1"/>
      <dgm:spPr/>
      <dgm:t>
        <a:bodyPr/>
        <a:lstStyle/>
        <a:p>
          <a:r>
            <a:rPr lang="en-US" altLang="zh-CN" sz="2800" b="1" dirty="0" smtClean="0"/>
            <a:t>4.3</a:t>
          </a:r>
          <a:r>
            <a:rPr lang="zh-CN" altLang="en-US" sz="2800" b="1" dirty="0" smtClean="0"/>
            <a:t>、标准与核算方法</a:t>
          </a:r>
          <a:endParaRPr lang="zh-CN" altLang="en-US" sz="2800" b="1" dirty="0"/>
        </a:p>
      </dgm:t>
    </dgm:pt>
    <dgm:pt modelId="{396CD1ED-C25B-4C7C-A6AC-7261E9679E50}" type="parTrans" cxnId="{3981166B-24E4-4DC0-897A-413CD42D256B}">
      <dgm:prSet/>
      <dgm:spPr/>
      <dgm:t>
        <a:bodyPr/>
        <a:lstStyle/>
        <a:p>
          <a:endParaRPr lang="zh-CN" altLang="en-US"/>
        </a:p>
      </dgm:t>
    </dgm:pt>
    <dgm:pt modelId="{FC2033DA-AA75-4FC6-8EA0-BCEFBA4B76E0}" type="sibTrans" cxnId="{3981166B-24E4-4DC0-897A-413CD42D256B}">
      <dgm:prSet/>
      <dgm:spPr/>
      <dgm:t>
        <a:bodyPr/>
        <a:lstStyle/>
        <a:p>
          <a:endParaRPr lang="zh-CN" altLang="en-US"/>
        </a:p>
      </dgm:t>
    </dgm:pt>
    <dgm:pt modelId="{E3832281-100D-4097-95F3-3D9E92C27AFC}" type="pres">
      <dgm:prSet presAssocID="{3862A7C1-3E42-4755-AAC4-A21A865D233A}" presName="linear" presStyleCnt="0">
        <dgm:presLayoutVars>
          <dgm:dir/>
          <dgm:animLvl val="lvl"/>
          <dgm:resizeHandles val="exact"/>
        </dgm:presLayoutVars>
      </dgm:prSet>
      <dgm:spPr/>
      <dgm:t>
        <a:bodyPr/>
        <a:lstStyle/>
        <a:p>
          <a:endParaRPr lang="zh-CN" altLang="en-US"/>
        </a:p>
      </dgm:t>
    </dgm:pt>
    <dgm:pt modelId="{99D45455-1A13-48C6-A609-1725E1698A53}" type="pres">
      <dgm:prSet presAssocID="{784B6C94-5F24-46E7-B36F-1E425770724A}" presName="parentLin" presStyleCnt="0"/>
      <dgm:spPr/>
    </dgm:pt>
    <dgm:pt modelId="{06AFEF73-3B53-44C3-8F92-38F9DD130D4D}" type="pres">
      <dgm:prSet presAssocID="{784B6C94-5F24-46E7-B36F-1E425770724A}" presName="parentLeftMargin" presStyleLbl="node1" presStyleIdx="0" presStyleCnt="3"/>
      <dgm:spPr/>
      <dgm:t>
        <a:bodyPr/>
        <a:lstStyle/>
        <a:p>
          <a:endParaRPr lang="zh-CN" altLang="en-US"/>
        </a:p>
      </dgm:t>
    </dgm:pt>
    <dgm:pt modelId="{482F53C5-23FB-48A3-9993-A07457FD0843}" type="pres">
      <dgm:prSet presAssocID="{784B6C94-5F24-46E7-B36F-1E425770724A}" presName="parentText" presStyleLbl="node1" presStyleIdx="0" presStyleCnt="3">
        <dgm:presLayoutVars>
          <dgm:chMax val="0"/>
          <dgm:bulletEnabled val="1"/>
        </dgm:presLayoutVars>
      </dgm:prSet>
      <dgm:spPr/>
      <dgm:t>
        <a:bodyPr/>
        <a:lstStyle/>
        <a:p>
          <a:endParaRPr lang="zh-CN" altLang="en-US"/>
        </a:p>
      </dgm:t>
    </dgm:pt>
    <dgm:pt modelId="{0139C59E-15D1-415C-A3FB-3FF9415CC605}" type="pres">
      <dgm:prSet presAssocID="{784B6C94-5F24-46E7-B36F-1E425770724A}" presName="negativeSpace" presStyleCnt="0"/>
      <dgm:spPr/>
    </dgm:pt>
    <dgm:pt modelId="{DF6E7ED1-76F9-49F5-A00E-62A8FC685CE0}" type="pres">
      <dgm:prSet presAssocID="{784B6C94-5F24-46E7-B36F-1E425770724A}" presName="childText" presStyleLbl="conFgAcc1" presStyleIdx="0" presStyleCnt="3">
        <dgm:presLayoutVars>
          <dgm:bulletEnabled val="1"/>
        </dgm:presLayoutVars>
      </dgm:prSet>
      <dgm:spPr/>
    </dgm:pt>
    <dgm:pt modelId="{ACDD8695-3641-40C1-8FE3-D548BD39E419}" type="pres">
      <dgm:prSet presAssocID="{C60C5A9D-0B5D-4201-952E-35B30757933B}" presName="spaceBetweenRectangles" presStyleCnt="0"/>
      <dgm:spPr/>
    </dgm:pt>
    <dgm:pt modelId="{516B72B1-DE4D-4FF5-AC5C-D6970467EB65}" type="pres">
      <dgm:prSet presAssocID="{1C67141F-7FD4-4EAE-B302-BD1D4D1573F7}" presName="parentLin" presStyleCnt="0"/>
      <dgm:spPr/>
    </dgm:pt>
    <dgm:pt modelId="{3531CE0D-8224-429E-849D-F38E0FAAF0B2}" type="pres">
      <dgm:prSet presAssocID="{1C67141F-7FD4-4EAE-B302-BD1D4D1573F7}" presName="parentLeftMargin" presStyleLbl="node1" presStyleIdx="0" presStyleCnt="3"/>
      <dgm:spPr/>
      <dgm:t>
        <a:bodyPr/>
        <a:lstStyle/>
        <a:p>
          <a:endParaRPr lang="zh-CN" altLang="en-US"/>
        </a:p>
      </dgm:t>
    </dgm:pt>
    <dgm:pt modelId="{4C6AE6B1-CA2B-4324-A4D6-286672570E24}" type="pres">
      <dgm:prSet presAssocID="{1C67141F-7FD4-4EAE-B302-BD1D4D1573F7}" presName="parentText" presStyleLbl="node1" presStyleIdx="1" presStyleCnt="3">
        <dgm:presLayoutVars>
          <dgm:chMax val="0"/>
          <dgm:bulletEnabled val="1"/>
        </dgm:presLayoutVars>
      </dgm:prSet>
      <dgm:spPr/>
      <dgm:t>
        <a:bodyPr/>
        <a:lstStyle/>
        <a:p>
          <a:endParaRPr lang="zh-CN" altLang="en-US"/>
        </a:p>
      </dgm:t>
    </dgm:pt>
    <dgm:pt modelId="{11DCF9BF-753E-4AC7-B51B-74D952952D90}" type="pres">
      <dgm:prSet presAssocID="{1C67141F-7FD4-4EAE-B302-BD1D4D1573F7}" presName="negativeSpace" presStyleCnt="0"/>
      <dgm:spPr/>
    </dgm:pt>
    <dgm:pt modelId="{4DBE46A3-4908-4F5B-93A8-5D8A39B9D969}" type="pres">
      <dgm:prSet presAssocID="{1C67141F-7FD4-4EAE-B302-BD1D4D1573F7}" presName="childText" presStyleLbl="conFgAcc1" presStyleIdx="1" presStyleCnt="3">
        <dgm:presLayoutVars>
          <dgm:bulletEnabled val="1"/>
        </dgm:presLayoutVars>
      </dgm:prSet>
      <dgm:spPr/>
    </dgm:pt>
    <dgm:pt modelId="{CCCCFB9B-B2D6-4A4D-9DAF-A21D8DA55389}" type="pres">
      <dgm:prSet presAssocID="{317E7FF3-428D-4B04-BACE-14287D430E27}" presName="spaceBetweenRectangles" presStyleCnt="0"/>
      <dgm:spPr/>
    </dgm:pt>
    <dgm:pt modelId="{CE316F8E-EF74-4326-9589-C408C4C2DD24}" type="pres">
      <dgm:prSet presAssocID="{C0368049-5064-44BB-A77A-7F1F1233FF81}" presName="parentLin" presStyleCnt="0"/>
      <dgm:spPr/>
    </dgm:pt>
    <dgm:pt modelId="{E6227BD0-C9FC-4F8E-B7D8-E98F0C623AB8}" type="pres">
      <dgm:prSet presAssocID="{C0368049-5064-44BB-A77A-7F1F1233FF81}" presName="parentLeftMargin" presStyleLbl="node1" presStyleIdx="1" presStyleCnt="3"/>
      <dgm:spPr/>
      <dgm:t>
        <a:bodyPr/>
        <a:lstStyle/>
        <a:p>
          <a:endParaRPr lang="zh-CN" altLang="en-US"/>
        </a:p>
      </dgm:t>
    </dgm:pt>
    <dgm:pt modelId="{CFCFA91B-D71E-48D0-9793-79340EC36F43}" type="pres">
      <dgm:prSet presAssocID="{C0368049-5064-44BB-A77A-7F1F1233FF81}" presName="parentText" presStyleLbl="node1" presStyleIdx="2" presStyleCnt="3">
        <dgm:presLayoutVars>
          <dgm:chMax val="0"/>
          <dgm:bulletEnabled val="1"/>
        </dgm:presLayoutVars>
      </dgm:prSet>
      <dgm:spPr/>
      <dgm:t>
        <a:bodyPr/>
        <a:lstStyle/>
        <a:p>
          <a:endParaRPr lang="zh-CN" altLang="en-US"/>
        </a:p>
      </dgm:t>
    </dgm:pt>
    <dgm:pt modelId="{98B6C9FE-7492-499A-8EEC-7DAA2457929E}" type="pres">
      <dgm:prSet presAssocID="{C0368049-5064-44BB-A77A-7F1F1233FF81}" presName="negativeSpace" presStyleCnt="0"/>
      <dgm:spPr/>
    </dgm:pt>
    <dgm:pt modelId="{1D94EE38-9D67-4C8E-87B0-603697AC92FF}" type="pres">
      <dgm:prSet presAssocID="{C0368049-5064-44BB-A77A-7F1F1233FF81}" presName="childText" presStyleLbl="conFgAcc1" presStyleIdx="2" presStyleCnt="3">
        <dgm:presLayoutVars>
          <dgm:bulletEnabled val="1"/>
        </dgm:presLayoutVars>
      </dgm:prSet>
      <dgm:spPr/>
    </dgm:pt>
  </dgm:ptLst>
  <dgm:cxnLst>
    <dgm:cxn modelId="{16B7E247-4C3A-407C-BE94-7FC8122C5C23}" srcId="{3862A7C1-3E42-4755-AAC4-A21A865D233A}" destId="{784B6C94-5F24-46E7-B36F-1E425770724A}" srcOrd="0" destOrd="0" parTransId="{3D5920D7-8AB0-44A7-8BBD-745B656E98C0}" sibTransId="{C60C5A9D-0B5D-4201-952E-35B30757933B}"/>
    <dgm:cxn modelId="{96565F67-86E3-48C5-9C1A-EA8DACF30C9A}" type="presOf" srcId="{C0368049-5064-44BB-A77A-7F1F1233FF81}" destId="{E6227BD0-C9FC-4F8E-B7D8-E98F0C623AB8}" srcOrd="0" destOrd="0" presId="urn:microsoft.com/office/officeart/2005/8/layout/list1#2"/>
    <dgm:cxn modelId="{80AF2A76-3E4B-42A2-BF44-91F908EE1517}" type="presOf" srcId="{C0368049-5064-44BB-A77A-7F1F1233FF81}" destId="{CFCFA91B-D71E-48D0-9793-79340EC36F43}" srcOrd="1" destOrd="0" presId="urn:microsoft.com/office/officeart/2005/8/layout/list1#2"/>
    <dgm:cxn modelId="{145BCCD8-0379-448B-A958-ED8FA29D396B}" type="presOf" srcId="{1C67141F-7FD4-4EAE-B302-BD1D4D1573F7}" destId="{3531CE0D-8224-429E-849D-F38E0FAAF0B2}" srcOrd="0" destOrd="0" presId="urn:microsoft.com/office/officeart/2005/8/layout/list1#2"/>
    <dgm:cxn modelId="{65A6404D-A586-4286-A68E-D9F47073FC79}" type="presOf" srcId="{784B6C94-5F24-46E7-B36F-1E425770724A}" destId="{482F53C5-23FB-48A3-9993-A07457FD0843}" srcOrd="1" destOrd="0" presId="urn:microsoft.com/office/officeart/2005/8/layout/list1#2"/>
    <dgm:cxn modelId="{8F453285-675A-4B51-82B3-F814F92DEA9A}" srcId="{3862A7C1-3E42-4755-AAC4-A21A865D233A}" destId="{1C67141F-7FD4-4EAE-B302-BD1D4D1573F7}" srcOrd="1" destOrd="0" parTransId="{2565A153-B934-4018-B519-1019960E7062}" sibTransId="{317E7FF3-428D-4B04-BACE-14287D430E27}"/>
    <dgm:cxn modelId="{C396AFB3-D3A8-4C88-B77E-689BFDC76826}" type="presOf" srcId="{784B6C94-5F24-46E7-B36F-1E425770724A}" destId="{06AFEF73-3B53-44C3-8F92-38F9DD130D4D}" srcOrd="0" destOrd="0" presId="urn:microsoft.com/office/officeart/2005/8/layout/list1#2"/>
    <dgm:cxn modelId="{F745DD6D-E2F3-4369-BEE1-87F909E622C2}" type="presOf" srcId="{3862A7C1-3E42-4755-AAC4-A21A865D233A}" destId="{E3832281-100D-4097-95F3-3D9E92C27AFC}" srcOrd="0" destOrd="0" presId="urn:microsoft.com/office/officeart/2005/8/layout/list1#2"/>
    <dgm:cxn modelId="{3981166B-24E4-4DC0-897A-413CD42D256B}" srcId="{3862A7C1-3E42-4755-AAC4-A21A865D233A}" destId="{C0368049-5064-44BB-A77A-7F1F1233FF81}" srcOrd="2" destOrd="0" parTransId="{396CD1ED-C25B-4C7C-A6AC-7261E9679E50}" sibTransId="{FC2033DA-AA75-4FC6-8EA0-BCEFBA4B76E0}"/>
    <dgm:cxn modelId="{C8455649-57C0-44C7-AC9C-90BBBB81C9CE}" type="presOf" srcId="{1C67141F-7FD4-4EAE-B302-BD1D4D1573F7}" destId="{4C6AE6B1-CA2B-4324-A4D6-286672570E24}" srcOrd="1" destOrd="0" presId="urn:microsoft.com/office/officeart/2005/8/layout/list1#2"/>
    <dgm:cxn modelId="{9ED463FC-5CAD-4254-BDA6-B0C90E192F5C}" type="presParOf" srcId="{E3832281-100D-4097-95F3-3D9E92C27AFC}" destId="{99D45455-1A13-48C6-A609-1725E1698A53}" srcOrd="0" destOrd="0" presId="urn:microsoft.com/office/officeart/2005/8/layout/list1#2"/>
    <dgm:cxn modelId="{1E39A53C-B07B-4B96-B7DB-72341A38B5BC}" type="presParOf" srcId="{99D45455-1A13-48C6-A609-1725E1698A53}" destId="{06AFEF73-3B53-44C3-8F92-38F9DD130D4D}" srcOrd="0" destOrd="0" presId="urn:microsoft.com/office/officeart/2005/8/layout/list1#2"/>
    <dgm:cxn modelId="{A9C91923-DBA0-4D24-A227-5ED5950884EC}" type="presParOf" srcId="{99D45455-1A13-48C6-A609-1725E1698A53}" destId="{482F53C5-23FB-48A3-9993-A07457FD0843}" srcOrd="1" destOrd="0" presId="urn:microsoft.com/office/officeart/2005/8/layout/list1#2"/>
    <dgm:cxn modelId="{88EC87B9-A8A3-4233-AC91-2421FEA79E4F}" type="presParOf" srcId="{E3832281-100D-4097-95F3-3D9E92C27AFC}" destId="{0139C59E-15D1-415C-A3FB-3FF9415CC605}" srcOrd="1" destOrd="0" presId="urn:microsoft.com/office/officeart/2005/8/layout/list1#2"/>
    <dgm:cxn modelId="{F68BE054-0281-46C3-A66C-CE1BA884F69C}" type="presParOf" srcId="{E3832281-100D-4097-95F3-3D9E92C27AFC}" destId="{DF6E7ED1-76F9-49F5-A00E-62A8FC685CE0}" srcOrd="2" destOrd="0" presId="urn:microsoft.com/office/officeart/2005/8/layout/list1#2"/>
    <dgm:cxn modelId="{753F3DE5-DF22-4F99-A64E-228A2F091489}" type="presParOf" srcId="{E3832281-100D-4097-95F3-3D9E92C27AFC}" destId="{ACDD8695-3641-40C1-8FE3-D548BD39E419}" srcOrd="3" destOrd="0" presId="urn:microsoft.com/office/officeart/2005/8/layout/list1#2"/>
    <dgm:cxn modelId="{2E7C4BEE-D5E2-4D40-905E-0867E17FEB36}" type="presParOf" srcId="{E3832281-100D-4097-95F3-3D9E92C27AFC}" destId="{516B72B1-DE4D-4FF5-AC5C-D6970467EB65}" srcOrd="4" destOrd="0" presId="urn:microsoft.com/office/officeart/2005/8/layout/list1#2"/>
    <dgm:cxn modelId="{18597F0D-34ED-49FA-A603-D99220E3FDB0}" type="presParOf" srcId="{516B72B1-DE4D-4FF5-AC5C-D6970467EB65}" destId="{3531CE0D-8224-429E-849D-F38E0FAAF0B2}" srcOrd="0" destOrd="0" presId="urn:microsoft.com/office/officeart/2005/8/layout/list1#2"/>
    <dgm:cxn modelId="{F6CC2317-90DF-456E-BC7E-ED07AA6D02E0}" type="presParOf" srcId="{516B72B1-DE4D-4FF5-AC5C-D6970467EB65}" destId="{4C6AE6B1-CA2B-4324-A4D6-286672570E24}" srcOrd="1" destOrd="0" presId="urn:microsoft.com/office/officeart/2005/8/layout/list1#2"/>
    <dgm:cxn modelId="{B6D87072-4C3F-49DC-A94D-E8838F8657EA}" type="presParOf" srcId="{E3832281-100D-4097-95F3-3D9E92C27AFC}" destId="{11DCF9BF-753E-4AC7-B51B-74D952952D90}" srcOrd="5" destOrd="0" presId="urn:microsoft.com/office/officeart/2005/8/layout/list1#2"/>
    <dgm:cxn modelId="{3EF57C72-60FD-4C06-A6B1-D2B233F5508F}" type="presParOf" srcId="{E3832281-100D-4097-95F3-3D9E92C27AFC}" destId="{4DBE46A3-4908-4F5B-93A8-5D8A39B9D969}" srcOrd="6" destOrd="0" presId="urn:microsoft.com/office/officeart/2005/8/layout/list1#2"/>
    <dgm:cxn modelId="{554A6160-2385-4762-97E6-7D656C78F924}" type="presParOf" srcId="{E3832281-100D-4097-95F3-3D9E92C27AFC}" destId="{CCCCFB9B-B2D6-4A4D-9DAF-A21D8DA55389}" srcOrd="7" destOrd="0" presId="urn:microsoft.com/office/officeart/2005/8/layout/list1#2"/>
    <dgm:cxn modelId="{CF3E2711-4EFE-4A8F-AFB8-DEE02C1D96E7}" type="presParOf" srcId="{E3832281-100D-4097-95F3-3D9E92C27AFC}" destId="{CE316F8E-EF74-4326-9589-C408C4C2DD24}" srcOrd="8" destOrd="0" presId="urn:microsoft.com/office/officeart/2005/8/layout/list1#2"/>
    <dgm:cxn modelId="{7A05B6A9-D175-47CC-9AAD-C40D80C9585E}" type="presParOf" srcId="{CE316F8E-EF74-4326-9589-C408C4C2DD24}" destId="{E6227BD0-C9FC-4F8E-B7D8-E98F0C623AB8}" srcOrd="0" destOrd="0" presId="urn:microsoft.com/office/officeart/2005/8/layout/list1#2"/>
    <dgm:cxn modelId="{BCBA3F4E-0785-4D2B-9DF4-68DABE116524}" type="presParOf" srcId="{CE316F8E-EF74-4326-9589-C408C4C2DD24}" destId="{CFCFA91B-D71E-48D0-9793-79340EC36F43}" srcOrd="1" destOrd="0" presId="urn:microsoft.com/office/officeart/2005/8/layout/list1#2"/>
    <dgm:cxn modelId="{8B5AD73D-FDA6-44F7-BC8B-94F4EFB650AA}" type="presParOf" srcId="{E3832281-100D-4097-95F3-3D9E92C27AFC}" destId="{98B6C9FE-7492-499A-8EEC-7DAA2457929E}" srcOrd="9" destOrd="0" presId="urn:microsoft.com/office/officeart/2005/8/layout/list1#2"/>
    <dgm:cxn modelId="{C93C1302-D9F8-493F-856E-4BF3A4D696FD}" type="presParOf" srcId="{E3832281-100D-4097-95F3-3D9E92C27AFC}" destId="{1D94EE38-9D67-4C8E-87B0-603697AC92FF}" srcOrd="10" destOrd="0" presId="urn:microsoft.com/office/officeart/2005/8/layout/lis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0A66EB-82FA-4D40-B758-A0DDB0698964}" type="doc">
      <dgm:prSet loTypeId="urn:microsoft.com/office/officeart/2005/8/layout/vList2#1" loCatId="list" qsTypeId="urn:microsoft.com/office/officeart/2005/8/quickstyle/3d2#1" qsCatId="3D" csTypeId="urn:microsoft.com/office/officeart/2005/8/colors/colorful4#1" csCatId="colorful" phldr="1"/>
      <dgm:spPr/>
      <dgm:t>
        <a:bodyPr/>
        <a:lstStyle/>
        <a:p>
          <a:endParaRPr lang="zh-CN" altLang="en-US"/>
        </a:p>
      </dgm:t>
    </dgm:pt>
    <dgm:pt modelId="{78CFB2CF-8CCD-48E2-BA2A-9B2AB6419952}">
      <dgm:prSet phldrT="[文本]" custT="1"/>
      <dgm:spPr/>
      <dgm:t>
        <a:bodyPr/>
        <a:lstStyle/>
        <a:p>
          <a:r>
            <a:rPr lang="zh-CN" altLang="en-US" sz="2400" b="1" dirty="0" smtClean="0">
              <a:latin typeface="Verdana" panose="020B0604030504040204" pitchFamily="34" charset="0"/>
            </a:rPr>
            <a:t>◆ 统计期内熟料、水泥总产量、用煤量</a:t>
          </a:r>
          <a:endParaRPr lang="zh-CN" altLang="en-US" sz="2400" b="1" dirty="0"/>
        </a:p>
      </dgm:t>
    </dgm:pt>
    <dgm:pt modelId="{D13E5ECC-D987-4C96-8402-20D27BA6AE4F}" type="parTrans" cxnId="{36C26AE3-CD4F-4880-B0F8-3E2CC46826A3}">
      <dgm:prSet/>
      <dgm:spPr/>
      <dgm:t>
        <a:bodyPr/>
        <a:lstStyle/>
        <a:p>
          <a:endParaRPr lang="zh-CN" altLang="en-US"/>
        </a:p>
      </dgm:t>
    </dgm:pt>
    <dgm:pt modelId="{30D2C5C0-C9C4-422B-B355-8F948F28925F}" type="sibTrans" cxnId="{36C26AE3-CD4F-4880-B0F8-3E2CC46826A3}">
      <dgm:prSet/>
      <dgm:spPr/>
      <dgm:t>
        <a:bodyPr/>
        <a:lstStyle/>
        <a:p>
          <a:endParaRPr lang="zh-CN" altLang="en-US"/>
        </a:p>
      </dgm:t>
    </dgm:pt>
    <dgm:pt modelId="{705D5FCC-5E40-419F-87A7-2573DAAED137}">
      <dgm:prSet phldrT="[文本]" custT="1"/>
      <dgm:spPr/>
      <dgm:t>
        <a:bodyPr/>
        <a:lstStyle/>
        <a:p>
          <a:r>
            <a:rPr lang="zh-CN" altLang="en-US" sz="2400" b="1" dirty="0" smtClean="0">
              <a:latin typeface="Verdana" panose="020B0604030504040204" pitchFamily="34" charset="0"/>
            </a:rPr>
            <a:t>◆ </a:t>
          </a:r>
          <a:r>
            <a:rPr lang="zh-CN" altLang="en-US" sz="2400" b="1" dirty="0" smtClean="0">
              <a:cs typeface="Arial" panose="020B0604020202020204" pitchFamily="34" charset="0"/>
            </a:rPr>
            <a:t>统计期内熟料平均</a:t>
          </a:r>
          <a:r>
            <a:rPr lang="en-US" altLang="zh-CN" sz="2400" b="1" dirty="0" smtClean="0">
              <a:cs typeface="Arial" panose="020B0604020202020204" pitchFamily="34" charset="0"/>
            </a:rPr>
            <a:t>28d</a:t>
          </a:r>
          <a:r>
            <a:rPr lang="zh-CN" altLang="en-US" sz="2400" b="1" dirty="0" smtClean="0">
              <a:cs typeface="Arial" panose="020B0604020202020204" pitchFamily="34" charset="0"/>
            </a:rPr>
            <a:t>抗压强度</a:t>
          </a:r>
          <a:endParaRPr lang="zh-CN" altLang="en-US" sz="2400" b="1" dirty="0"/>
        </a:p>
      </dgm:t>
    </dgm:pt>
    <dgm:pt modelId="{242AB48C-F4FF-4D57-9739-6EB9B0963A85}" type="parTrans" cxnId="{24FDD5C8-A8FD-4F35-895C-2278B8963AB3}">
      <dgm:prSet/>
      <dgm:spPr/>
      <dgm:t>
        <a:bodyPr/>
        <a:lstStyle/>
        <a:p>
          <a:endParaRPr lang="zh-CN" altLang="en-US"/>
        </a:p>
      </dgm:t>
    </dgm:pt>
    <dgm:pt modelId="{17726449-BFBA-4544-8A13-B56E7685C168}" type="sibTrans" cxnId="{24FDD5C8-A8FD-4F35-895C-2278B8963AB3}">
      <dgm:prSet/>
      <dgm:spPr/>
      <dgm:t>
        <a:bodyPr/>
        <a:lstStyle/>
        <a:p>
          <a:endParaRPr lang="zh-CN" altLang="en-US"/>
        </a:p>
      </dgm:t>
    </dgm:pt>
    <dgm:pt modelId="{96C9717E-A85D-4E2C-80E5-0BE629EF0A7B}">
      <dgm:prSet phldrT="[文本]" custT="1"/>
      <dgm:spPr/>
      <dgm:t>
        <a:bodyPr/>
        <a:lstStyle/>
        <a:p>
          <a:r>
            <a:rPr lang="zh-CN" altLang="en-US" sz="2400" b="1" dirty="0" smtClean="0">
              <a:latin typeface="Verdana" panose="020B0604030504040204" pitchFamily="34" charset="0"/>
            </a:rPr>
            <a:t>◆ </a:t>
          </a:r>
          <a:r>
            <a:rPr lang="zh-CN" altLang="en-US" sz="2400" b="1" dirty="0" smtClean="0">
              <a:latin typeface="Calibri" panose="020F0502020204030204" pitchFamily="34" charset="0"/>
            </a:rPr>
            <a:t>用电量核定</a:t>
          </a:r>
          <a:endParaRPr lang="zh-CN" altLang="en-US" sz="2400" b="1" dirty="0"/>
        </a:p>
      </dgm:t>
    </dgm:pt>
    <dgm:pt modelId="{7C5F954C-90CC-4D67-8A86-75B901708473}" type="parTrans" cxnId="{2B26EEAA-EC51-4AE4-8947-D5037841D455}">
      <dgm:prSet/>
      <dgm:spPr/>
      <dgm:t>
        <a:bodyPr/>
        <a:lstStyle/>
        <a:p>
          <a:endParaRPr lang="zh-CN" altLang="en-US"/>
        </a:p>
      </dgm:t>
    </dgm:pt>
    <dgm:pt modelId="{E5BDF5DE-1D54-49FC-8EE0-3495006382FC}" type="sibTrans" cxnId="{2B26EEAA-EC51-4AE4-8947-D5037841D455}">
      <dgm:prSet/>
      <dgm:spPr/>
      <dgm:t>
        <a:bodyPr/>
        <a:lstStyle/>
        <a:p>
          <a:endParaRPr lang="zh-CN" altLang="en-US"/>
        </a:p>
      </dgm:t>
    </dgm:pt>
    <dgm:pt modelId="{0FC2197A-FED8-4475-9405-6092AFB3DC19}">
      <dgm:prSet phldrT="[文本]" custT="1"/>
      <dgm:spPr/>
      <dgm:t>
        <a:bodyPr/>
        <a:lstStyle/>
        <a:p>
          <a:r>
            <a:rPr lang="zh-CN" altLang="en-US" sz="2400" b="1" dirty="0" smtClean="0">
              <a:latin typeface="Verdana" panose="020B0604030504040204" pitchFamily="34" charset="0"/>
            </a:rPr>
            <a:t>◆ </a:t>
          </a:r>
          <a:r>
            <a:rPr lang="zh-CN" altLang="en-US" sz="2400" b="1" dirty="0" smtClean="0">
              <a:cs typeface="Arial" panose="020B0604020202020204" pitchFamily="34" charset="0"/>
            </a:rPr>
            <a:t>统计期内水泥加权平均强度</a:t>
          </a:r>
          <a:endParaRPr lang="zh-CN" altLang="en-US" sz="2400" b="1" dirty="0"/>
        </a:p>
      </dgm:t>
    </dgm:pt>
    <dgm:pt modelId="{AF28D4F9-A767-4B12-BEDA-85B18D5D8727}" type="parTrans" cxnId="{70B274B7-C14B-42A3-8AF3-840DD662FBAB}">
      <dgm:prSet/>
      <dgm:spPr/>
      <dgm:t>
        <a:bodyPr/>
        <a:lstStyle/>
        <a:p>
          <a:endParaRPr lang="zh-CN" altLang="en-US"/>
        </a:p>
      </dgm:t>
    </dgm:pt>
    <dgm:pt modelId="{6A2D4A27-ADDB-4C07-9720-15E6E4A95BB8}" type="sibTrans" cxnId="{70B274B7-C14B-42A3-8AF3-840DD662FBAB}">
      <dgm:prSet/>
      <dgm:spPr/>
      <dgm:t>
        <a:bodyPr/>
        <a:lstStyle/>
        <a:p>
          <a:endParaRPr lang="zh-CN" altLang="en-US"/>
        </a:p>
      </dgm:t>
    </dgm:pt>
    <dgm:pt modelId="{9A95B367-AFF6-43DE-BB03-F91958A6F49B}" type="pres">
      <dgm:prSet presAssocID="{D50A66EB-82FA-4D40-B758-A0DDB0698964}" presName="linear" presStyleCnt="0">
        <dgm:presLayoutVars>
          <dgm:animLvl val="lvl"/>
          <dgm:resizeHandles val="exact"/>
        </dgm:presLayoutVars>
      </dgm:prSet>
      <dgm:spPr/>
      <dgm:t>
        <a:bodyPr/>
        <a:lstStyle/>
        <a:p>
          <a:endParaRPr lang="zh-CN" altLang="en-US"/>
        </a:p>
      </dgm:t>
    </dgm:pt>
    <dgm:pt modelId="{A84F7E32-0130-4DD1-9DF9-5F1253550F6F}" type="pres">
      <dgm:prSet presAssocID="{78CFB2CF-8CCD-48E2-BA2A-9B2AB6419952}" presName="parentText" presStyleLbl="node1" presStyleIdx="0" presStyleCnt="4">
        <dgm:presLayoutVars>
          <dgm:chMax val="0"/>
          <dgm:bulletEnabled val="1"/>
        </dgm:presLayoutVars>
      </dgm:prSet>
      <dgm:spPr/>
      <dgm:t>
        <a:bodyPr/>
        <a:lstStyle/>
        <a:p>
          <a:endParaRPr lang="zh-CN" altLang="en-US"/>
        </a:p>
      </dgm:t>
    </dgm:pt>
    <dgm:pt modelId="{BC6A341A-3331-438C-BFF9-AEDFBA2C54C1}" type="pres">
      <dgm:prSet presAssocID="{30D2C5C0-C9C4-422B-B355-8F948F28925F}" presName="spacer" presStyleCnt="0"/>
      <dgm:spPr/>
    </dgm:pt>
    <dgm:pt modelId="{AAADC9F3-5D3B-4E68-AA1E-EE1513E2B210}" type="pres">
      <dgm:prSet presAssocID="{705D5FCC-5E40-419F-87A7-2573DAAED137}" presName="parentText" presStyleLbl="node1" presStyleIdx="1" presStyleCnt="4">
        <dgm:presLayoutVars>
          <dgm:chMax val="0"/>
          <dgm:bulletEnabled val="1"/>
        </dgm:presLayoutVars>
      </dgm:prSet>
      <dgm:spPr/>
      <dgm:t>
        <a:bodyPr/>
        <a:lstStyle/>
        <a:p>
          <a:endParaRPr lang="zh-CN" altLang="en-US"/>
        </a:p>
      </dgm:t>
    </dgm:pt>
    <dgm:pt modelId="{23DDB98F-CB0A-49B0-9151-DF854E4B89FC}" type="pres">
      <dgm:prSet presAssocID="{17726449-BFBA-4544-8A13-B56E7685C168}" presName="spacer" presStyleCnt="0"/>
      <dgm:spPr/>
    </dgm:pt>
    <dgm:pt modelId="{45F3D70E-BC96-4916-86D4-6FAE7D80BECC}" type="pres">
      <dgm:prSet presAssocID="{0FC2197A-FED8-4475-9405-6092AFB3DC19}" presName="parentText" presStyleLbl="node1" presStyleIdx="2" presStyleCnt="4">
        <dgm:presLayoutVars>
          <dgm:chMax val="0"/>
          <dgm:bulletEnabled val="1"/>
        </dgm:presLayoutVars>
      </dgm:prSet>
      <dgm:spPr/>
      <dgm:t>
        <a:bodyPr/>
        <a:lstStyle/>
        <a:p>
          <a:endParaRPr lang="zh-CN" altLang="en-US"/>
        </a:p>
      </dgm:t>
    </dgm:pt>
    <dgm:pt modelId="{23B43400-071F-4A4C-B475-D8FF9D511329}" type="pres">
      <dgm:prSet presAssocID="{6A2D4A27-ADDB-4C07-9720-15E6E4A95BB8}" presName="spacer" presStyleCnt="0"/>
      <dgm:spPr/>
    </dgm:pt>
    <dgm:pt modelId="{C12E14E0-D907-46BB-AAC8-8990A7FA6D05}" type="pres">
      <dgm:prSet presAssocID="{96C9717E-A85D-4E2C-80E5-0BE629EF0A7B}" presName="parentText" presStyleLbl="node1" presStyleIdx="3" presStyleCnt="4">
        <dgm:presLayoutVars>
          <dgm:chMax val="0"/>
          <dgm:bulletEnabled val="1"/>
        </dgm:presLayoutVars>
      </dgm:prSet>
      <dgm:spPr/>
      <dgm:t>
        <a:bodyPr/>
        <a:lstStyle/>
        <a:p>
          <a:endParaRPr lang="zh-CN" altLang="en-US"/>
        </a:p>
      </dgm:t>
    </dgm:pt>
  </dgm:ptLst>
  <dgm:cxnLst>
    <dgm:cxn modelId="{70B274B7-C14B-42A3-8AF3-840DD662FBAB}" srcId="{D50A66EB-82FA-4D40-B758-A0DDB0698964}" destId="{0FC2197A-FED8-4475-9405-6092AFB3DC19}" srcOrd="2" destOrd="0" parTransId="{AF28D4F9-A767-4B12-BEDA-85B18D5D8727}" sibTransId="{6A2D4A27-ADDB-4C07-9720-15E6E4A95BB8}"/>
    <dgm:cxn modelId="{36C26AE3-CD4F-4880-B0F8-3E2CC46826A3}" srcId="{D50A66EB-82FA-4D40-B758-A0DDB0698964}" destId="{78CFB2CF-8CCD-48E2-BA2A-9B2AB6419952}" srcOrd="0" destOrd="0" parTransId="{D13E5ECC-D987-4C96-8402-20D27BA6AE4F}" sibTransId="{30D2C5C0-C9C4-422B-B355-8F948F28925F}"/>
    <dgm:cxn modelId="{24FDD5C8-A8FD-4F35-895C-2278B8963AB3}" srcId="{D50A66EB-82FA-4D40-B758-A0DDB0698964}" destId="{705D5FCC-5E40-419F-87A7-2573DAAED137}" srcOrd="1" destOrd="0" parTransId="{242AB48C-F4FF-4D57-9739-6EB9B0963A85}" sibTransId="{17726449-BFBA-4544-8A13-B56E7685C168}"/>
    <dgm:cxn modelId="{2B26EEAA-EC51-4AE4-8947-D5037841D455}" srcId="{D50A66EB-82FA-4D40-B758-A0DDB0698964}" destId="{96C9717E-A85D-4E2C-80E5-0BE629EF0A7B}" srcOrd="3" destOrd="0" parTransId="{7C5F954C-90CC-4D67-8A86-75B901708473}" sibTransId="{E5BDF5DE-1D54-49FC-8EE0-3495006382FC}"/>
    <dgm:cxn modelId="{D81A649B-37F6-4746-AA6A-978CAC56737C}" type="presOf" srcId="{0FC2197A-FED8-4475-9405-6092AFB3DC19}" destId="{45F3D70E-BC96-4916-86D4-6FAE7D80BECC}" srcOrd="0" destOrd="0" presId="urn:microsoft.com/office/officeart/2005/8/layout/vList2#1"/>
    <dgm:cxn modelId="{2E5C3ED1-78CC-4061-BB18-F7636C910FBD}" type="presOf" srcId="{705D5FCC-5E40-419F-87A7-2573DAAED137}" destId="{AAADC9F3-5D3B-4E68-AA1E-EE1513E2B210}" srcOrd="0" destOrd="0" presId="urn:microsoft.com/office/officeart/2005/8/layout/vList2#1"/>
    <dgm:cxn modelId="{D00F66C5-DF25-4CEE-A0B0-85CDBC5E09D8}" type="presOf" srcId="{96C9717E-A85D-4E2C-80E5-0BE629EF0A7B}" destId="{C12E14E0-D907-46BB-AAC8-8990A7FA6D05}" srcOrd="0" destOrd="0" presId="urn:microsoft.com/office/officeart/2005/8/layout/vList2#1"/>
    <dgm:cxn modelId="{1B3F6C2A-547C-4741-9E39-F84EC1AD4F67}" type="presOf" srcId="{D50A66EB-82FA-4D40-B758-A0DDB0698964}" destId="{9A95B367-AFF6-43DE-BB03-F91958A6F49B}" srcOrd="0" destOrd="0" presId="urn:microsoft.com/office/officeart/2005/8/layout/vList2#1"/>
    <dgm:cxn modelId="{06E4467D-A2AE-4B82-8E51-B212EC0601EA}" type="presOf" srcId="{78CFB2CF-8CCD-48E2-BA2A-9B2AB6419952}" destId="{A84F7E32-0130-4DD1-9DF9-5F1253550F6F}" srcOrd="0" destOrd="0" presId="urn:microsoft.com/office/officeart/2005/8/layout/vList2#1"/>
    <dgm:cxn modelId="{A3CFE477-6365-4E91-864C-580AE8BEB42A}" type="presParOf" srcId="{9A95B367-AFF6-43DE-BB03-F91958A6F49B}" destId="{A84F7E32-0130-4DD1-9DF9-5F1253550F6F}" srcOrd="0" destOrd="0" presId="urn:microsoft.com/office/officeart/2005/8/layout/vList2#1"/>
    <dgm:cxn modelId="{9E7FC1FA-72EC-4DD8-8710-22CC5A9C6EFE}" type="presParOf" srcId="{9A95B367-AFF6-43DE-BB03-F91958A6F49B}" destId="{BC6A341A-3331-438C-BFF9-AEDFBA2C54C1}" srcOrd="1" destOrd="0" presId="urn:microsoft.com/office/officeart/2005/8/layout/vList2#1"/>
    <dgm:cxn modelId="{4DA3A09F-6543-4841-B4DE-99DD1592F61B}" type="presParOf" srcId="{9A95B367-AFF6-43DE-BB03-F91958A6F49B}" destId="{AAADC9F3-5D3B-4E68-AA1E-EE1513E2B210}" srcOrd="2" destOrd="0" presId="urn:microsoft.com/office/officeart/2005/8/layout/vList2#1"/>
    <dgm:cxn modelId="{0195FEAA-B32E-4517-A715-5AC765686980}" type="presParOf" srcId="{9A95B367-AFF6-43DE-BB03-F91958A6F49B}" destId="{23DDB98F-CB0A-49B0-9151-DF854E4B89FC}" srcOrd="3" destOrd="0" presId="urn:microsoft.com/office/officeart/2005/8/layout/vList2#1"/>
    <dgm:cxn modelId="{2A31AA56-BC7F-4426-9A8C-51D3EF5C4D90}" type="presParOf" srcId="{9A95B367-AFF6-43DE-BB03-F91958A6F49B}" destId="{45F3D70E-BC96-4916-86D4-6FAE7D80BECC}" srcOrd="4" destOrd="0" presId="urn:microsoft.com/office/officeart/2005/8/layout/vList2#1"/>
    <dgm:cxn modelId="{76F4DB1E-5DD2-40E7-9BEA-39BDBB401C2C}" type="presParOf" srcId="{9A95B367-AFF6-43DE-BB03-F91958A6F49B}" destId="{23B43400-071F-4A4C-B475-D8FF9D511329}" srcOrd="5" destOrd="0" presId="urn:microsoft.com/office/officeart/2005/8/layout/vList2#1"/>
    <dgm:cxn modelId="{CB7025D2-9A8B-48D5-9E2B-CA6207BA8EE8}" type="presParOf" srcId="{9A95B367-AFF6-43DE-BB03-F91958A6F49B}" destId="{C12E14E0-D907-46BB-AAC8-8990A7FA6D05}" srcOrd="6"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5FD09-0AF7-4002-95D8-DBDFA611379D}">
      <dsp:nvSpPr>
        <dsp:cNvPr id="0" name=""/>
        <dsp:cNvSpPr/>
      </dsp:nvSpPr>
      <dsp:spPr>
        <a:xfrm rot="10800000">
          <a:off x="1762709" y="376"/>
          <a:ext cx="6080760" cy="924356"/>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7616" tIns="91440" rIns="170688" bIns="9144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华文中宋" panose="02010600040101010101" pitchFamily="2" charset="-122"/>
              <a:ea typeface="华文中宋" panose="02010600040101010101" pitchFamily="2" charset="-122"/>
            </a:rPr>
            <a:t>一、水泥行业发展情况</a:t>
          </a:r>
          <a:endParaRPr lang="zh-CN" altLang="en-US" sz="2400" kern="1200" dirty="0">
            <a:latin typeface="华文中宋" panose="02010600040101010101" pitchFamily="2" charset="-122"/>
            <a:ea typeface="华文中宋" panose="02010600040101010101" pitchFamily="2" charset="-122"/>
          </a:endParaRPr>
        </a:p>
      </dsp:txBody>
      <dsp:txXfrm rot="10800000">
        <a:off x="1993798" y="376"/>
        <a:ext cx="5849671" cy="924356"/>
      </dsp:txXfrm>
    </dsp:sp>
    <dsp:sp modelId="{20DD8F80-5C51-4305-A9CE-8C06C7E9F874}">
      <dsp:nvSpPr>
        <dsp:cNvPr id="0" name=""/>
        <dsp:cNvSpPr/>
      </dsp:nvSpPr>
      <dsp:spPr>
        <a:xfrm>
          <a:off x="1300530" y="376"/>
          <a:ext cx="924356" cy="924356"/>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C5942DD-6339-4295-9D7A-767A3A9ECAEC}">
      <dsp:nvSpPr>
        <dsp:cNvPr id="0" name=""/>
        <dsp:cNvSpPr/>
      </dsp:nvSpPr>
      <dsp:spPr>
        <a:xfrm rot="10800000">
          <a:off x="1762709" y="1200660"/>
          <a:ext cx="6080760" cy="924356"/>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7616" tIns="91440" rIns="170688" bIns="9144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华文中宋" panose="02010600040101010101" pitchFamily="2" charset="-122"/>
              <a:ea typeface="华文中宋" panose="02010600040101010101" pitchFamily="2" charset="-122"/>
            </a:rPr>
            <a:t>二、产业政策背景与阶梯电价政策解读</a:t>
          </a:r>
          <a:endParaRPr lang="zh-CN" altLang="en-US" sz="2400" kern="1200" dirty="0">
            <a:latin typeface="华文中宋" panose="02010600040101010101" pitchFamily="2" charset="-122"/>
            <a:ea typeface="华文中宋" panose="02010600040101010101" pitchFamily="2" charset="-122"/>
          </a:endParaRPr>
        </a:p>
      </dsp:txBody>
      <dsp:txXfrm rot="10800000">
        <a:off x="1993798" y="1200660"/>
        <a:ext cx="5849671" cy="924356"/>
      </dsp:txXfrm>
    </dsp:sp>
    <dsp:sp modelId="{64077922-44CB-47AF-99AA-1A840FC989E4}">
      <dsp:nvSpPr>
        <dsp:cNvPr id="0" name=""/>
        <dsp:cNvSpPr/>
      </dsp:nvSpPr>
      <dsp:spPr>
        <a:xfrm>
          <a:off x="1300530" y="1200660"/>
          <a:ext cx="924356" cy="924356"/>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684039D-75F7-47B7-B0E8-1769A1161F56}">
      <dsp:nvSpPr>
        <dsp:cNvPr id="0" name=""/>
        <dsp:cNvSpPr/>
      </dsp:nvSpPr>
      <dsp:spPr>
        <a:xfrm rot="10800000">
          <a:off x="1740088" y="2448447"/>
          <a:ext cx="6080760" cy="924356"/>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7616" tIns="91440" rIns="170688" bIns="9144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华文中宋" panose="02010600040101010101" pitchFamily="2" charset="-122"/>
              <a:ea typeface="华文中宋" panose="02010600040101010101" pitchFamily="2" charset="-122"/>
            </a:rPr>
            <a:t>三、水泥工业能源消耗与统计（案例）</a:t>
          </a:r>
          <a:endParaRPr lang="zh-CN" altLang="en-US" sz="2400" b="1" kern="1200" dirty="0">
            <a:latin typeface="华文中宋" panose="02010600040101010101" pitchFamily="2" charset="-122"/>
            <a:ea typeface="华文中宋" panose="02010600040101010101" pitchFamily="2" charset="-122"/>
          </a:endParaRPr>
        </a:p>
      </dsp:txBody>
      <dsp:txXfrm rot="10800000">
        <a:off x="1971177" y="2448447"/>
        <a:ext cx="5849671" cy="924356"/>
      </dsp:txXfrm>
    </dsp:sp>
    <dsp:sp modelId="{51208F5C-1C5B-42D1-ACA8-1A56C4680A05}">
      <dsp:nvSpPr>
        <dsp:cNvPr id="0" name=""/>
        <dsp:cNvSpPr/>
      </dsp:nvSpPr>
      <dsp:spPr>
        <a:xfrm>
          <a:off x="1300530" y="2400944"/>
          <a:ext cx="924356" cy="924356"/>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62FA0CD-1828-4355-ABF9-36DFC9EB4370}">
      <dsp:nvSpPr>
        <dsp:cNvPr id="0" name=""/>
        <dsp:cNvSpPr/>
      </dsp:nvSpPr>
      <dsp:spPr>
        <a:xfrm rot="10800000">
          <a:off x="1762709" y="3601228"/>
          <a:ext cx="6080760" cy="924356"/>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7616" tIns="91440" rIns="170688" bIns="9144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华文中宋" panose="02010600040101010101" pitchFamily="2" charset="-122"/>
              <a:ea typeface="华文中宋" panose="02010600040101010101" pitchFamily="2" charset="-122"/>
            </a:rPr>
            <a:t>四、能源消耗限额标准及计算办法介绍</a:t>
          </a:r>
          <a:endParaRPr lang="zh-CN" altLang="en-US" sz="2400" b="1" kern="1200" dirty="0">
            <a:latin typeface="华文中宋" panose="02010600040101010101" pitchFamily="2" charset="-122"/>
            <a:ea typeface="华文中宋" panose="02010600040101010101" pitchFamily="2" charset="-122"/>
          </a:endParaRPr>
        </a:p>
      </dsp:txBody>
      <dsp:txXfrm rot="10800000">
        <a:off x="1993798" y="3601228"/>
        <a:ext cx="5849671" cy="924356"/>
      </dsp:txXfrm>
    </dsp:sp>
    <dsp:sp modelId="{F494B33F-8EF6-441E-A364-738E01BEFBD1}">
      <dsp:nvSpPr>
        <dsp:cNvPr id="0" name=""/>
        <dsp:cNvSpPr/>
      </dsp:nvSpPr>
      <dsp:spPr>
        <a:xfrm>
          <a:off x="1300530" y="3601228"/>
          <a:ext cx="924356" cy="924356"/>
        </a:xfrm>
        <a:prstGeom prst="ellipse">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2">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B48AB7A3-E9E2-4F83-AEB5-1ACEE857EFA0}" type="datetimeFigureOut">
              <a:rPr lang="zh-CN" altLang="en-US" smtClean="0"/>
              <a:pPr/>
              <a:t>2017/6/19</a:t>
            </a:fld>
            <a:endParaRPr lang="zh-CN" altLang="en-US"/>
          </a:p>
        </p:txBody>
      </p:sp>
      <p:sp>
        <p:nvSpPr>
          <p:cNvPr id="4" name="页脚占位符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440CD8D8-BA37-442A-AD58-F13E2232E60C}" type="slidenum">
              <a:rPr lang="zh-CN" altLang="en-US" smtClean="0"/>
              <a:pPr/>
              <a:t>‹#›</a:t>
            </a:fld>
            <a:endParaRPr lang="zh-CN" altLang="en-US"/>
          </a:p>
        </p:txBody>
      </p:sp>
    </p:spTree>
    <p:extLst>
      <p:ext uri="{BB962C8B-B14F-4D97-AF65-F5344CB8AC3E}">
        <p14:creationId xmlns:p14="http://schemas.microsoft.com/office/powerpoint/2010/main" val="143788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15D6D7C2-192F-4BE2-B951-3F7995A97021}" type="datetimeFigureOut">
              <a:rPr lang="zh-CN" altLang="en-US" smtClean="0"/>
              <a:pPr/>
              <a:t>2017/6/19</a:t>
            </a:fld>
            <a:endParaRPr lang="zh-CN" altLang="en-US"/>
          </a:p>
        </p:txBody>
      </p:sp>
      <p:sp>
        <p:nvSpPr>
          <p:cNvPr id="4" name="幻灯片图像占位符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69BA7F59-B21F-43C5-8F88-4776527443D1}" type="slidenum">
              <a:rPr lang="zh-CN" altLang="en-US" smtClean="0"/>
              <a:pPr/>
              <a:t>‹#›</a:t>
            </a:fld>
            <a:endParaRPr lang="zh-CN" altLang="en-US"/>
          </a:p>
        </p:txBody>
      </p:sp>
    </p:spTree>
    <p:extLst>
      <p:ext uri="{BB962C8B-B14F-4D97-AF65-F5344CB8AC3E}">
        <p14:creationId xmlns:p14="http://schemas.microsoft.com/office/powerpoint/2010/main" val="115479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BA7F59-B21F-43C5-8F88-4776527443D1}"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9BA7F59-B21F-43C5-8F88-4776527443D1}" type="slidenum">
              <a:rPr lang="zh-CN" altLang="en-US" smtClean="0"/>
              <a:pPr/>
              <a:t>27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BA7F59-B21F-43C5-8F88-4776527443D1}" type="slidenum">
              <a:rPr lang="zh-CN" altLang="en-US" smtClean="0"/>
              <a:pPr/>
              <a:t>37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BA7F59-B21F-43C5-8F88-4776527443D1}" type="slidenum">
              <a:rPr lang="zh-CN" altLang="en-US" smtClean="0"/>
              <a:pPr/>
              <a:t>38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9BA7F59-B21F-43C5-8F88-4776527443D1}" type="slidenum">
              <a:rPr lang="zh-CN" altLang="en-US" smtClean="0">
                <a:solidFill>
                  <a:prstClr val="black"/>
                </a:solidFill>
              </a:rPr>
              <a:pPr/>
              <a:t>5</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9BA7F59-B21F-43C5-8F88-4776527443D1}" type="slidenum">
              <a:rPr lang="zh-CN" altLang="en-US" smtClean="0">
                <a:solidFill>
                  <a:prstClr val="black"/>
                </a:solidFill>
              </a:rPr>
              <a:pPr/>
              <a:t>6</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9BA7F59-B21F-43C5-8F88-4776527443D1}" type="slidenum">
              <a:rPr lang="zh-CN" altLang="en-US" smtClean="0">
                <a:solidFill>
                  <a:prstClr val="black"/>
                </a:solidFill>
              </a:rPr>
              <a:pPr/>
              <a:t>7</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9BA7F59-B21F-43C5-8F88-4776527443D1}" type="slidenum">
              <a:rPr lang="zh-CN" altLang="en-US" smtClean="0"/>
              <a:pPr/>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【2016】89</a:t>
            </a:r>
            <a:r>
              <a:rPr lang="zh-CN" altLang="en-US" dirty="0" smtClean="0"/>
              <a:t>号文，提出能耗限额标准执行情况专项监察，阶梯电价政策执行情况专项监察、电机配电变压器能效提升专项监察。</a:t>
            </a:r>
            <a:endParaRPr lang="zh-CN" altLang="en-US" dirty="0"/>
          </a:p>
        </p:txBody>
      </p:sp>
      <p:sp>
        <p:nvSpPr>
          <p:cNvPr id="4" name="灯片编号占位符 3"/>
          <p:cNvSpPr>
            <a:spLocks noGrp="1"/>
          </p:cNvSpPr>
          <p:nvPr>
            <p:ph type="sldNum" sz="quarter" idx="10"/>
          </p:nvPr>
        </p:nvSpPr>
        <p:spPr/>
        <p:txBody>
          <a:bodyPr/>
          <a:lstStyle/>
          <a:p>
            <a:fld id="{69BA7F59-B21F-43C5-8F88-4776527443D1}" type="slidenum">
              <a:rPr lang="zh-CN" altLang="en-US" smtClean="0"/>
              <a:pPr/>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【2016】89</a:t>
            </a:r>
            <a:r>
              <a:rPr lang="zh-CN" altLang="en-US" dirty="0" smtClean="0"/>
              <a:t>号文，提出能耗限额标准执行情况专项监察，阶梯电价政策执行情况专项监察、电机配电变压器能效提升专项监察。</a:t>
            </a:r>
            <a:endParaRPr lang="zh-CN" altLang="en-US" dirty="0"/>
          </a:p>
        </p:txBody>
      </p:sp>
      <p:sp>
        <p:nvSpPr>
          <p:cNvPr id="4" name="灯片编号占位符 3"/>
          <p:cNvSpPr>
            <a:spLocks noGrp="1"/>
          </p:cNvSpPr>
          <p:nvPr>
            <p:ph type="sldNum" sz="quarter" idx="10"/>
          </p:nvPr>
        </p:nvSpPr>
        <p:spPr/>
        <p:txBody>
          <a:bodyPr/>
          <a:lstStyle/>
          <a:p>
            <a:fld id="{69BA7F59-B21F-43C5-8F88-4776527443D1}" type="slidenum">
              <a:rPr lang="zh-CN" altLang="en-US" smtClean="0"/>
              <a:pPr/>
              <a:t>18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b="1" dirty="0"/>
          </a:p>
        </p:txBody>
      </p:sp>
      <p:sp>
        <p:nvSpPr>
          <p:cNvPr id="4" name="灯片编号占位符 3"/>
          <p:cNvSpPr>
            <a:spLocks noGrp="1"/>
          </p:cNvSpPr>
          <p:nvPr>
            <p:ph type="sldNum" sz="quarter" idx="10"/>
          </p:nvPr>
        </p:nvSpPr>
        <p:spPr/>
        <p:txBody>
          <a:bodyPr/>
          <a:lstStyle/>
          <a:p>
            <a:fld id="{69BA7F59-B21F-43C5-8F88-4776527443D1}" type="slidenum">
              <a:rPr lang="zh-CN" altLang="en-US" smtClean="0"/>
              <a:pPr/>
              <a:t>19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b="1" dirty="0"/>
          </a:p>
        </p:txBody>
      </p:sp>
      <p:sp>
        <p:nvSpPr>
          <p:cNvPr id="4" name="灯片编号占位符 3"/>
          <p:cNvSpPr>
            <a:spLocks noGrp="1"/>
          </p:cNvSpPr>
          <p:nvPr>
            <p:ph type="sldNum" sz="quarter" idx="10"/>
          </p:nvPr>
        </p:nvSpPr>
        <p:spPr/>
        <p:txBody>
          <a:bodyPr/>
          <a:lstStyle/>
          <a:p>
            <a:fld id="{69BA7F59-B21F-43C5-8F88-4776527443D1}" type="slidenum">
              <a:rPr lang="zh-CN" altLang="en-US" smtClean="0"/>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6B942BC-ABE8-4CBB-A4C8-167A55D5C600}"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1489ED5-5C22-48F1-8472-D0BF0E77E381}"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9379D99-57E2-4CC3-9B33-FCA6273CDABC}"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F5EF2B7-6860-45E4-ACC4-2DC83475AB4C}"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7B7813D-D987-48E4-BA05-F02243D655A1}"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C804582F-80DF-42D7-9678-7DB3340DDD73}"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5480036-A06A-4879-8EE5-6046B61519A7}"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500BACD-424D-47B2-A3D9-F71D62B24C82}"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C504533-BFD8-4F5C-92E7-42E2ECC16443}"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8C93ED5-9833-4F76-95DC-C15416C0166F}"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716D57D-85FC-4482-96FB-8908122AE76C}"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68A9C73-1BBF-4CD2-8862-682D8621EAC0}"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34EAFB0-B10F-497B-9F15-53271FC4F0E0}"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444AE67A-F260-4D14-B2EA-AD4C520387F5}"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CDA6E1F-7A77-4D12-8DB7-2A562758A0D9}"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38FED9E3-464F-4F8F-A03C-ACB1D22FB9A3}"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C765087-3082-45E8-A926-B927A89F2796}"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AF602604-5E4B-4D0C-8F09-5C50C55AFC92}"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75A7811-D307-4671-B21B-6FF128796BFF}"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27AF1A9B-7956-4093-AB63-06679528D564}"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2991A6A-4515-44B8-A589-B7EF94465E52}"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5BC1F5A7-217B-4736-864E-628C71442CEA}"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94AFC8B-EC38-44B0-86C4-8FA49E1F82FD}"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D03A113-AF7F-4BFF-9204-CAED9C49D9C4}"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CE0D566-C2C9-43B9-9313-07F57296C200}"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82365AF-74DA-4206-84DB-2D982AB3F03C}"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1DAB6B9-1987-42D2-AF48-ACC7458F8CA0}"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EBB789F-78DA-4770-81F2-521F8F9E5926}"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66AD88F-9906-4641-8852-62A92A417C5C}"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BFF8920-6115-4913-8828-D52E74E4F2ED}"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D0351CA-C9DC-407C-9DEC-32A76275B9C5}"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1A3C5A1-541C-41D0-8661-D0BD282A6359}"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1316FC6-6FEE-4E08-B8DC-587967373D46}"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8775F85E-0F4A-4598-8A03-A41D50B98BDE}"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D961D82-2B43-47BA-871E-51986C16C5C1}"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F2DD67BB-D5BE-46CF-8206-016572BBC117}"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87A46E0-9DCB-48A5-8598-FD76F2BECE2A}"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9F80F9BF-154D-41E6-8557-9C285C8C6445}"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C71EA81-3AC8-4443-8D96-1D57162EEA50}"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B826336C-0188-4B59-9D2F-E3F3C31C3E85}"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EE9B188-3ED5-4AAA-8210-8AF400B5B59C}"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A944D53F-8684-4896-9046-A176DDE12492}"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936C412-02EA-4F87-B4B6-B0B24C0B7F01}"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3B695C2-8DFC-4712-BD99-AE1A502A1F53}"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49C7C2E-AB34-4A23-A81B-4F6E5C4E47A2}"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622AAD4-9A6D-4B12-8389-2ADDA53BA312}"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8FBB38A-2E22-474B-B4ED-ED0AF4DA8105}" type="datetime1">
              <a:rPr lang="zh-CN" altLang="en-US" smtClean="0">
                <a:solidFill>
                  <a:prstClr val="black">
                    <a:tint val="75000"/>
                  </a:prstClr>
                </a:solidFill>
              </a:rPr>
              <a:pPr>
                <a:defRPr/>
              </a:pPr>
              <a:t>2017/6/19</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81BB0D0-C7BB-4392-A95B-DBC8BAB294DC}"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e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21.emf"/><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image" Target="../media/image22.wmf"/></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jpeg"/><Relationship Id="rId4" Type="http://schemas.openxmlformats.org/officeDocument/2006/relationships/image" Target="../media/image2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image" Target="../media/image26.emf"/><Relationship Id="rId4" Type="http://schemas.openxmlformats.org/officeDocument/2006/relationships/image" Target="../media/image2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jpeg"/><Relationship Id="rId4" Type="http://schemas.openxmlformats.org/officeDocument/2006/relationships/image" Target="../media/image27.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642910" y="1857364"/>
            <a:ext cx="7966254" cy="1785950"/>
          </a:xfrm>
          <a:prstGeom prst="rect">
            <a:avLst/>
          </a:prstGeom>
        </p:spPr>
        <p:txBody>
          <a:bodyPr anchor="ctr">
            <a:normAutofit fontScale="92500" lnSpcReduction="10000"/>
          </a:bodyPr>
          <a:lstStyle/>
          <a:p>
            <a:pPr algn="ctr">
              <a:lnSpc>
                <a:spcPct val="160000"/>
              </a:lnSpc>
              <a:defRPr/>
            </a:pPr>
            <a:r>
              <a:rPr lang="zh-CN" altLang="en-US" sz="4000" b="1" dirty="0" smtClean="0">
                <a:latin typeface="+mn-ea"/>
                <a:cs typeface="+mj-cs"/>
              </a:rPr>
              <a:t>水泥行业阶梯电价政策解读与</a:t>
            </a:r>
            <a:endParaRPr lang="en-US" altLang="zh-CN" sz="4000" b="1" dirty="0" smtClean="0">
              <a:latin typeface="+mn-ea"/>
              <a:cs typeface="+mj-cs"/>
            </a:endParaRPr>
          </a:p>
          <a:p>
            <a:pPr algn="ctr">
              <a:lnSpc>
                <a:spcPct val="160000"/>
              </a:lnSpc>
              <a:defRPr/>
            </a:pPr>
            <a:r>
              <a:rPr lang="zh-CN" altLang="en-US" sz="4000" b="1" dirty="0" smtClean="0">
                <a:latin typeface="+mn-ea"/>
                <a:cs typeface="+mj-cs"/>
              </a:rPr>
              <a:t>能耗核查方法介绍</a:t>
            </a:r>
            <a:endParaRPr lang="zh-CN" altLang="en-US" sz="4000" b="1" dirty="0">
              <a:latin typeface="+mn-ea"/>
              <a:cs typeface="+mj-cs"/>
            </a:endParaRPr>
          </a:p>
        </p:txBody>
      </p:sp>
      <p:sp>
        <p:nvSpPr>
          <p:cNvPr id="5" name="副标题 2"/>
          <p:cNvSpPr txBox="1"/>
          <p:nvPr/>
        </p:nvSpPr>
        <p:spPr>
          <a:xfrm>
            <a:off x="1000100" y="4005064"/>
            <a:ext cx="7215238" cy="2138580"/>
          </a:xfrm>
          <a:prstGeom prst="rect">
            <a:avLst/>
          </a:prstGeom>
        </p:spPr>
        <p:txBody>
          <a:bodyPr>
            <a:normAutofit fontScale="70000" lnSpcReduction="20000"/>
          </a:bodyPr>
          <a:lstStyle/>
          <a:p>
            <a:pPr algn="ctr" fontAlgn="auto">
              <a:lnSpc>
                <a:spcPct val="170000"/>
              </a:lnSpc>
              <a:spcBef>
                <a:spcPct val="20000"/>
              </a:spcBef>
              <a:spcAft>
                <a:spcPts val="0"/>
              </a:spcAft>
              <a:buFont typeface="Arial" panose="020B0604020202020204" pitchFamily="34" charset="0"/>
              <a:buNone/>
              <a:defRPr/>
            </a:pPr>
            <a:r>
              <a:rPr lang="zh-CN" altLang="en-US" sz="4500" b="1" dirty="0" smtClean="0">
                <a:latin typeface="楷体" panose="02010609060101010101" pitchFamily="49" charset="-122"/>
                <a:ea typeface="楷体" panose="02010609060101010101" pitchFamily="49" charset="-122"/>
              </a:rPr>
              <a:t>中国水泥协会</a:t>
            </a:r>
            <a:endParaRPr lang="en-US" altLang="zh-CN" sz="4500" b="1" dirty="0" smtClean="0">
              <a:latin typeface="楷体" panose="02010609060101010101" pitchFamily="49" charset="-122"/>
              <a:ea typeface="楷体" panose="02010609060101010101" pitchFamily="49" charset="-122"/>
            </a:endParaRPr>
          </a:p>
          <a:p>
            <a:pPr algn="ctr" fontAlgn="auto">
              <a:lnSpc>
                <a:spcPct val="170000"/>
              </a:lnSpc>
              <a:spcBef>
                <a:spcPct val="20000"/>
              </a:spcBef>
              <a:spcAft>
                <a:spcPts val="0"/>
              </a:spcAft>
              <a:buFont typeface="Arial" panose="020B0604020202020204" pitchFamily="34" charset="0"/>
              <a:buNone/>
              <a:defRPr/>
            </a:pPr>
            <a:r>
              <a:rPr lang="zh-CN" altLang="en-US" sz="3800" b="1" dirty="0" smtClean="0">
                <a:latin typeface="楷体" panose="02010609060101010101" pitchFamily="49" charset="-122"/>
                <a:ea typeface="楷体" panose="02010609060101010101" pitchFamily="49" charset="-122"/>
              </a:rPr>
              <a:t>范永斌 李凌梅</a:t>
            </a:r>
            <a:endParaRPr lang="en-US" altLang="zh-CN" sz="3800" b="1" dirty="0" smtClean="0">
              <a:latin typeface="楷体" panose="02010609060101010101" pitchFamily="49" charset="-122"/>
              <a:ea typeface="楷体" panose="02010609060101010101" pitchFamily="49" charset="-122"/>
            </a:endParaRPr>
          </a:p>
          <a:p>
            <a:pPr algn="ctr" fontAlgn="auto">
              <a:lnSpc>
                <a:spcPct val="170000"/>
              </a:lnSpc>
              <a:spcBef>
                <a:spcPct val="20000"/>
              </a:spcBef>
              <a:spcAft>
                <a:spcPts val="0"/>
              </a:spcAft>
              <a:buFont typeface="Arial" panose="020B0604020202020204" pitchFamily="34" charset="0"/>
              <a:buNone/>
              <a:defRPr/>
            </a:pPr>
            <a:r>
              <a:rPr lang="en-US" altLang="zh-CN" sz="2800" b="1" dirty="0" smtClean="0">
                <a:latin typeface="楷体" panose="02010609060101010101" pitchFamily="49" charset="-122"/>
                <a:ea typeface="楷体" panose="02010609060101010101" pitchFamily="49" charset="-122"/>
              </a:rPr>
              <a:t>2017</a:t>
            </a:r>
            <a:r>
              <a:rPr lang="zh-CN" altLang="en-US" sz="2800" b="1" dirty="0" smtClean="0">
                <a:latin typeface="楷体" panose="02010609060101010101" pitchFamily="49" charset="-122"/>
                <a:ea typeface="楷体" panose="02010609060101010101" pitchFamily="49" charset="-122"/>
              </a:rPr>
              <a:t>年</a:t>
            </a:r>
            <a:r>
              <a:rPr lang="en-US" altLang="zh-CN" sz="2800" b="1" dirty="0" smtClean="0">
                <a:latin typeface="楷体" panose="02010609060101010101" pitchFamily="49" charset="-122"/>
                <a:ea typeface="楷体" panose="02010609060101010101" pitchFamily="49" charset="-122"/>
              </a:rPr>
              <a:t>6</a:t>
            </a:r>
            <a:r>
              <a:rPr lang="zh-CN" altLang="en-US" sz="2800" b="1" dirty="0" smtClean="0">
                <a:latin typeface="楷体" panose="02010609060101010101" pitchFamily="49" charset="-122"/>
                <a:ea typeface="楷体" panose="02010609060101010101" pitchFamily="49" charset="-122"/>
              </a:rPr>
              <a:t>月</a:t>
            </a:r>
            <a:endParaRPr lang="zh-CN" altLang="en-US" sz="2800" b="1" dirty="0">
              <a:latin typeface="楷体" panose="02010609060101010101" pitchFamily="49" charset="-122"/>
              <a:ea typeface="楷体" panose="02010609060101010101" pitchFamily="49" charset="-122"/>
            </a:endParaRPr>
          </a:p>
        </p:txBody>
      </p:sp>
      <p:sp>
        <p:nvSpPr>
          <p:cNvPr id="6" name="灯片编号占位符 5"/>
          <p:cNvSpPr>
            <a:spLocks noGrp="1"/>
          </p:cNvSpPr>
          <p:nvPr>
            <p:ph type="sldNum" sz="quarter" idx="12"/>
          </p:nvPr>
        </p:nvSpPr>
        <p:spPr/>
        <p:txBody>
          <a:bodyPr/>
          <a:lstStyle/>
          <a:p>
            <a:pPr>
              <a:defRPr/>
            </a:pPr>
            <a:fld id="{8500BACD-424D-47B2-A3D9-F71D62B24C82}" type="slidenum">
              <a:rPr lang="zh-CN" altLang="en-US" smtClean="0">
                <a:solidFill>
                  <a:prstClr val="black">
                    <a:tint val="75000"/>
                  </a:prstClr>
                </a:solidFill>
              </a:rPr>
              <a:pPr>
                <a:defRPr/>
              </a:pPr>
              <a:t>1</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10</a:t>
            </a:fld>
            <a:endParaRPr lang="zh-CN" altLang="en-US" dirty="0">
              <a:solidFill>
                <a:prstClr val="black">
                  <a:tint val="75000"/>
                </a:prstClr>
              </a:solidFill>
            </a:endParaRPr>
          </a:p>
        </p:txBody>
      </p:sp>
      <p:cxnSp>
        <p:nvCxnSpPr>
          <p:cNvPr id="5" name="直接连接符 4"/>
          <p:cNvCxnSpPr/>
          <p:nvPr/>
        </p:nvCxnSpPr>
        <p:spPr>
          <a:xfrm rot="10800000" flipH="1">
            <a:off x="467544" y="980728"/>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16" name="矩形 15"/>
          <p:cNvSpPr/>
          <p:nvPr/>
        </p:nvSpPr>
        <p:spPr>
          <a:xfrm>
            <a:off x="539552" y="2636912"/>
            <a:ext cx="8215370" cy="3462486"/>
          </a:xfrm>
          <a:prstGeom prst="rect">
            <a:avLst/>
          </a:prstGeom>
        </p:spPr>
        <p:txBody>
          <a:bodyPr wrap="square">
            <a:spAutoFit/>
          </a:bodyPr>
          <a:lstStyle/>
          <a:p>
            <a:pPr>
              <a:lnSpc>
                <a:spcPct val="150000"/>
              </a:lnSpc>
            </a:pPr>
            <a:r>
              <a:rPr lang="zh-CN" altLang="en-US" b="1" dirty="0" smtClean="0">
                <a:solidFill>
                  <a:prstClr val="black"/>
                </a:solidFill>
                <a:latin typeface="宋体" panose="02010600030101010101" pitchFamily="2" charset="-122"/>
              </a:rPr>
              <a:t>（</a:t>
            </a:r>
            <a:r>
              <a:rPr lang="en-US" altLang="zh-CN" b="1" dirty="0" smtClean="0">
                <a:solidFill>
                  <a:prstClr val="black"/>
                </a:solidFill>
                <a:latin typeface="宋体" panose="02010600030101010101" pitchFamily="2" charset="-122"/>
              </a:rPr>
              <a:t>5</a:t>
            </a:r>
            <a:r>
              <a:rPr lang="zh-CN" altLang="en-US" b="1" dirty="0" smtClean="0">
                <a:solidFill>
                  <a:prstClr val="black"/>
                </a:solidFill>
                <a:latin typeface="宋体" panose="02010600030101010101" pitchFamily="2" charset="-122"/>
              </a:rPr>
              <a:t>）推进能源管理系统</a:t>
            </a:r>
            <a:endParaRPr lang="en-US" altLang="zh-CN" b="1" dirty="0" smtClean="0">
              <a:solidFill>
                <a:prstClr val="black"/>
              </a:solidFill>
              <a:latin typeface="宋体" panose="02010600030101010101" pitchFamily="2" charset="-122"/>
            </a:endParaRPr>
          </a:p>
          <a:p>
            <a:pPr>
              <a:lnSpc>
                <a:spcPct val="150000"/>
              </a:lnSpc>
              <a:buFont typeface="Wingdings" panose="05000000000000000000" pitchFamily="2" charset="2"/>
              <a:buChar char="Ø"/>
            </a:pPr>
            <a:r>
              <a:rPr lang="zh-CN" altLang="en-US" sz="1600" dirty="0" smtClean="0">
                <a:solidFill>
                  <a:prstClr val="black"/>
                </a:solidFill>
                <a:latin typeface="宋体" panose="02010600030101010101" pitchFamily="2" charset="-122"/>
              </a:rPr>
              <a:t>继续推广建立企业能管中心。对耗能设备进行</a:t>
            </a:r>
            <a:r>
              <a:rPr lang="zh-CN" altLang="en-US" sz="1600" b="1" i="1" dirty="0" smtClean="0">
                <a:solidFill>
                  <a:srgbClr val="FF0000"/>
                </a:solidFill>
                <a:latin typeface="宋体" panose="02010600030101010101" pitchFamily="2" charset="-122"/>
              </a:rPr>
              <a:t>能源监测、 能效分析及运行优化</a:t>
            </a:r>
            <a:r>
              <a:rPr lang="zh-CN" altLang="en-US" sz="1600" dirty="0" smtClean="0">
                <a:solidFill>
                  <a:prstClr val="black"/>
                </a:solidFill>
                <a:latin typeface="宋体" panose="02010600030101010101" pitchFamily="2" charset="-122"/>
              </a:rPr>
              <a:t>是实现节能的有效途径，</a:t>
            </a:r>
            <a:r>
              <a:rPr lang="zh-CN" altLang="en-US" sz="1600" b="1" i="1" dirty="0" smtClean="0">
                <a:solidFill>
                  <a:srgbClr val="FF0000"/>
                </a:solidFill>
                <a:latin typeface="宋体" panose="02010600030101010101" pitchFamily="2" charset="-122"/>
              </a:rPr>
              <a:t>提高设备运转率</a:t>
            </a:r>
            <a:r>
              <a:rPr lang="zh-CN" altLang="en-US" sz="1600" dirty="0" smtClean="0">
                <a:solidFill>
                  <a:prstClr val="black"/>
                </a:solidFill>
                <a:latin typeface="宋体" panose="02010600030101010101" pitchFamily="2" charset="-122"/>
              </a:rPr>
              <a:t>，</a:t>
            </a:r>
            <a:r>
              <a:rPr lang="zh-CN" altLang="en-US" sz="1600" b="1" i="1" dirty="0" smtClean="0">
                <a:solidFill>
                  <a:srgbClr val="FF0000"/>
                </a:solidFill>
                <a:latin typeface="宋体" panose="02010600030101010101" pitchFamily="2" charset="-122"/>
              </a:rPr>
              <a:t>降低能源成本</a:t>
            </a:r>
            <a:r>
              <a:rPr lang="zh-CN" altLang="en-US" sz="1600" dirty="0" smtClean="0">
                <a:solidFill>
                  <a:prstClr val="black"/>
                </a:solidFill>
                <a:latin typeface="宋体" panose="02010600030101010101" pitchFamily="2" charset="-122"/>
              </a:rPr>
              <a:t>，实现企业</a:t>
            </a:r>
            <a:r>
              <a:rPr lang="zh-CN" altLang="en-US" sz="1600" b="1" i="1" dirty="0" smtClean="0">
                <a:solidFill>
                  <a:srgbClr val="FF0000"/>
                </a:solidFill>
                <a:latin typeface="宋体" panose="02010600030101010101" pitchFamily="2" charset="-122"/>
              </a:rPr>
              <a:t>能源的精细化考核</a:t>
            </a:r>
            <a:r>
              <a:rPr lang="zh-CN" altLang="en-US" sz="1600" dirty="0" smtClean="0">
                <a:solidFill>
                  <a:prstClr val="black"/>
                </a:solidFill>
                <a:latin typeface="宋体" panose="02010600030101010101" pitchFamily="2" charset="-122"/>
              </a:rPr>
              <a:t>，提高企业的能源利用效率和能源管理水平。</a:t>
            </a:r>
            <a:endParaRPr lang="en-US" altLang="zh-CN" sz="1600" b="1" dirty="0" smtClean="0">
              <a:solidFill>
                <a:prstClr val="black"/>
              </a:solidFill>
              <a:latin typeface="宋体" panose="02010600030101010101" pitchFamily="2" charset="-122"/>
            </a:endParaRPr>
          </a:p>
          <a:p>
            <a:pPr>
              <a:lnSpc>
                <a:spcPct val="150000"/>
              </a:lnSpc>
            </a:pPr>
            <a:r>
              <a:rPr lang="zh-CN" altLang="en-US" sz="1600" b="1" dirty="0" smtClean="0">
                <a:solidFill>
                  <a:prstClr val="black"/>
                </a:solidFill>
                <a:latin typeface="宋体" panose="02010600030101010101" pitchFamily="2" charset="-122"/>
              </a:rPr>
              <a:t>（</a:t>
            </a:r>
            <a:r>
              <a:rPr lang="en-US" altLang="zh-CN" sz="1600" b="1" dirty="0" smtClean="0">
                <a:solidFill>
                  <a:prstClr val="black"/>
                </a:solidFill>
                <a:latin typeface="宋体" panose="02010600030101010101" pitchFamily="2" charset="-122"/>
              </a:rPr>
              <a:t>6</a:t>
            </a:r>
            <a:r>
              <a:rPr lang="zh-CN" altLang="en-US" sz="1600" b="1" dirty="0" smtClean="0">
                <a:solidFill>
                  <a:prstClr val="black"/>
                </a:solidFill>
                <a:latin typeface="宋体" panose="02010600030101010101" pitchFamily="2" charset="-122"/>
              </a:rPr>
              <a:t>）加快推进智能制造，实现水泥产业绿色低碳发展</a:t>
            </a:r>
            <a:endParaRPr lang="en-US" altLang="zh-CN" sz="1600" dirty="0" smtClean="0">
              <a:solidFill>
                <a:prstClr val="black"/>
              </a:solidFill>
              <a:latin typeface="宋体" panose="02010600030101010101" pitchFamily="2" charset="-122"/>
            </a:endParaRPr>
          </a:p>
          <a:p>
            <a:pPr>
              <a:lnSpc>
                <a:spcPct val="150000"/>
              </a:lnSpc>
              <a:buFont typeface="Wingdings" panose="05000000000000000000" pitchFamily="2" charset="2"/>
              <a:buChar char="Ø"/>
            </a:pPr>
            <a:r>
              <a:rPr lang="zh-CN" altLang="en-US" sz="1600" dirty="0" smtClean="0">
                <a:solidFill>
                  <a:prstClr val="black"/>
                </a:solidFill>
                <a:latin typeface="宋体" panose="02010600030101010101" pitchFamily="2" charset="-122"/>
              </a:rPr>
              <a:t>建立以产品订单、产品质量、物料消耗和排放相适应的原燃材料进场、生产设备和生产工艺的稳定优化运行的</a:t>
            </a:r>
            <a:r>
              <a:rPr lang="zh-CN" altLang="en-US" sz="1600" b="1" i="1" dirty="0" smtClean="0">
                <a:solidFill>
                  <a:srgbClr val="FF0000"/>
                </a:solidFill>
                <a:latin typeface="宋体" panose="02010600030101010101" pitchFamily="2" charset="-122"/>
              </a:rPr>
              <a:t>工业生产物联网系统</a:t>
            </a:r>
            <a:r>
              <a:rPr lang="zh-CN" altLang="en-US" sz="1600" dirty="0" smtClean="0">
                <a:solidFill>
                  <a:prstClr val="black"/>
                </a:solidFill>
                <a:latin typeface="宋体" panose="02010600030101010101" pitchFamily="2" charset="-122"/>
              </a:rPr>
              <a:t>，实现原燃材料的成分分析和精准计量、设备和生产过程稳定运行、各种原材料、能源、工艺参数等</a:t>
            </a:r>
            <a:r>
              <a:rPr lang="zh-CN" altLang="en-US" sz="1600" b="1" i="1" dirty="0" smtClean="0">
                <a:solidFill>
                  <a:srgbClr val="FF0000"/>
                </a:solidFill>
                <a:latin typeface="宋体" panose="02010600030101010101" pitchFamily="2" charset="-122"/>
              </a:rPr>
              <a:t>各类生产数据的集成应用的智能化生产</a:t>
            </a:r>
            <a:r>
              <a:rPr lang="zh-CN" altLang="en-US" sz="1600" dirty="0" smtClean="0">
                <a:solidFill>
                  <a:prstClr val="black"/>
                </a:solidFill>
                <a:latin typeface="宋体" panose="02010600030101010101" pitchFamily="2" charset="-122"/>
              </a:rPr>
              <a:t>，确保产品质量稳定和生产效率的提高。</a:t>
            </a:r>
            <a:endParaRPr lang="zh-CN" altLang="en-US" sz="1600" dirty="0">
              <a:solidFill>
                <a:prstClr val="black"/>
              </a:solidFill>
              <a:latin typeface="宋体" panose="02010600030101010101" pitchFamily="2" charset="-122"/>
            </a:endParaRPr>
          </a:p>
        </p:txBody>
      </p:sp>
      <p:sp>
        <p:nvSpPr>
          <p:cNvPr id="11" name="标题 1"/>
          <p:cNvSpPr>
            <a:spLocks noGrp="1"/>
          </p:cNvSpPr>
          <p:nvPr>
            <p:ph type="title"/>
          </p:nvPr>
        </p:nvSpPr>
        <p:spPr>
          <a:xfrm>
            <a:off x="539552" y="332656"/>
            <a:ext cx="4186808" cy="562074"/>
          </a:xfrm>
        </p:spPr>
        <p:txBody>
          <a:bodyPr/>
          <a:lstStyle/>
          <a:p>
            <a:pPr algn="l"/>
            <a:r>
              <a:rPr lang="en-US" altLang="zh-CN" sz="2400" b="1" dirty="0" smtClean="0"/>
              <a:t>1.4 </a:t>
            </a:r>
            <a:r>
              <a:rPr lang="zh-CN" altLang="en-US" sz="2400" b="1" dirty="0" smtClean="0"/>
              <a:t>水泥工业节能技术推广</a:t>
            </a:r>
          </a:p>
        </p:txBody>
      </p:sp>
      <p:sp>
        <p:nvSpPr>
          <p:cNvPr id="8" name="矩形 7"/>
          <p:cNvSpPr/>
          <p:nvPr/>
        </p:nvSpPr>
        <p:spPr>
          <a:xfrm>
            <a:off x="539552" y="1052736"/>
            <a:ext cx="7992888" cy="1615827"/>
          </a:xfrm>
          <a:prstGeom prst="rect">
            <a:avLst/>
          </a:prstGeom>
        </p:spPr>
        <p:txBody>
          <a:bodyPr wrap="square">
            <a:spAutoFit/>
          </a:bodyPr>
          <a:lstStyle/>
          <a:p>
            <a:pPr>
              <a:lnSpc>
                <a:spcPct val="150000"/>
              </a:lnSpc>
            </a:pPr>
            <a:r>
              <a:rPr lang="zh-CN" altLang="en-US" b="1" dirty="0" smtClean="0">
                <a:solidFill>
                  <a:prstClr val="black"/>
                </a:solidFill>
              </a:rPr>
              <a:t>（</a:t>
            </a:r>
            <a:r>
              <a:rPr lang="en-US" altLang="zh-CN" b="1" dirty="0" smtClean="0">
                <a:solidFill>
                  <a:prstClr val="black"/>
                </a:solidFill>
              </a:rPr>
              <a:t>4</a:t>
            </a:r>
            <a:r>
              <a:rPr lang="zh-CN" altLang="en-US" b="1" dirty="0" smtClean="0">
                <a:solidFill>
                  <a:prstClr val="black"/>
                </a:solidFill>
              </a:rPr>
              <a:t>）集成控制系统应用</a:t>
            </a:r>
            <a:endParaRPr lang="zh-CN" altLang="en-US" dirty="0" smtClean="0">
              <a:solidFill>
                <a:prstClr val="black"/>
              </a:solidFill>
            </a:endParaRPr>
          </a:p>
          <a:p>
            <a:pPr>
              <a:lnSpc>
                <a:spcPct val="150000"/>
              </a:lnSpc>
              <a:buFont typeface="Wingdings" panose="05000000000000000000" pitchFamily="2" charset="2"/>
              <a:buChar char="Ø"/>
            </a:pPr>
            <a:r>
              <a:rPr lang="zh-CN" altLang="en-US" sz="1600" dirty="0" smtClean="0">
                <a:solidFill>
                  <a:prstClr val="black"/>
                </a:solidFill>
              </a:rPr>
              <a:t>在现有</a:t>
            </a:r>
            <a:r>
              <a:rPr lang="en-US" altLang="zh-CN" sz="1600" dirty="0" smtClean="0">
                <a:solidFill>
                  <a:prstClr val="black"/>
                </a:solidFill>
              </a:rPr>
              <a:t>DCS</a:t>
            </a:r>
            <a:r>
              <a:rPr lang="zh-CN" altLang="en-US" sz="1600" dirty="0" smtClean="0">
                <a:solidFill>
                  <a:prstClr val="black"/>
                </a:solidFill>
              </a:rPr>
              <a:t>控制基础上，推进新型干法水泥生产</a:t>
            </a:r>
            <a:r>
              <a:rPr lang="zh-CN" altLang="en-US" sz="1600" b="1" i="1" dirty="0" smtClean="0">
                <a:solidFill>
                  <a:srgbClr val="FF0000"/>
                </a:solidFill>
              </a:rPr>
              <a:t>过程集成控制应用</a:t>
            </a:r>
            <a:r>
              <a:rPr lang="zh-CN" altLang="en-US" sz="1600" dirty="0" smtClean="0">
                <a:solidFill>
                  <a:prstClr val="black"/>
                </a:solidFill>
              </a:rPr>
              <a:t>，该系统包括节能优化控制系统软件、能效管理与分析系统软件等。通过实施先进控制、协调控制和优化调度等集成控制应用，实现水泥行业节能减排。</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pPr algn="l"/>
            <a:r>
              <a:rPr lang="zh-CN" altLang="en-US" sz="2900" b="1" dirty="0" smtClean="0"/>
              <a:t>二、产业政策背景与阶梯电价政策解读</a:t>
            </a: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11</a:t>
            </a:fld>
            <a:endParaRPr lang="zh-CN" altLang="en-US" dirty="0">
              <a:solidFill>
                <a:prstClr val="black">
                  <a:tint val="75000"/>
                </a:prstClr>
              </a:solidFill>
            </a:endParaRPr>
          </a:p>
        </p:txBody>
      </p:sp>
      <p:cxnSp>
        <p:nvCxnSpPr>
          <p:cNvPr id="5" name="直接连接符 4"/>
          <p:cNvCxnSpPr/>
          <p:nvPr/>
        </p:nvCxnSpPr>
        <p:spPr>
          <a:xfrm rot="10800000" flipH="1">
            <a:off x="467544" y="908720"/>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9" name="内容占位符 8"/>
          <p:cNvSpPr>
            <a:spLocks noGrp="1"/>
          </p:cNvSpPr>
          <p:nvPr>
            <p:ph idx="1"/>
          </p:nvPr>
        </p:nvSpPr>
        <p:spPr>
          <a:xfrm>
            <a:off x="0" y="1052736"/>
            <a:ext cx="8858280" cy="1440160"/>
          </a:xfrm>
        </p:spPr>
        <p:txBody>
          <a:bodyPr/>
          <a:lstStyle/>
          <a:p>
            <a:pPr>
              <a:lnSpc>
                <a:spcPts val="2600"/>
              </a:lnSpc>
              <a:buNone/>
            </a:pPr>
            <a:r>
              <a:rPr lang="en-US" altLang="zh-CN" sz="2400" b="1" dirty="0" smtClean="0">
                <a:solidFill>
                  <a:srgbClr val="00B0F0"/>
                </a:solidFill>
              </a:rPr>
              <a:t>       </a:t>
            </a:r>
            <a:r>
              <a:rPr lang="en-US" altLang="zh-CN" sz="2400" b="1" dirty="0" smtClean="0"/>
              <a:t>2.1 </a:t>
            </a:r>
            <a:r>
              <a:rPr lang="zh-CN" altLang="en-US" sz="2400" b="1" dirty="0" smtClean="0"/>
              <a:t>产业政策背景</a:t>
            </a:r>
            <a:endParaRPr lang="en-US" altLang="zh-CN" sz="2400" b="1" dirty="0" smtClean="0"/>
          </a:p>
          <a:p>
            <a:pPr algn="ctr">
              <a:lnSpc>
                <a:spcPts val="2600"/>
              </a:lnSpc>
              <a:buNone/>
            </a:pPr>
            <a:endParaRPr lang="en-US" altLang="zh-CN" sz="2000" b="1" dirty="0" smtClean="0">
              <a:solidFill>
                <a:srgbClr val="00B0F0"/>
              </a:solidFill>
            </a:endParaRPr>
          </a:p>
          <a:p>
            <a:pPr algn="ctr">
              <a:lnSpc>
                <a:spcPts val="2600"/>
              </a:lnSpc>
              <a:buNone/>
            </a:pPr>
            <a:r>
              <a:rPr lang="zh-CN" altLang="en-US" sz="2000" b="1" dirty="0" smtClean="0">
                <a:solidFill>
                  <a:srgbClr val="00B0F0"/>
                </a:solidFill>
              </a:rPr>
              <a:t>（</a:t>
            </a:r>
            <a:r>
              <a:rPr lang="en-US" altLang="zh-CN" sz="2000" b="1" dirty="0" smtClean="0">
                <a:solidFill>
                  <a:srgbClr val="00B0F0"/>
                </a:solidFill>
              </a:rPr>
              <a:t>1</a:t>
            </a:r>
            <a:r>
              <a:rPr lang="zh-CN" altLang="en-US" sz="2000" b="1" dirty="0" smtClean="0">
                <a:solidFill>
                  <a:srgbClr val="00B0F0"/>
                </a:solidFill>
              </a:rPr>
              <a:t>）贯彻落实</a:t>
            </a:r>
            <a:r>
              <a:rPr lang="en-US" altLang="zh-CN" sz="2000" b="1" dirty="0" smtClean="0">
                <a:solidFill>
                  <a:srgbClr val="00B0F0"/>
                </a:solidFill>
              </a:rPr>
              <a:t>《</a:t>
            </a:r>
            <a:r>
              <a:rPr lang="zh-CN" altLang="en-US" sz="2000" b="1" dirty="0" smtClean="0">
                <a:solidFill>
                  <a:srgbClr val="00B0F0"/>
                </a:solidFill>
              </a:rPr>
              <a:t>国务院关于化解产能严重过剩矛盾的指导意见</a:t>
            </a:r>
            <a:r>
              <a:rPr lang="en-US" altLang="zh-CN" sz="2000" b="1" dirty="0" smtClean="0">
                <a:solidFill>
                  <a:srgbClr val="00B0F0"/>
                </a:solidFill>
              </a:rPr>
              <a:t>》</a:t>
            </a:r>
          </a:p>
          <a:p>
            <a:pPr algn="ctr">
              <a:lnSpc>
                <a:spcPts val="2600"/>
              </a:lnSpc>
              <a:buNone/>
            </a:pPr>
            <a:r>
              <a:rPr lang="zh-CN" altLang="en-US" sz="2000" b="1" dirty="0" smtClean="0">
                <a:solidFill>
                  <a:srgbClr val="00B0F0"/>
                </a:solidFill>
              </a:rPr>
              <a:t>（国发</a:t>
            </a:r>
            <a:r>
              <a:rPr lang="en-US" altLang="zh-CN" sz="2000" b="1" dirty="0" smtClean="0">
                <a:solidFill>
                  <a:srgbClr val="00B0F0"/>
                </a:solidFill>
              </a:rPr>
              <a:t>〔</a:t>
            </a:r>
            <a:r>
              <a:rPr lang="en-US" sz="2000" b="1" dirty="0" smtClean="0">
                <a:solidFill>
                  <a:srgbClr val="00B0F0"/>
                </a:solidFill>
              </a:rPr>
              <a:t>2013</a:t>
            </a:r>
            <a:r>
              <a:rPr lang="en-US" altLang="zh-CN" sz="2000" b="1" dirty="0" smtClean="0">
                <a:solidFill>
                  <a:srgbClr val="00B0F0"/>
                </a:solidFill>
              </a:rPr>
              <a:t>〕</a:t>
            </a:r>
            <a:r>
              <a:rPr lang="en-US" sz="2000" b="1" dirty="0" smtClean="0">
                <a:solidFill>
                  <a:srgbClr val="00B0F0"/>
                </a:solidFill>
              </a:rPr>
              <a:t>41</a:t>
            </a:r>
            <a:r>
              <a:rPr lang="zh-CN" altLang="en-US" sz="2000" b="1" dirty="0" smtClean="0">
                <a:solidFill>
                  <a:srgbClr val="00B0F0"/>
                </a:solidFill>
              </a:rPr>
              <a:t>号）</a:t>
            </a:r>
            <a:endParaRPr lang="en-US" altLang="zh-CN" sz="2000" b="1" dirty="0" smtClean="0">
              <a:solidFill>
                <a:srgbClr val="00B0F0"/>
              </a:solidFill>
            </a:endParaRPr>
          </a:p>
        </p:txBody>
      </p:sp>
      <p:sp>
        <p:nvSpPr>
          <p:cNvPr id="7" name="内容占位符 8"/>
          <p:cNvSpPr txBox="1"/>
          <p:nvPr/>
        </p:nvSpPr>
        <p:spPr bwMode="auto">
          <a:xfrm>
            <a:off x="251520" y="2564904"/>
            <a:ext cx="8712968" cy="3672408"/>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lstStyle/>
          <a:p>
            <a:pPr marL="342900" lvl="0" indent="-342900" eaLnBrk="0" fontAlgn="base" hangingPunct="0">
              <a:lnSpc>
                <a:spcPct val="150000"/>
              </a:lnSpc>
              <a:spcBef>
                <a:spcPct val="20000"/>
              </a:spcBef>
              <a:spcAft>
                <a:spcPct val="0"/>
              </a:spcAft>
              <a:buFont typeface="Wingdings" panose="05000000000000000000" pitchFamily="2" charset="2"/>
              <a:buChar char="Ø"/>
              <a:defRPr/>
            </a:pPr>
            <a:r>
              <a:rPr lang="zh-CN" altLang="zh-CN" sz="2000" dirty="0" smtClean="0"/>
              <a:t>通过</a:t>
            </a:r>
            <a:r>
              <a:rPr lang="en-US" altLang="zh-CN" sz="2000" dirty="0" smtClean="0"/>
              <a:t>5</a:t>
            </a:r>
            <a:r>
              <a:rPr lang="zh-CN" altLang="zh-CN" sz="2000" dirty="0" smtClean="0"/>
              <a:t>年努力，化解产能严重过剩矛盾工作取得重要进展</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  </a:t>
            </a:r>
          </a:p>
          <a:p>
            <a:pPr marL="342900" indent="-342900" eaLnBrk="0" fontAlgn="base" hangingPunct="0">
              <a:lnSpc>
                <a:spcPct val="150000"/>
              </a:lnSpc>
              <a:spcBef>
                <a:spcPct val="20000"/>
              </a:spcBef>
              <a:spcAft>
                <a:spcPct val="0"/>
              </a:spcAft>
              <a:buFont typeface="Wingdings" panose="05000000000000000000" pitchFamily="2" charset="2"/>
              <a:buChar char="Ø"/>
              <a:defRPr/>
            </a:pPr>
            <a:r>
              <a:rPr lang="zh-CN" altLang="zh-CN" b="1" dirty="0" smtClean="0">
                <a:solidFill>
                  <a:schemeClr val="tx1"/>
                </a:solidFill>
              </a:rPr>
              <a:t>坚决淘汰落后产能。</a:t>
            </a:r>
            <a:r>
              <a:rPr lang="zh-CN" altLang="zh-CN" dirty="0" smtClean="0">
                <a:solidFill>
                  <a:schemeClr val="tx1"/>
                </a:solidFill>
              </a:rPr>
              <a:t>“十三五”期间，结合产业发展实际和环境承载力，通过提高能源消耗、污染物排放标准，严格执行特别排放限值要求，加大执法处罚力度，加快淘汰一批落后产能。</a:t>
            </a:r>
            <a:r>
              <a:rPr lang="en-US" altLang="zh-CN" dirty="0" smtClean="0">
                <a:solidFill>
                  <a:schemeClr val="tx1"/>
                </a:solidFill>
              </a:rPr>
              <a:t> </a:t>
            </a:r>
            <a:endParaRPr lang="en-US" altLang="zh-CN" b="1" dirty="0" smtClean="0">
              <a:solidFill>
                <a:schemeClr val="tx1"/>
              </a:solidFill>
            </a:endParaRPr>
          </a:p>
          <a:p>
            <a:pPr marL="342900" lvl="0" indent="-342900" eaLnBrk="0" fontAlgn="base" hangingPunct="0">
              <a:lnSpc>
                <a:spcPct val="150000"/>
              </a:lnSpc>
              <a:spcBef>
                <a:spcPct val="20000"/>
              </a:spcBef>
              <a:spcAft>
                <a:spcPct val="0"/>
              </a:spcAft>
              <a:buFont typeface="Wingdings" panose="05000000000000000000" pitchFamily="2" charset="2"/>
              <a:buChar char="Ø"/>
              <a:defRPr/>
            </a:pPr>
            <a:r>
              <a:rPr lang="zh-CN" altLang="en-US" b="1" dirty="0" smtClean="0">
                <a:solidFill>
                  <a:schemeClr val="tx1"/>
                </a:solidFill>
              </a:rPr>
              <a:t>引导</a:t>
            </a:r>
            <a:r>
              <a:rPr lang="zh-CN" altLang="en-US" b="1" dirty="0" smtClean="0">
                <a:solidFill>
                  <a:srgbClr val="FF0000"/>
                </a:solidFill>
              </a:rPr>
              <a:t>产能有序</a:t>
            </a:r>
            <a:r>
              <a:rPr lang="zh-CN" altLang="en-US" b="1" dirty="0" smtClean="0">
                <a:solidFill>
                  <a:schemeClr val="tx1"/>
                </a:solidFill>
              </a:rPr>
              <a:t>退出。</a:t>
            </a:r>
            <a:r>
              <a:rPr lang="zh-CN" altLang="en-US" dirty="0" smtClean="0">
                <a:solidFill>
                  <a:schemeClr val="tx1"/>
                </a:solidFill>
              </a:rPr>
              <a:t>完善激励和约束政策，研究建立过剩产能退出的法律制度，</a:t>
            </a:r>
            <a:r>
              <a:rPr lang="zh-CN" altLang="en-US" b="1" dirty="0" smtClean="0">
                <a:solidFill>
                  <a:srgbClr val="FF0000"/>
                </a:solidFill>
              </a:rPr>
              <a:t>引导企业主动退出</a:t>
            </a:r>
            <a:r>
              <a:rPr lang="zh-CN" altLang="en-US" dirty="0" smtClean="0">
                <a:solidFill>
                  <a:schemeClr val="tx1"/>
                </a:solidFill>
              </a:rPr>
              <a:t>过剩行业。分行业制修订并严格执行强制性能耗限额标准，</a:t>
            </a:r>
            <a:r>
              <a:rPr lang="zh-CN" altLang="en-US" b="1" dirty="0" smtClean="0">
                <a:solidFill>
                  <a:srgbClr val="FF0000"/>
                </a:solidFill>
              </a:rPr>
              <a:t>对超过能耗限额标准和环保不达标的企业，实施差别电价和惩罚性电价、水价等差别价格政策</a:t>
            </a:r>
            <a:r>
              <a:rPr lang="zh-CN" altLang="en-US" dirty="0" smtClean="0">
                <a:solidFill>
                  <a:schemeClr val="tx1"/>
                </a:solidFill>
              </a:rPr>
              <a:t>。</a:t>
            </a:r>
            <a:endParaRPr kumimoji="0" lang="en-US" altLang="zh-CN" sz="18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50000"/>
              </a:lnSpc>
              <a:spcBef>
                <a:spcPct val="20000"/>
              </a:spcBef>
              <a:spcAft>
                <a:spcPct val="0"/>
              </a:spcAft>
              <a:buClrTx/>
              <a:buSzTx/>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12</a:t>
            </a:fld>
            <a:endParaRPr lang="zh-CN" altLang="en-US" dirty="0">
              <a:solidFill>
                <a:prstClr val="black">
                  <a:tint val="75000"/>
                </a:prstClr>
              </a:solidFill>
            </a:endParaRPr>
          </a:p>
        </p:txBody>
      </p:sp>
      <p:cxnSp>
        <p:nvCxnSpPr>
          <p:cNvPr id="5" name="直接连接符 4"/>
          <p:cNvCxnSpPr/>
          <p:nvPr/>
        </p:nvCxnSpPr>
        <p:spPr>
          <a:xfrm rot="10800000" flipH="1">
            <a:off x="395536" y="1052736"/>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9" name="内容占位符 8"/>
          <p:cNvSpPr>
            <a:spLocks noGrp="1"/>
          </p:cNvSpPr>
          <p:nvPr>
            <p:ph idx="1"/>
          </p:nvPr>
        </p:nvSpPr>
        <p:spPr>
          <a:xfrm>
            <a:off x="539552" y="3068960"/>
            <a:ext cx="7643834" cy="792088"/>
          </a:xfrm>
        </p:spPr>
        <p:txBody>
          <a:bodyPr/>
          <a:lstStyle/>
          <a:p>
            <a:pPr algn="ctr">
              <a:lnSpc>
                <a:spcPts val="2700"/>
              </a:lnSpc>
              <a:buNone/>
            </a:pPr>
            <a:r>
              <a:rPr lang="zh-CN" altLang="en-US" sz="2000" b="1" dirty="0" smtClean="0">
                <a:solidFill>
                  <a:srgbClr val="00B0F0"/>
                </a:solidFill>
                <a:latin typeface="+mn-ea"/>
              </a:rPr>
              <a:t>（</a:t>
            </a:r>
            <a:r>
              <a:rPr lang="en-US" altLang="zh-CN" sz="2000" b="1" dirty="0" smtClean="0">
                <a:solidFill>
                  <a:srgbClr val="00B0F0"/>
                </a:solidFill>
                <a:latin typeface="+mn-ea"/>
              </a:rPr>
              <a:t>2</a:t>
            </a:r>
            <a:r>
              <a:rPr lang="zh-CN" altLang="en-US" sz="2000" b="1" dirty="0" smtClean="0">
                <a:solidFill>
                  <a:srgbClr val="00B0F0"/>
                </a:solidFill>
                <a:latin typeface="+mn-ea"/>
              </a:rPr>
              <a:t>）贯彻落实</a:t>
            </a:r>
            <a:r>
              <a:rPr lang="en-US" altLang="zh-CN" sz="2000" b="1" dirty="0" smtClean="0">
                <a:solidFill>
                  <a:srgbClr val="00B0F0"/>
                </a:solidFill>
                <a:latin typeface="+mn-ea"/>
              </a:rPr>
              <a:t>《</a:t>
            </a:r>
            <a:r>
              <a:rPr lang="zh-CN" altLang="en-US" sz="2000" b="1" dirty="0" smtClean="0">
                <a:solidFill>
                  <a:srgbClr val="00B0F0"/>
                </a:solidFill>
                <a:latin typeface="+mn-ea"/>
              </a:rPr>
              <a:t>国务院办公厅关于促进建材工业稳增长调结构增效益的指导意见</a:t>
            </a:r>
            <a:r>
              <a:rPr lang="en-US" altLang="zh-CN" sz="2000" b="1" dirty="0" smtClean="0">
                <a:solidFill>
                  <a:srgbClr val="00B0F0"/>
                </a:solidFill>
                <a:latin typeface="+mn-ea"/>
              </a:rPr>
              <a:t>》</a:t>
            </a:r>
            <a:r>
              <a:rPr lang="zh-CN" altLang="en-US" sz="2000" b="1" dirty="0" smtClean="0">
                <a:solidFill>
                  <a:srgbClr val="00B0F0"/>
                </a:solidFill>
                <a:latin typeface="+mn-ea"/>
              </a:rPr>
              <a:t>国办发</a:t>
            </a:r>
            <a:r>
              <a:rPr lang="en-US" altLang="zh-CN" sz="2000" b="1" dirty="0" smtClean="0">
                <a:solidFill>
                  <a:srgbClr val="00B0F0"/>
                </a:solidFill>
                <a:latin typeface="+mn-ea"/>
              </a:rPr>
              <a:t>〔</a:t>
            </a:r>
            <a:r>
              <a:rPr lang="en-US" sz="2000" b="1" dirty="0" smtClean="0">
                <a:solidFill>
                  <a:srgbClr val="00B0F0"/>
                </a:solidFill>
                <a:latin typeface="+mn-ea"/>
              </a:rPr>
              <a:t>2016</a:t>
            </a:r>
            <a:r>
              <a:rPr lang="en-US" altLang="zh-CN" sz="2000" b="1" dirty="0" smtClean="0">
                <a:solidFill>
                  <a:srgbClr val="00B0F0"/>
                </a:solidFill>
                <a:latin typeface="+mn-ea"/>
              </a:rPr>
              <a:t>〕</a:t>
            </a:r>
            <a:r>
              <a:rPr lang="en-US" sz="2000" b="1" dirty="0" smtClean="0">
                <a:solidFill>
                  <a:srgbClr val="00B0F0"/>
                </a:solidFill>
                <a:latin typeface="+mn-ea"/>
              </a:rPr>
              <a:t>34</a:t>
            </a:r>
            <a:r>
              <a:rPr lang="zh-CN" altLang="en-US" sz="2000" b="1" dirty="0" smtClean="0">
                <a:solidFill>
                  <a:srgbClr val="00B0F0"/>
                </a:solidFill>
                <a:latin typeface="+mn-ea"/>
              </a:rPr>
              <a:t>号</a:t>
            </a:r>
          </a:p>
        </p:txBody>
      </p:sp>
      <p:sp>
        <p:nvSpPr>
          <p:cNvPr id="8" name="矩形 7"/>
          <p:cNvSpPr/>
          <p:nvPr/>
        </p:nvSpPr>
        <p:spPr>
          <a:xfrm>
            <a:off x="323528" y="1196752"/>
            <a:ext cx="8424936" cy="1754326"/>
          </a:xfrm>
          <a:prstGeom prst="rect">
            <a:avLst/>
          </a:prstGeom>
        </p:spPr>
        <p:txBody>
          <a:bodyPr wrap="square">
            <a:spAutoFit/>
          </a:bodyPr>
          <a:lstStyle/>
          <a:p>
            <a:pPr marL="342900" lvl="0" indent="-342900" eaLnBrk="0" fontAlgn="base" hangingPunct="0">
              <a:lnSpc>
                <a:spcPct val="150000"/>
              </a:lnSpc>
              <a:spcBef>
                <a:spcPct val="20000"/>
              </a:spcBef>
              <a:spcAft>
                <a:spcPct val="0"/>
              </a:spcAft>
              <a:buFont typeface="Wingdings" panose="05000000000000000000" pitchFamily="2" charset="2"/>
              <a:buChar char="Ø"/>
              <a:defRPr/>
            </a:pPr>
            <a:r>
              <a:rPr lang="zh-CN" altLang="en-US" b="1" dirty="0" smtClean="0"/>
              <a:t>完善</a:t>
            </a:r>
            <a:r>
              <a:rPr lang="zh-CN" altLang="en-US" b="1" dirty="0" smtClean="0">
                <a:solidFill>
                  <a:srgbClr val="FF0000"/>
                </a:solidFill>
              </a:rPr>
              <a:t>市场机制</a:t>
            </a:r>
            <a:r>
              <a:rPr lang="zh-CN" altLang="en-US" b="1" dirty="0" smtClean="0"/>
              <a:t>。</a:t>
            </a:r>
            <a:r>
              <a:rPr lang="zh-CN" altLang="en-US" dirty="0" smtClean="0"/>
              <a:t>理顺资源、要素价格的市场形成机制，完善差别化价格政策，提高产业准入的能耗、物耗、水耗和生态环保标准，切实发挥市场配置资源的基础性作用。以资源环境承载力上限，</a:t>
            </a:r>
            <a:r>
              <a:rPr lang="zh-CN" altLang="en-US" b="1" dirty="0" smtClean="0">
                <a:solidFill>
                  <a:srgbClr val="FF0000"/>
                </a:solidFill>
              </a:rPr>
              <a:t>倒逼超标产能退出、节能减排达标和自然环境改善</a:t>
            </a:r>
            <a:r>
              <a:rPr lang="zh-CN" altLang="en-US" dirty="0" smtClean="0"/>
              <a:t>。”</a:t>
            </a:r>
            <a:endParaRPr lang="en-US" altLang="zh-CN" dirty="0" smtClean="0"/>
          </a:p>
        </p:txBody>
      </p:sp>
      <p:sp>
        <p:nvSpPr>
          <p:cNvPr id="10" name="矩形 9"/>
          <p:cNvSpPr/>
          <p:nvPr/>
        </p:nvSpPr>
        <p:spPr>
          <a:xfrm>
            <a:off x="323528" y="3933056"/>
            <a:ext cx="8424936" cy="923330"/>
          </a:xfrm>
          <a:prstGeom prst="rect">
            <a:avLst/>
          </a:prstGeom>
        </p:spPr>
        <p:txBody>
          <a:bodyPr wrap="square">
            <a:spAutoFit/>
          </a:bodyPr>
          <a:lstStyle/>
          <a:p>
            <a:pPr>
              <a:lnSpc>
                <a:spcPct val="150000"/>
              </a:lnSpc>
              <a:buFont typeface="Wingdings" panose="05000000000000000000" pitchFamily="2" charset="2"/>
              <a:buChar char="Ø"/>
            </a:pPr>
            <a:r>
              <a:rPr lang="zh-CN" altLang="en-US" b="1" dirty="0" smtClean="0"/>
              <a:t>     目标</a:t>
            </a:r>
            <a:r>
              <a:rPr lang="zh-CN" altLang="en-US" dirty="0" smtClean="0"/>
              <a:t>：</a:t>
            </a:r>
            <a:r>
              <a:rPr lang="zh-CN" altLang="zh-CN" dirty="0" smtClean="0"/>
              <a:t>到</a:t>
            </a:r>
            <a:r>
              <a:rPr lang="en-US" altLang="zh-CN" dirty="0" smtClean="0"/>
              <a:t>2020</a:t>
            </a:r>
            <a:r>
              <a:rPr lang="zh-CN" altLang="zh-CN" dirty="0" smtClean="0"/>
              <a:t>年，再压减一批水泥熟料</a:t>
            </a:r>
            <a:r>
              <a:rPr lang="zh-CN" altLang="en-US" dirty="0" smtClean="0"/>
              <a:t>；</a:t>
            </a:r>
            <a:r>
              <a:rPr lang="zh-CN" altLang="zh-CN" dirty="0" smtClean="0"/>
              <a:t>前</a:t>
            </a:r>
            <a:r>
              <a:rPr lang="en-US" altLang="zh-CN" dirty="0" smtClean="0"/>
              <a:t>10</a:t>
            </a:r>
            <a:r>
              <a:rPr lang="zh-CN" altLang="zh-CN" dirty="0" smtClean="0"/>
              <a:t>家企业的生产集中度达</a:t>
            </a:r>
            <a:r>
              <a:rPr lang="en-US" altLang="zh-CN" dirty="0" smtClean="0"/>
              <a:t>60%</a:t>
            </a:r>
            <a:r>
              <a:rPr lang="zh-CN" altLang="zh-CN" dirty="0" smtClean="0"/>
              <a:t>左右</a:t>
            </a:r>
            <a:r>
              <a:rPr lang="zh-CN" altLang="en-US" dirty="0" smtClean="0"/>
              <a:t>；</a:t>
            </a:r>
            <a:r>
              <a:rPr lang="zh-CN" altLang="zh-CN" dirty="0" smtClean="0"/>
              <a:t>节能减排和资源综合利用水平进一步提升</a:t>
            </a:r>
            <a:r>
              <a:rPr lang="zh-CN" altLang="en-US" dirty="0" smtClean="0"/>
              <a:t>。</a:t>
            </a:r>
            <a:endParaRPr lang="zh-CN" altLang="en-US" dirty="0"/>
          </a:p>
        </p:txBody>
      </p:sp>
      <p:sp>
        <p:nvSpPr>
          <p:cNvPr id="12" name="矩形 11"/>
          <p:cNvSpPr/>
          <p:nvPr/>
        </p:nvSpPr>
        <p:spPr>
          <a:xfrm>
            <a:off x="323528" y="4941168"/>
            <a:ext cx="8208912" cy="1449628"/>
          </a:xfrm>
          <a:prstGeom prst="rect">
            <a:avLst/>
          </a:prstGeom>
        </p:spPr>
        <p:txBody>
          <a:bodyPr wrap="square">
            <a:spAutoFit/>
          </a:bodyPr>
          <a:lstStyle/>
          <a:p>
            <a:pPr marL="342900" lvl="0" indent="-342900" eaLnBrk="0" fontAlgn="base" hangingPunct="0">
              <a:lnSpc>
                <a:spcPct val="150000"/>
              </a:lnSpc>
              <a:spcBef>
                <a:spcPct val="20000"/>
              </a:spcBef>
              <a:spcAft>
                <a:spcPct val="0"/>
              </a:spcAft>
              <a:buFont typeface="Wingdings" panose="05000000000000000000" pitchFamily="2" charset="2"/>
              <a:buChar char="Ø"/>
              <a:defRPr/>
            </a:pPr>
            <a:r>
              <a:rPr lang="zh-CN" altLang="en-US" b="1" dirty="0" smtClean="0">
                <a:latin typeface="+mn-ea"/>
              </a:rPr>
              <a:t>严禁新增产能。</a:t>
            </a:r>
            <a:r>
              <a:rPr lang="en-US" altLang="zh-CN" dirty="0" smtClean="0">
                <a:latin typeface="+mn-ea"/>
              </a:rPr>
              <a:t>2020</a:t>
            </a:r>
            <a:r>
              <a:rPr lang="zh-CN" altLang="en-US" dirty="0" smtClean="0">
                <a:latin typeface="+mn-ea"/>
              </a:rPr>
              <a:t>年底前，严禁备案和扩大产能的水泥熟料建设项目；</a:t>
            </a:r>
            <a:endParaRPr lang="en-US" altLang="zh-CN" dirty="0" smtClean="0">
              <a:latin typeface="+mn-ea"/>
            </a:endParaRPr>
          </a:p>
          <a:p>
            <a:pPr marL="342900" lvl="0" indent="-342900" eaLnBrk="0" fontAlgn="base" hangingPunct="0">
              <a:lnSpc>
                <a:spcPct val="150000"/>
              </a:lnSpc>
              <a:spcBef>
                <a:spcPct val="20000"/>
              </a:spcBef>
              <a:spcAft>
                <a:spcPct val="0"/>
              </a:spcAft>
              <a:buFont typeface="Wingdings" panose="05000000000000000000" pitchFamily="2" charset="2"/>
              <a:buChar char="Ø"/>
              <a:defRPr/>
            </a:pPr>
            <a:r>
              <a:rPr lang="zh-CN" altLang="en-US" b="1" dirty="0" smtClean="0">
                <a:latin typeface="+mn-ea"/>
              </a:rPr>
              <a:t>淘汰落后产能。</a:t>
            </a:r>
            <a:r>
              <a:rPr lang="zh-CN" altLang="en-US" dirty="0" smtClean="0">
                <a:latin typeface="+mn-ea"/>
              </a:rPr>
              <a:t>执行环保、能耗、质量、安全等标准，整改、不达标淘汰；</a:t>
            </a:r>
            <a:endParaRPr lang="en-US" altLang="zh-CN" dirty="0" smtClean="0">
              <a:latin typeface="+mn-ea"/>
            </a:endParaRPr>
          </a:p>
          <a:p>
            <a:pPr marL="342900" lvl="0" indent="-342900" eaLnBrk="0" fontAlgn="base" hangingPunct="0">
              <a:lnSpc>
                <a:spcPct val="150000"/>
              </a:lnSpc>
              <a:spcBef>
                <a:spcPct val="20000"/>
              </a:spcBef>
              <a:spcAft>
                <a:spcPct val="0"/>
              </a:spcAft>
              <a:buFont typeface="Wingdings" panose="05000000000000000000" pitchFamily="2" charset="2"/>
              <a:buChar char="Ø"/>
              <a:defRPr/>
            </a:pPr>
            <a:endParaRPr lang="en-US" altLang="zh-CN" dirty="0" smtClean="0">
              <a:latin typeface="+mn-ea"/>
            </a:endParaRPr>
          </a:p>
        </p:txBody>
      </p:sp>
      <p:sp>
        <p:nvSpPr>
          <p:cNvPr id="17" name="矩形 16"/>
          <p:cNvSpPr/>
          <p:nvPr/>
        </p:nvSpPr>
        <p:spPr>
          <a:xfrm>
            <a:off x="539552" y="476672"/>
            <a:ext cx="3528392" cy="461665"/>
          </a:xfrm>
          <a:prstGeom prst="rect">
            <a:avLst/>
          </a:prstGeom>
        </p:spPr>
        <p:txBody>
          <a:bodyPr wrap="square">
            <a:spAutoFit/>
          </a:bodyPr>
          <a:lstStyle/>
          <a:p>
            <a:r>
              <a:rPr lang="en-US" altLang="zh-CN" sz="2400" b="1" dirty="0" smtClean="0"/>
              <a:t>2.1 </a:t>
            </a:r>
            <a:r>
              <a:rPr lang="zh-CN" altLang="en-US" sz="2400" b="1" dirty="0" smtClean="0"/>
              <a:t>产业政策背景</a:t>
            </a:r>
            <a:endParaRPr lang="zh-CN"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268760"/>
            <a:ext cx="8229600" cy="4464496"/>
          </a:xfrm>
        </p:spPr>
        <p:txBody>
          <a:bodyPr/>
          <a:lstStyle/>
          <a:p>
            <a:pPr lvl="0">
              <a:buFont typeface="Wingdings" panose="05000000000000000000" pitchFamily="2" charset="2"/>
              <a:buChar char="Ø"/>
            </a:pPr>
            <a:endParaRPr lang="en-US" altLang="zh-CN" sz="1800" b="1" dirty="0" smtClean="0">
              <a:latin typeface="+mn-ea"/>
            </a:endParaRPr>
          </a:p>
          <a:p>
            <a:pPr>
              <a:lnSpc>
                <a:spcPct val="150000"/>
              </a:lnSpc>
              <a:buFont typeface="Wingdings" panose="05000000000000000000" pitchFamily="2" charset="2"/>
              <a:buChar char="Ø"/>
            </a:pPr>
            <a:r>
              <a:rPr lang="zh-CN" altLang="zh-CN" sz="1800" b="1" dirty="0" smtClean="0"/>
              <a:t>产能有序退出。</a:t>
            </a:r>
            <a:r>
              <a:rPr lang="zh-CN" altLang="zh-CN" sz="1800" dirty="0" smtClean="0"/>
              <a:t>分行业制修订并严格执行强制性能耗限额标准，对超过能耗限额标准和环保不达标的企业，实施差别电价和惩罚性电价、水价等差别价格政</a:t>
            </a:r>
            <a:endParaRPr lang="en-US" altLang="zh-CN" sz="1800" b="1" dirty="0" smtClean="0">
              <a:latin typeface="+mn-ea"/>
            </a:endParaRPr>
          </a:p>
          <a:p>
            <a:pPr lvl="0">
              <a:buFont typeface="Wingdings" panose="05000000000000000000" pitchFamily="2" charset="2"/>
              <a:buChar char="Ø"/>
            </a:pPr>
            <a:r>
              <a:rPr lang="zh-CN" altLang="en-US" sz="1800" b="1" dirty="0" smtClean="0">
                <a:latin typeface="+mn-ea"/>
              </a:rPr>
              <a:t>绿色智能发展、支持企业创新、开展产能合作；</a:t>
            </a:r>
            <a:endParaRPr lang="en-US" altLang="zh-CN" sz="1800" b="1" dirty="0" smtClean="0">
              <a:latin typeface="+mn-ea"/>
            </a:endParaRPr>
          </a:p>
          <a:p>
            <a:pPr lvl="0">
              <a:buFont typeface="Wingdings" panose="05000000000000000000" pitchFamily="2" charset="2"/>
              <a:buChar char="Ø"/>
            </a:pPr>
            <a:r>
              <a:rPr lang="zh-CN" altLang="en-US" sz="1800" b="1" dirty="0" smtClean="0"/>
              <a:t>优化产业政策、加大金融支持、发挥协会作用；</a:t>
            </a:r>
            <a:endParaRPr lang="en-US" altLang="zh-CN" sz="1800" b="1" dirty="0" smtClean="0">
              <a:latin typeface="+mn-ea"/>
            </a:endParaRPr>
          </a:p>
          <a:p>
            <a:pPr>
              <a:lnSpc>
                <a:spcPct val="150000"/>
              </a:lnSpc>
              <a:buFont typeface="Wingdings" panose="05000000000000000000" pitchFamily="2" charset="2"/>
              <a:buChar char="Ø"/>
            </a:pPr>
            <a:r>
              <a:rPr lang="zh-CN" altLang="en-US" sz="1800" b="1" dirty="0" smtClean="0"/>
              <a:t>严格执法监督。</a:t>
            </a:r>
            <a:r>
              <a:rPr lang="zh-CN" altLang="zh-CN" sz="1800" dirty="0" smtClean="0"/>
              <a:t>管理节能工作的部门要加强对水泥企业单位产品能耗限额标准执行情况的监督检查，依法处理违反强制性节能标准的行为。对水泥行业实行基于能耗限额标准的阶梯电价政策。</a:t>
            </a:r>
            <a:endParaRPr lang="zh-CN" altLang="en-US" sz="1800" dirty="0"/>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13</a:t>
            </a:fld>
            <a:endParaRPr lang="zh-CN" altLang="en-US">
              <a:solidFill>
                <a:prstClr val="black">
                  <a:tint val="75000"/>
                </a:prstClr>
              </a:solidFill>
            </a:endParaRPr>
          </a:p>
        </p:txBody>
      </p:sp>
      <p:cxnSp>
        <p:nvCxnSpPr>
          <p:cNvPr id="8" name="直接连接符 7"/>
          <p:cNvCxnSpPr/>
          <p:nvPr/>
        </p:nvCxnSpPr>
        <p:spPr>
          <a:xfrm rot="10800000" flipH="1">
            <a:off x="395536" y="1052736"/>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95536" y="476672"/>
            <a:ext cx="3528392" cy="538609"/>
          </a:xfrm>
          <a:prstGeom prst="rect">
            <a:avLst/>
          </a:prstGeom>
        </p:spPr>
        <p:txBody>
          <a:bodyPr wrap="square">
            <a:spAutoFit/>
          </a:bodyPr>
          <a:lstStyle/>
          <a:p>
            <a:r>
              <a:rPr lang="en-US" altLang="zh-CN" sz="2900" b="1" dirty="0" smtClean="0"/>
              <a:t>2.1</a:t>
            </a:r>
            <a:r>
              <a:rPr lang="zh-CN" altLang="en-US" sz="2900" b="1" dirty="0" smtClean="0"/>
              <a:t>产业政策背景</a:t>
            </a:r>
            <a:endParaRPr lang="zh-CN" altLang="en-US" sz="2900" dirty="0"/>
          </a:p>
        </p:txBody>
      </p:sp>
      <p:pic>
        <p:nvPicPr>
          <p:cNvPr id="11"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pPr algn="l"/>
            <a:r>
              <a:rPr lang="en-US" altLang="zh-CN" sz="2900" b="1" dirty="0" smtClean="0">
                <a:latin typeface="+mn-lt"/>
                <a:ea typeface="+mn-ea"/>
                <a:cs typeface="+mn-cs"/>
              </a:rPr>
              <a:t>2.1 </a:t>
            </a:r>
            <a:r>
              <a:rPr lang="zh-CN" altLang="en-US" sz="2900" b="1" dirty="0" smtClean="0">
                <a:latin typeface="+mj-ea"/>
              </a:rPr>
              <a:t>产业政策背景</a:t>
            </a: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14</a:t>
            </a:fld>
            <a:endParaRPr lang="zh-CN" altLang="en-US" dirty="0">
              <a:solidFill>
                <a:prstClr val="black">
                  <a:tint val="75000"/>
                </a:prstClr>
              </a:solidFill>
            </a:endParaRPr>
          </a:p>
        </p:txBody>
      </p:sp>
      <p:cxnSp>
        <p:nvCxnSpPr>
          <p:cNvPr id="5" name="直接连接符 4"/>
          <p:cNvCxnSpPr/>
          <p:nvPr/>
        </p:nvCxnSpPr>
        <p:spPr>
          <a:xfrm rot="10800000" flipH="1">
            <a:off x="467544" y="908720"/>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sp>
        <p:nvSpPr>
          <p:cNvPr id="9" name="内容占位符 8"/>
          <p:cNvSpPr>
            <a:spLocks noGrp="1"/>
          </p:cNvSpPr>
          <p:nvPr>
            <p:ph idx="1"/>
          </p:nvPr>
        </p:nvSpPr>
        <p:spPr>
          <a:xfrm>
            <a:off x="755576" y="908720"/>
            <a:ext cx="7643834" cy="936104"/>
          </a:xfrm>
        </p:spPr>
        <p:txBody>
          <a:bodyPr/>
          <a:lstStyle/>
          <a:p>
            <a:pPr algn="ctr">
              <a:lnSpc>
                <a:spcPct val="150000"/>
              </a:lnSpc>
              <a:buNone/>
            </a:pPr>
            <a:r>
              <a:rPr lang="zh-CN" altLang="en-US" sz="2000" b="1" dirty="0" smtClean="0">
                <a:solidFill>
                  <a:srgbClr val="00B0F0"/>
                </a:solidFill>
                <a:latin typeface="+mn-ea"/>
              </a:rPr>
              <a:t>（</a:t>
            </a:r>
            <a:r>
              <a:rPr lang="en-US" altLang="zh-CN" sz="2000" b="1" dirty="0" smtClean="0">
                <a:solidFill>
                  <a:srgbClr val="00B0F0"/>
                </a:solidFill>
                <a:latin typeface="+mn-ea"/>
              </a:rPr>
              <a:t>3</a:t>
            </a:r>
            <a:r>
              <a:rPr lang="zh-CN" altLang="en-US" sz="2000" b="1" dirty="0" smtClean="0">
                <a:solidFill>
                  <a:srgbClr val="00B0F0"/>
                </a:solidFill>
                <a:latin typeface="+mn-ea"/>
              </a:rPr>
              <a:t>）十六</a:t>
            </a:r>
            <a:r>
              <a:rPr lang="zh-CN" altLang="en-US" sz="2000" b="1" dirty="0">
                <a:solidFill>
                  <a:srgbClr val="00B0F0"/>
                </a:solidFill>
                <a:latin typeface="+mn-ea"/>
              </a:rPr>
              <a:t>部门关于利用</a:t>
            </a:r>
            <a:r>
              <a:rPr lang="zh-CN" altLang="en-US" sz="2000" b="1" dirty="0">
                <a:solidFill>
                  <a:srgbClr val="FF0000"/>
                </a:solidFill>
                <a:latin typeface="+mn-ea"/>
              </a:rPr>
              <a:t>综合标准</a:t>
            </a:r>
            <a:r>
              <a:rPr lang="zh-CN" altLang="en-US" sz="2000" b="1" dirty="0">
                <a:solidFill>
                  <a:srgbClr val="00B0F0"/>
                </a:solidFill>
                <a:latin typeface="+mn-ea"/>
              </a:rPr>
              <a:t>依法依规推动落后产能退出的指导</a:t>
            </a:r>
            <a:r>
              <a:rPr lang="zh-CN" altLang="en-US" sz="2000" b="1" dirty="0" smtClean="0">
                <a:solidFill>
                  <a:srgbClr val="00B0F0"/>
                </a:solidFill>
                <a:latin typeface="+mn-ea"/>
              </a:rPr>
              <a:t>意见（工</a:t>
            </a:r>
            <a:r>
              <a:rPr lang="zh-CN" altLang="en-US" sz="2000" b="1" dirty="0">
                <a:solidFill>
                  <a:srgbClr val="00B0F0"/>
                </a:solidFill>
                <a:latin typeface="+mn-ea"/>
              </a:rPr>
              <a:t>信部联产</a:t>
            </a:r>
            <a:r>
              <a:rPr lang="zh-CN" altLang="en-US" sz="2000" b="1" dirty="0" smtClean="0">
                <a:solidFill>
                  <a:srgbClr val="00B0F0"/>
                </a:solidFill>
                <a:latin typeface="+mn-ea"/>
              </a:rPr>
              <a:t>业</a:t>
            </a:r>
            <a:r>
              <a:rPr lang="en-US" altLang="zh-CN" sz="2000" b="1" dirty="0" smtClean="0">
                <a:solidFill>
                  <a:srgbClr val="00B0F0"/>
                </a:solidFill>
                <a:latin typeface="+mn-ea"/>
              </a:rPr>
              <a:t>[2017]30</a:t>
            </a:r>
            <a:r>
              <a:rPr lang="zh-CN" altLang="en-US" sz="2000" b="1" dirty="0" smtClean="0">
                <a:solidFill>
                  <a:srgbClr val="00B0F0"/>
                </a:solidFill>
                <a:latin typeface="+mn-ea"/>
              </a:rPr>
              <a:t>号）</a:t>
            </a:r>
            <a:endParaRPr lang="zh-CN" altLang="en-US" sz="2000" b="1" dirty="0">
              <a:solidFill>
                <a:srgbClr val="00B0F0"/>
              </a:solidFill>
              <a:latin typeface="+mn-ea"/>
            </a:endParaRPr>
          </a:p>
        </p:txBody>
      </p:sp>
      <p:sp>
        <p:nvSpPr>
          <p:cNvPr id="7" name="内容占位符 8"/>
          <p:cNvSpPr txBox="1"/>
          <p:nvPr/>
        </p:nvSpPr>
        <p:spPr bwMode="auto">
          <a:xfrm>
            <a:off x="323528" y="1772816"/>
            <a:ext cx="8581026" cy="4680520"/>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lstStyle/>
          <a:p>
            <a:pPr marL="342900" lvl="0" indent="-342900" eaLnBrk="0" fontAlgn="base" hangingPunct="0">
              <a:lnSpc>
                <a:spcPct val="150000"/>
              </a:lnSpc>
              <a:spcBef>
                <a:spcPct val="20000"/>
              </a:spcBef>
              <a:spcAft>
                <a:spcPct val="0"/>
              </a:spcAft>
              <a:buFont typeface="Wingdings" panose="05000000000000000000" pitchFamily="2" charset="2"/>
              <a:buChar char="Ø"/>
              <a:defRPr/>
            </a:pPr>
            <a:r>
              <a:rPr lang="zh-CN" altLang="en-US" b="1" dirty="0">
                <a:solidFill>
                  <a:schemeClr val="tx1"/>
                </a:solidFill>
                <a:latin typeface="+mn-ea"/>
              </a:rPr>
              <a:t>实现</a:t>
            </a:r>
            <a:r>
              <a:rPr lang="zh-CN" altLang="en-US" b="1" dirty="0">
                <a:solidFill>
                  <a:srgbClr val="FF0000"/>
                </a:solidFill>
                <a:latin typeface="+mn-ea"/>
              </a:rPr>
              <a:t>界定标准</a:t>
            </a:r>
            <a:r>
              <a:rPr lang="zh-CN" altLang="en-US" b="1" dirty="0">
                <a:solidFill>
                  <a:schemeClr val="tx1"/>
                </a:solidFill>
                <a:latin typeface="+mn-ea"/>
              </a:rPr>
              <a:t>由主要依靠装备规模、工艺技术标准，向能耗、环保、质量、安全、技术等综合标准转变</a:t>
            </a:r>
            <a:r>
              <a:rPr lang="zh-CN" altLang="en-US" b="1" dirty="0" smtClean="0">
                <a:solidFill>
                  <a:schemeClr val="tx1"/>
                </a:solidFill>
                <a:latin typeface="+mn-ea"/>
              </a:rPr>
              <a:t>；</a:t>
            </a:r>
            <a:endParaRPr lang="en-US" altLang="zh-CN" b="1" dirty="0" smtClean="0">
              <a:solidFill>
                <a:schemeClr val="tx1"/>
              </a:solidFill>
              <a:latin typeface="+mn-ea"/>
            </a:endParaRPr>
          </a:p>
          <a:p>
            <a:pPr marL="342900" lvl="0" indent="-342900" eaLnBrk="0" fontAlgn="base" hangingPunct="0">
              <a:lnSpc>
                <a:spcPct val="150000"/>
              </a:lnSpc>
              <a:spcBef>
                <a:spcPct val="20000"/>
              </a:spcBef>
              <a:spcAft>
                <a:spcPct val="0"/>
              </a:spcAft>
              <a:buFont typeface="Wingdings" panose="05000000000000000000" pitchFamily="2" charset="2"/>
              <a:buChar char="Ø"/>
              <a:defRPr/>
            </a:pPr>
            <a:r>
              <a:rPr lang="zh-CN" altLang="en-US" b="1" dirty="0" smtClean="0">
                <a:solidFill>
                  <a:srgbClr val="FF0000"/>
                </a:solidFill>
                <a:latin typeface="+mn-ea"/>
              </a:rPr>
              <a:t>通过</a:t>
            </a:r>
            <a:r>
              <a:rPr lang="zh-CN" altLang="en-US" b="1" dirty="0">
                <a:solidFill>
                  <a:srgbClr val="FF0000"/>
                </a:solidFill>
                <a:latin typeface="+mn-ea"/>
              </a:rPr>
              <a:t>完善综合标准体系</a:t>
            </a:r>
            <a:r>
              <a:rPr lang="zh-CN" altLang="en-US" b="1" dirty="0">
                <a:solidFill>
                  <a:schemeClr val="tx1"/>
                </a:solidFill>
                <a:latin typeface="+mn-ea"/>
              </a:rPr>
              <a:t>，严格常态化执法和强制性标准实施，促使一批能耗、环保、安全、技术达不到标准和生产不合格产品或淘汰类产能（以上即为落后产能</a:t>
            </a:r>
            <a:r>
              <a:rPr lang="zh-CN" altLang="en-US" b="1" dirty="0" smtClean="0">
                <a:solidFill>
                  <a:schemeClr val="tx1"/>
                </a:solidFill>
                <a:latin typeface="+mn-ea"/>
              </a:rPr>
              <a:t>）</a:t>
            </a:r>
            <a:r>
              <a:rPr lang="en-US" altLang="zh-CN" b="1" dirty="0" smtClean="0">
                <a:solidFill>
                  <a:schemeClr val="tx1"/>
                </a:solidFill>
                <a:latin typeface="+mn-ea"/>
              </a:rPr>
              <a:t>.</a:t>
            </a:r>
          </a:p>
          <a:p>
            <a:pPr marL="342900" lvl="0" indent="-342900" eaLnBrk="0" fontAlgn="base" hangingPunct="0">
              <a:lnSpc>
                <a:spcPct val="150000"/>
              </a:lnSpc>
              <a:spcBef>
                <a:spcPct val="20000"/>
              </a:spcBef>
              <a:spcAft>
                <a:spcPct val="0"/>
              </a:spcAft>
              <a:buFont typeface="Wingdings" panose="05000000000000000000" pitchFamily="2" charset="2"/>
              <a:buChar char="Ø"/>
              <a:defRPr/>
            </a:pPr>
            <a:r>
              <a:rPr lang="zh-CN" altLang="en-US" b="1" dirty="0">
                <a:solidFill>
                  <a:srgbClr val="FF0000"/>
                </a:solidFill>
                <a:latin typeface="+mn-ea"/>
              </a:rPr>
              <a:t>执行价格政策</a:t>
            </a:r>
            <a:r>
              <a:rPr lang="zh-CN" altLang="en-US" b="1" dirty="0">
                <a:solidFill>
                  <a:schemeClr val="tx1"/>
                </a:solidFill>
                <a:latin typeface="+mn-ea"/>
              </a:rPr>
              <a:t>。对钢铁、水泥、电解铝等行业能耗、电耗达不到强制性标准的产能</a:t>
            </a:r>
            <a:r>
              <a:rPr lang="zh-CN" altLang="en-US" b="1" dirty="0" smtClean="0">
                <a:solidFill>
                  <a:schemeClr val="tx1"/>
                </a:solidFill>
                <a:latin typeface="+mn-ea"/>
              </a:rPr>
              <a:t>，以及属于</a:t>
            </a:r>
            <a:r>
              <a:rPr lang="en-US" altLang="zh-CN" b="1" dirty="0" smtClean="0">
                <a:solidFill>
                  <a:schemeClr val="tx1"/>
                </a:solidFill>
                <a:latin typeface="+mn-ea"/>
              </a:rPr>
              <a:t>《</a:t>
            </a:r>
            <a:r>
              <a:rPr lang="zh-CN" altLang="en-US" b="1" dirty="0" smtClean="0">
                <a:solidFill>
                  <a:schemeClr val="tx1"/>
                </a:solidFill>
                <a:latin typeface="+mn-ea"/>
              </a:rPr>
              <a:t>产业结构调整指导目录（</a:t>
            </a:r>
            <a:r>
              <a:rPr lang="en-US" altLang="zh-CN" b="1" dirty="0" smtClean="0">
                <a:solidFill>
                  <a:schemeClr val="tx1"/>
                </a:solidFill>
                <a:latin typeface="+mn-ea"/>
              </a:rPr>
              <a:t>2011</a:t>
            </a:r>
            <a:r>
              <a:rPr lang="zh-CN" altLang="en-US" b="1" dirty="0" smtClean="0">
                <a:solidFill>
                  <a:schemeClr val="tx1"/>
                </a:solidFill>
                <a:latin typeface="+mn-ea"/>
              </a:rPr>
              <a:t>年本）（修正）</a:t>
            </a:r>
            <a:r>
              <a:rPr lang="en-US" altLang="zh-CN" b="1" dirty="0" smtClean="0">
                <a:solidFill>
                  <a:schemeClr val="tx1"/>
                </a:solidFill>
                <a:latin typeface="+mn-ea"/>
              </a:rPr>
              <a:t>》</a:t>
            </a:r>
            <a:r>
              <a:rPr lang="zh-CN" altLang="en-US" b="1" dirty="0" smtClean="0">
                <a:solidFill>
                  <a:schemeClr val="tx1"/>
                </a:solidFill>
                <a:latin typeface="+mn-ea"/>
              </a:rPr>
              <a:t>淘汰类的产能，执行</a:t>
            </a:r>
            <a:r>
              <a:rPr lang="zh-CN" altLang="en-US" b="1" dirty="0">
                <a:solidFill>
                  <a:schemeClr val="tx1"/>
                </a:solidFill>
                <a:latin typeface="+mn-ea"/>
              </a:rPr>
              <a:t>差别电价、</a:t>
            </a:r>
            <a:r>
              <a:rPr lang="zh-CN" altLang="en-US" b="1" dirty="0">
                <a:solidFill>
                  <a:srgbClr val="FF0000"/>
                </a:solidFill>
                <a:latin typeface="+mn-ea"/>
              </a:rPr>
              <a:t>阶梯电价</a:t>
            </a:r>
            <a:r>
              <a:rPr lang="zh-CN" altLang="en-US" b="1" dirty="0">
                <a:solidFill>
                  <a:schemeClr val="tx1"/>
                </a:solidFill>
                <a:latin typeface="+mn-ea"/>
              </a:rPr>
              <a:t>、惩罚性电价和超定额用水累进加价等差别化能源资源价格</a:t>
            </a:r>
            <a:r>
              <a:rPr lang="zh-CN" altLang="en-US" b="1" dirty="0" smtClean="0">
                <a:solidFill>
                  <a:schemeClr val="tx1"/>
                </a:solidFill>
                <a:latin typeface="+mn-ea"/>
              </a:rPr>
              <a:t>。</a:t>
            </a:r>
            <a:endParaRPr lang="en-US" altLang="zh-CN" b="1" dirty="0" smtClean="0">
              <a:solidFill>
                <a:schemeClr val="tx1"/>
              </a:solidFill>
              <a:latin typeface="+mn-ea"/>
            </a:endParaRPr>
          </a:p>
          <a:p>
            <a:pPr marL="342900" lvl="0" indent="-342900" eaLnBrk="0" fontAlgn="base" hangingPunct="0">
              <a:lnSpc>
                <a:spcPct val="150000"/>
              </a:lnSpc>
              <a:spcBef>
                <a:spcPct val="20000"/>
              </a:spcBef>
              <a:spcAft>
                <a:spcPct val="0"/>
              </a:spcAft>
              <a:buFont typeface="Wingdings" panose="05000000000000000000" pitchFamily="2" charset="2"/>
              <a:buChar char="Ø"/>
              <a:defRPr/>
            </a:pPr>
            <a:r>
              <a:rPr lang="zh-CN" altLang="en-US" b="1" dirty="0"/>
              <a:t>加大</a:t>
            </a:r>
            <a:r>
              <a:rPr lang="zh-CN" altLang="en-US" b="1" dirty="0">
                <a:solidFill>
                  <a:srgbClr val="FF0000"/>
                </a:solidFill>
              </a:rPr>
              <a:t>节能监察力度</a:t>
            </a:r>
            <a:r>
              <a:rPr lang="zh-CN" altLang="en-US" dirty="0"/>
              <a:t>，</a:t>
            </a:r>
            <a:r>
              <a:rPr lang="zh-CN" altLang="en-US" b="1" dirty="0">
                <a:solidFill>
                  <a:srgbClr val="FF0000"/>
                </a:solidFill>
              </a:rPr>
              <a:t>全面调查重点行业能源消耗情况</a:t>
            </a:r>
            <a:r>
              <a:rPr lang="zh-CN" altLang="en-US" b="1" dirty="0"/>
              <a:t>，严格依法处置主要工序或单位产品能源消耗不达标的企业。</a:t>
            </a:r>
            <a:endParaRPr lang="zh-CN" altLang="en-US" b="1" dirty="0">
              <a:solidFill>
                <a:schemeClr val="tx1"/>
              </a:solidFill>
              <a:latin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900" b="1" dirty="0" smtClean="0"/>
              <a:t>2.1 </a:t>
            </a:r>
            <a:r>
              <a:rPr lang="zh-CN" altLang="en-US" sz="2900" b="1" dirty="0"/>
              <a:t>产业政策背景</a:t>
            </a:r>
            <a:endParaRPr lang="zh-CN" altLang="en-US" sz="2900" b="1"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a:xfrm>
            <a:off x="457200" y="1500174"/>
            <a:ext cx="6186502" cy="828667"/>
          </a:xfrm>
        </p:spPr>
        <p:style>
          <a:lnRef idx="1">
            <a:schemeClr val="accent1"/>
          </a:lnRef>
          <a:fillRef idx="2">
            <a:schemeClr val="accent1"/>
          </a:fillRef>
          <a:effectRef idx="1">
            <a:schemeClr val="accent1"/>
          </a:effectRef>
          <a:fontRef idx="minor">
            <a:schemeClr val="dk1"/>
          </a:fontRef>
        </p:style>
        <p:txBody>
          <a:bodyPr/>
          <a:lstStyle/>
          <a:p>
            <a:pPr marL="0" indent="0">
              <a:lnSpc>
                <a:spcPct val="150000"/>
              </a:lnSpc>
              <a:buNone/>
            </a:pPr>
            <a:r>
              <a:rPr lang="zh-CN" altLang="en-US" sz="1600" b="1" dirty="0" smtClean="0">
                <a:latin typeface="幼圆" panose="02010509060101010101" pitchFamily="49" charset="-122"/>
                <a:ea typeface="幼圆" panose="02010509060101010101" pitchFamily="49" charset="-122"/>
              </a:rPr>
              <a:t>工业和信息化部关于印发</a:t>
            </a:r>
            <a:r>
              <a:rPr lang="en-US" altLang="zh-CN" sz="1600" b="1" dirty="0" smtClean="0">
                <a:latin typeface="幼圆" panose="02010509060101010101" pitchFamily="49" charset="-122"/>
                <a:ea typeface="幼圆" panose="02010509060101010101" pitchFamily="49" charset="-122"/>
              </a:rPr>
              <a:t>《</a:t>
            </a:r>
            <a:r>
              <a:rPr lang="zh-CN" altLang="en-US" sz="1600" b="1" dirty="0" smtClean="0">
                <a:latin typeface="幼圆" panose="02010509060101010101" pitchFamily="49" charset="-122"/>
                <a:ea typeface="幼圆" panose="02010509060101010101" pitchFamily="49" charset="-122"/>
              </a:rPr>
              <a:t>工业绿色发展规划（</a:t>
            </a:r>
            <a:r>
              <a:rPr lang="en-US" sz="1600" b="1" dirty="0" smtClean="0">
                <a:latin typeface="幼圆" panose="02010509060101010101" pitchFamily="49" charset="-122"/>
                <a:ea typeface="幼圆" panose="02010509060101010101" pitchFamily="49" charset="-122"/>
              </a:rPr>
              <a:t>2016-2020</a:t>
            </a:r>
            <a:r>
              <a:rPr lang="zh-CN" altLang="en-US" sz="1600" b="1" dirty="0" smtClean="0">
                <a:latin typeface="幼圆" panose="02010509060101010101" pitchFamily="49" charset="-122"/>
                <a:ea typeface="幼圆" panose="02010509060101010101" pitchFamily="49" charset="-122"/>
              </a:rPr>
              <a:t>年）</a:t>
            </a:r>
            <a:r>
              <a:rPr lang="en-US" altLang="zh-CN" sz="1600" b="1" dirty="0" smtClean="0">
                <a:latin typeface="幼圆" panose="02010509060101010101" pitchFamily="49" charset="-122"/>
                <a:ea typeface="幼圆" panose="02010509060101010101" pitchFamily="49" charset="-122"/>
              </a:rPr>
              <a:t>》</a:t>
            </a:r>
            <a:r>
              <a:rPr lang="zh-CN" altLang="en-US" sz="1600" b="1" dirty="0" smtClean="0">
                <a:latin typeface="幼圆" panose="02010509060101010101" pitchFamily="49" charset="-122"/>
                <a:ea typeface="幼圆" panose="02010509060101010101" pitchFamily="49" charset="-122"/>
              </a:rPr>
              <a:t>的通知</a:t>
            </a:r>
            <a:r>
              <a:rPr lang="zh-CN" altLang="en-US" sz="1600" dirty="0" smtClean="0"/>
              <a:t>（工信部规</a:t>
            </a:r>
            <a:r>
              <a:rPr lang="en-US" altLang="zh-CN" sz="1600" dirty="0" smtClean="0"/>
              <a:t>〔</a:t>
            </a:r>
            <a:r>
              <a:rPr lang="en-US" sz="1600" dirty="0" smtClean="0"/>
              <a:t>2016</a:t>
            </a:r>
            <a:r>
              <a:rPr lang="en-US" altLang="zh-CN" sz="1600" dirty="0" smtClean="0"/>
              <a:t>〕</a:t>
            </a:r>
            <a:r>
              <a:rPr lang="en-US" sz="1600" dirty="0" smtClean="0"/>
              <a:t>225</a:t>
            </a:r>
            <a:r>
              <a:rPr lang="zh-CN" altLang="en-US" sz="1600" dirty="0" smtClean="0"/>
              <a:t>号）</a:t>
            </a:r>
            <a:endParaRPr lang="zh-CN" altLang="en-US" sz="1400" dirty="0"/>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15</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内容占位符 2"/>
          <p:cNvSpPr txBox="1"/>
          <p:nvPr/>
        </p:nvSpPr>
        <p:spPr bwMode="auto">
          <a:xfrm>
            <a:off x="428596" y="3286124"/>
            <a:ext cx="6357982" cy="857256"/>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lstStyle/>
          <a:p>
            <a:pPr marL="342900" marR="0" lvl="0" indent="-342900" defTabSz="914400" rtl="0" eaLnBrk="0" fontAlgn="base" latinLnBrk="0" hangingPunct="0">
              <a:lnSpc>
                <a:spcPct val="150000"/>
              </a:lnSpc>
              <a:spcBef>
                <a:spcPct val="20000"/>
              </a:spcBef>
              <a:spcAft>
                <a:spcPct val="0"/>
              </a:spcAft>
              <a:buClrTx/>
              <a:buSzTx/>
              <a:defRPr/>
            </a:pPr>
            <a:r>
              <a:rPr kumimoji="0" lang="zh-CN" altLang="en-US" sz="1600" b="1"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工业和信息化部关于印发建材工业发展规划（</a:t>
            </a:r>
            <a:r>
              <a:rPr kumimoji="0" lang="en-US" sz="1600" b="1"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2016</a:t>
            </a:r>
            <a:r>
              <a:rPr kumimoji="0" lang="zh-CN" altLang="en-US" sz="1600" b="1"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a:t>
            </a:r>
            <a:r>
              <a:rPr kumimoji="0" lang="en-US" sz="1600" b="1"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2020</a:t>
            </a:r>
            <a:r>
              <a:rPr kumimoji="0" lang="zh-CN" altLang="en-US" sz="1600" b="1"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年）的通知</a:t>
            </a:r>
            <a:endParaRPr kumimoji="0" lang="en-US" altLang="zh-CN" sz="1600" b="1"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endParaRPr>
          </a:p>
          <a:p>
            <a:pPr marL="342900" marR="0" lvl="0" indent="-342900" defTabSz="914400" rtl="0" eaLnBrk="0" fontAlgn="base" latinLnBrk="0" hangingPunct="0">
              <a:lnSpc>
                <a:spcPct val="150000"/>
              </a:lnSpc>
              <a:spcBef>
                <a:spcPct val="20000"/>
              </a:spcBef>
              <a:spcAft>
                <a:spcPct val="0"/>
              </a:spcAft>
              <a:buClrTx/>
              <a:buSzTx/>
              <a:defRPr/>
            </a:pPr>
            <a:r>
              <a:rPr kumimoji="0" lang="zh-CN" altLang="en-US" sz="1600" i="0" u="none" strike="noStrike" kern="1200" cap="none" spc="0" normalizeH="0" baseline="0" noProof="0" dirty="0" smtClean="0">
                <a:ln>
                  <a:noFill/>
                </a:ln>
                <a:solidFill>
                  <a:schemeClr val="tx1"/>
                </a:solidFill>
                <a:effectLst/>
                <a:uLnTx/>
                <a:uFillTx/>
                <a:latin typeface="+mn-lt"/>
                <a:ea typeface="+mn-ea"/>
                <a:cs typeface="+mn-cs"/>
              </a:rPr>
              <a:t>（工信部规</a:t>
            </a:r>
            <a:r>
              <a:rPr kumimoji="0" lang="en-US" altLang="zh-CN" sz="1600" i="0" u="none" strike="noStrike" kern="1200" cap="none" spc="0" normalizeH="0" baseline="0" noProof="0" dirty="0" smtClean="0">
                <a:ln>
                  <a:noFill/>
                </a:ln>
                <a:solidFill>
                  <a:schemeClr val="tx1"/>
                </a:solidFill>
                <a:effectLst/>
                <a:uLnTx/>
                <a:uFillTx/>
                <a:latin typeface="+mn-lt"/>
                <a:ea typeface="+mn-ea"/>
                <a:cs typeface="+mn-cs"/>
              </a:rPr>
              <a:t>〔</a:t>
            </a:r>
            <a:r>
              <a:rPr kumimoji="0" lang="en-US" sz="1600" i="0" u="none" strike="noStrike" kern="1200" cap="none" spc="0" normalizeH="0" baseline="0" noProof="0" dirty="0" smtClean="0">
                <a:ln>
                  <a:noFill/>
                </a:ln>
                <a:solidFill>
                  <a:schemeClr val="tx1"/>
                </a:solidFill>
                <a:effectLst/>
                <a:uLnTx/>
                <a:uFillTx/>
                <a:latin typeface="+mn-lt"/>
                <a:ea typeface="+mn-ea"/>
                <a:cs typeface="+mn-cs"/>
              </a:rPr>
              <a:t>2016</a:t>
            </a:r>
            <a:r>
              <a:rPr kumimoji="0" lang="en-US" altLang="zh-CN" sz="1600" i="0" u="none" strike="noStrike" kern="1200" cap="none" spc="0" normalizeH="0" baseline="0" noProof="0" dirty="0" smtClean="0">
                <a:ln>
                  <a:noFill/>
                </a:ln>
                <a:solidFill>
                  <a:schemeClr val="tx1"/>
                </a:solidFill>
                <a:effectLst/>
                <a:uLnTx/>
                <a:uFillTx/>
                <a:latin typeface="+mn-lt"/>
                <a:ea typeface="+mn-ea"/>
                <a:cs typeface="+mn-cs"/>
              </a:rPr>
              <a:t>〕</a:t>
            </a:r>
            <a:r>
              <a:rPr kumimoji="0" lang="en-US" sz="1600" i="0" u="none" strike="noStrike" kern="1200" cap="none" spc="0" normalizeH="0" baseline="0" noProof="0" dirty="0" smtClean="0">
                <a:ln>
                  <a:noFill/>
                </a:ln>
                <a:solidFill>
                  <a:schemeClr val="tx1"/>
                </a:solidFill>
                <a:effectLst/>
                <a:uLnTx/>
                <a:uFillTx/>
                <a:latin typeface="+mn-lt"/>
                <a:ea typeface="+mn-ea"/>
                <a:cs typeface="+mn-cs"/>
              </a:rPr>
              <a:t>315</a:t>
            </a:r>
            <a:r>
              <a:rPr kumimoji="0" lang="zh-CN" altLang="en-US" sz="1600" i="0" u="none" strike="noStrike" kern="1200" cap="none" spc="0" normalizeH="0" baseline="0" noProof="0" dirty="0" smtClean="0">
                <a:ln>
                  <a:noFill/>
                </a:ln>
                <a:solidFill>
                  <a:schemeClr val="tx1"/>
                </a:solidFill>
                <a:effectLst/>
                <a:uLnTx/>
                <a:uFillTx/>
                <a:latin typeface="+mn-lt"/>
                <a:ea typeface="+mn-ea"/>
                <a:cs typeface="+mn-cs"/>
              </a:rPr>
              <a:t>号）</a:t>
            </a:r>
            <a:endParaRPr kumimoji="0" lang="zh-CN" altLang="en-US" sz="1400" i="0" u="none" strike="noStrike" kern="1200" cap="none" spc="0" normalizeH="0" baseline="0" noProof="0" dirty="0">
              <a:ln>
                <a:noFill/>
              </a:ln>
              <a:solidFill>
                <a:schemeClr val="tx1"/>
              </a:solidFill>
              <a:effectLst/>
              <a:uLnTx/>
              <a:uFillTx/>
              <a:latin typeface="+mn-lt"/>
              <a:ea typeface="+mn-ea"/>
              <a:cs typeface="+mn-cs"/>
            </a:endParaRPr>
          </a:p>
        </p:txBody>
      </p:sp>
      <p:sp>
        <p:nvSpPr>
          <p:cNvPr id="7" name="内容占位符 2"/>
          <p:cNvSpPr txBox="1"/>
          <p:nvPr/>
        </p:nvSpPr>
        <p:spPr bwMode="auto">
          <a:xfrm>
            <a:off x="428596" y="5000636"/>
            <a:ext cx="6572296" cy="785818"/>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lstStyle/>
          <a:p>
            <a:pPr marL="342900" marR="0" lvl="0" indent="-342900" defTabSz="914400" rtl="0" eaLnBrk="0" fontAlgn="base" latinLnBrk="0" hangingPunct="0">
              <a:lnSpc>
                <a:spcPct val="150000"/>
              </a:lnSpc>
              <a:spcBef>
                <a:spcPct val="20000"/>
              </a:spcBef>
              <a:spcAft>
                <a:spcPct val="0"/>
              </a:spcAft>
              <a:buClrTx/>
              <a:buSzTx/>
              <a:defRPr/>
            </a:pPr>
            <a:r>
              <a:rPr kumimoji="0" lang="zh-CN" altLang="en-US" sz="1600" b="1"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绿色制造工程实施指南（</a:t>
            </a:r>
            <a:r>
              <a:rPr kumimoji="0" lang="en-US" sz="1600" b="1"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2016-2020</a:t>
            </a:r>
            <a:r>
              <a:rPr kumimoji="0" lang="zh-CN" altLang="en-US" sz="1600" b="1"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年）</a:t>
            </a:r>
            <a:endParaRPr kumimoji="0" lang="zh-CN" altLang="en-US" sz="1600" b="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矩形 7"/>
          <p:cNvSpPr/>
          <p:nvPr/>
        </p:nvSpPr>
        <p:spPr>
          <a:xfrm>
            <a:off x="3571868" y="2500306"/>
            <a:ext cx="4714908" cy="615553"/>
          </a:xfrm>
          <a:prstGeom prst="rect">
            <a:avLst/>
          </a:prstGeom>
        </p:spPr>
        <p:txBody>
          <a:bodyPr wrap="square">
            <a:spAutoFit/>
          </a:bodyPr>
          <a:lstStyle/>
          <a:p>
            <a:r>
              <a:rPr lang="zh-CN" altLang="en-US" dirty="0" smtClean="0"/>
              <a:t>　</a:t>
            </a:r>
            <a:r>
              <a:rPr lang="zh-CN" altLang="en-US" sz="1600" dirty="0" smtClean="0">
                <a:latin typeface="方正姚体" panose="02010601030101010101" pitchFamily="2" charset="-122"/>
                <a:ea typeface="方正姚体" panose="02010601030101010101" pitchFamily="2" charset="-122"/>
              </a:rPr>
              <a:t>“十三五”时期工业绿色发展主要指标：</a:t>
            </a:r>
            <a:r>
              <a:rPr lang="en-US" sz="1600" dirty="0" smtClean="0">
                <a:latin typeface="方正姚体" panose="02010601030101010101" pitchFamily="2" charset="-122"/>
                <a:ea typeface="方正姚体" panose="02010601030101010101" pitchFamily="2" charset="-122"/>
              </a:rPr>
              <a:t>2020</a:t>
            </a:r>
            <a:r>
              <a:rPr lang="zh-CN" altLang="en-US" sz="1600" dirty="0" smtClean="0">
                <a:latin typeface="方正姚体" panose="02010601030101010101" pitchFamily="2" charset="-122"/>
                <a:ea typeface="方正姚体" panose="02010601030101010101" pitchFamily="2" charset="-122"/>
              </a:rPr>
              <a:t>年每吨水泥熟料综合能耗</a:t>
            </a:r>
            <a:r>
              <a:rPr lang="en-US" sz="1600" dirty="0" smtClean="0">
                <a:latin typeface="方正姚体" panose="02010601030101010101" pitchFamily="2" charset="-122"/>
                <a:ea typeface="方正姚体" panose="02010601030101010101" pitchFamily="2" charset="-122"/>
              </a:rPr>
              <a:t>105</a:t>
            </a:r>
            <a:r>
              <a:rPr lang="zh-CN" altLang="en-US" sz="1600" dirty="0" smtClean="0">
                <a:latin typeface="方正姚体" panose="02010601030101010101" pitchFamily="2" charset="-122"/>
                <a:ea typeface="方正姚体" panose="02010601030101010101" pitchFamily="2" charset="-122"/>
              </a:rPr>
              <a:t> 千克标煤；</a:t>
            </a:r>
            <a:endParaRPr lang="zh-CN" altLang="en-US" sz="1600" dirty="0">
              <a:latin typeface="方正姚体" panose="02010601030101010101" pitchFamily="2" charset="-122"/>
              <a:ea typeface="方正姚体" panose="02010601030101010101" pitchFamily="2" charset="-122"/>
            </a:endParaRPr>
          </a:p>
        </p:txBody>
      </p:sp>
      <p:sp>
        <p:nvSpPr>
          <p:cNvPr id="9" name="矩形 8"/>
          <p:cNvSpPr/>
          <p:nvPr/>
        </p:nvSpPr>
        <p:spPr>
          <a:xfrm>
            <a:off x="3929058" y="4286256"/>
            <a:ext cx="4572000" cy="584775"/>
          </a:xfrm>
          <a:prstGeom prst="rect">
            <a:avLst/>
          </a:prstGeom>
        </p:spPr>
        <p:txBody>
          <a:bodyPr>
            <a:spAutoFit/>
          </a:bodyPr>
          <a:lstStyle/>
          <a:p>
            <a:r>
              <a:rPr lang="zh-CN" altLang="en-US" sz="1600" dirty="0" smtClean="0">
                <a:latin typeface="方正姚体" panose="02010601030101010101" pitchFamily="2" charset="-122"/>
                <a:ea typeface="方正姚体" panose="02010601030101010101" pitchFamily="2" charset="-122"/>
              </a:rPr>
              <a:t>“十三五”时期建材工业主要发展目标：</a:t>
            </a:r>
            <a:r>
              <a:rPr lang="en-US" sz="1600" dirty="0" smtClean="0">
                <a:latin typeface="方正姚体" panose="02010601030101010101" pitchFamily="2" charset="-122"/>
                <a:ea typeface="方正姚体" panose="02010601030101010101" pitchFamily="2" charset="-122"/>
              </a:rPr>
              <a:t>2020</a:t>
            </a:r>
            <a:r>
              <a:rPr lang="zh-CN" altLang="en-US" sz="1600" dirty="0" smtClean="0">
                <a:latin typeface="方正姚体" panose="02010601030101010101" pitchFamily="2" charset="-122"/>
                <a:ea typeface="方正姚体" panose="02010601030101010101" pitchFamily="2" charset="-122"/>
              </a:rPr>
              <a:t>年每吨水泥熟料综合能耗</a:t>
            </a:r>
            <a:r>
              <a:rPr lang="en-US" sz="1600" dirty="0" smtClean="0">
                <a:latin typeface="方正姚体" panose="02010601030101010101" pitchFamily="2" charset="-122"/>
                <a:ea typeface="方正姚体" panose="02010601030101010101" pitchFamily="2" charset="-122"/>
              </a:rPr>
              <a:t>105</a:t>
            </a:r>
            <a:r>
              <a:rPr lang="zh-CN" altLang="en-US" sz="1600" dirty="0" smtClean="0">
                <a:latin typeface="方正姚体" panose="02010601030101010101" pitchFamily="2" charset="-122"/>
                <a:ea typeface="方正姚体" panose="02010601030101010101" pitchFamily="2" charset="-122"/>
              </a:rPr>
              <a:t>千克标煤；</a:t>
            </a:r>
            <a:endParaRPr lang="zh-CN" altLang="en-US" sz="1600" dirty="0">
              <a:latin typeface="方正姚体" panose="02010601030101010101" pitchFamily="2" charset="-122"/>
              <a:ea typeface="方正姚体" panose="02010601030101010101" pitchFamily="2" charset="-122"/>
            </a:endParaRPr>
          </a:p>
        </p:txBody>
      </p:sp>
      <p:sp>
        <p:nvSpPr>
          <p:cNvPr id="10" name="矩形 9"/>
          <p:cNvSpPr/>
          <p:nvPr/>
        </p:nvSpPr>
        <p:spPr>
          <a:xfrm>
            <a:off x="3500430" y="6000768"/>
            <a:ext cx="5286412" cy="369332"/>
          </a:xfrm>
          <a:prstGeom prst="rect">
            <a:avLst/>
          </a:prstGeom>
        </p:spPr>
        <p:txBody>
          <a:bodyPr wrap="square">
            <a:spAutoFit/>
          </a:bodyPr>
          <a:lstStyle/>
          <a:p>
            <a:r>
              <a:rPr lang="zh-CN" altLang="en-US" sz="1600" dirty="0" smtClean="0">
                <a:latin typeface="方正姚体" panose="02010601030101010101" pitchFamily="2" charset="-122"/>
                <a:ea typeface="方正姚体" panose="02010601030101010101" pitchFamily="2" charset="-122"/>
              </a:rPr>
              <a:t>目标到</a:t>
            </a:r>
            <a:r>
              <a:rPr lang="en-US" sz="1600" dirty="0" smtClean="0">
                <a:latin typeface="方正姚体" panose="02010601030101010101" pitchFamily="2" charset="-122"/>
                <a:ea typeface="方正姚体" panose="02010601030101010101" pitchFamily="2" charset="-122"/>
              </a:rPr>
              <a:t>2020</a:t>
            </a:r>
            <a:r>
              <a:rPr lang="zh-CN" altLang="en-US" sz="1600" dirty="0" smtClean="0">
                <a:latin typeface="方正姚体" panose="02010601030101010101" pitchFamily="2" charset="-122"/>
                <a:ea typeface="方正姚体" panose="02010601030101010101" pitchFamily="2" charset="-122"/>
              </a:rPr>
              <a:t>年，吨水泥综合能耗降到</a:t>
            </a:r>
            <a:r>
              <a:rPr lang="en-US" sz="1600" dirty="0" smtClean="0">
                <a:latin typeface="方正姚体" panose="02010601030101010101" pitchFamily="2" charset="-122"/>
                <a:ea typeface="方正姚体" panose="02010601030101010101" pitchFamily="2" charset="-122"/>
              </a:rPr>
              <a:t>85</a:t>
            </a:r>
            <a:r>
              <a:rPr lang="zh-CN" altLang="en-US" sz="1600" dirty="0" smtClean="0">
                <a:latin typeface="方正姚体" panose="02010601030101010101" pitchFamily="2" charset="-122"/>
                <a:ea typeface="方正姚体" panose="02010601030101010101" pitchFamily="2" charset="-122"/>
              </a:rPr>
              <a:t>千克标准煤</a:t>
            </a:r>
            <a:r>
              <a:rPr lang="zh-CN" altLang="en-US" dirty="0" smtClean="0"/>
              <a:t>；</a:t>
            </a:r>
            <a:endParaRPr lang="zh-CN" altLang="en-US" dirty="0"/>
          </a:p>
        </p:txBody>
      </p:sp>
      <p:sp>
        <p:nvSpPr>
          <p:cNvPr id="12" name="上弧形箭头 11"/>
          <p:cNvSpPr/>
          <p:nvPr/>
        </p:nvSpPr>
        <p:spPr>
          <a:xfrm rot="2437914">
            <a:off x="6955396" y="1816972"/>
            <a:ext cx="1161700" cy="5097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上弧形箭头 12"/>
          <p:cNvSpPr/>
          <p:nvPr/>
        </p:nvSpPr>
        <p:spPr>
          <a:xfrm rot="2437914">
            <a:off x="7098271" y="3531483"/>
            <a:ext cx="1161700" cy="5097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上弧形箭头 13"/>
          <p:cNvSpPr/>
          <p:nvPr/>
        </p:nvSpPr>
        <p:spPr>
          <a:xfrm rot="2437914">
            <a:off x="7241147" y="5245996"/>
            <a:ext cx="1161700" cy="5097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43174" y="1571612"/>
            <a:ext cx="6215074" cy="1143008"/>
          </a:xfrm>
        </p:spPr>
        <p:txBody>
          <a:bodyPr/>
          <a:lstStyle/>
          <a:p>
            <a:pPr marL="0" algn="ctr">
              <a:lnSpc>
                <a:spcPts val="2500"/>
              </a:lnSpc>
              <a:spcBef>
                <a:spcPts val="0"/>
              </a:spcBef>
              <a:buNone/>
            </a:pPr>
            <a:r>
              <a:rPr lang="zh-CN" altLang="en-US"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国家发展改革委 工业和信息化部 质检总局</a:t>
            </a:r>
            <a:endParaRPr lang="en-US" altLang="zh-CN"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marL="0" algn="ctr">
              <a:lnSpc>
                <a:spcPts val="2500"/>
              </a:lnSpc>
              <a:spcBef>
                <a:spcPts val="0"/>
              </a:spcBef>
              <a:buNone/>
            </a:pPr>
            <a:r>
              <a:rPr lang="en-US" altLang="zh-CN" sz="1600" b="1" dirty="0" smtClean="0">
                <a:solidFill>
                  <a:srgbClr val="0070C0"/>
                </a:solidFill>
                <a:latin typeface="幼圆" panose="02010509060101010101" pitchFamily="49" charset="-122"/>
                <a:ea typeface="幼圆" panose="02010509060101010101" pitchFamily="49" charset="-122"/>
              </a:rPr>
              <a:t>《</a:t>
            </a:r>
            <a:r>
              <a:rPr lang="zh-CN" altLang="en-US" sz="1600" b="1" dirty="0" smtClean="0">
                <a:solidFill>
                  <a:srgbClr val="0070C0"/>
                </a:solidFill>
                <a:latin typeface="幼圆" panose="02010509060101010101" pitchFamily="49" charset="-122"/>
                <a:ea typeface="幼圆" panose="02010509060101010101" pitchFamily="49" charset="-122"/>
              </a:rPr>
              <a:t>关于运用价格手段促进水泥行业产业结构调整有关事项的通知</a:t>
            </a:r>
            <a:r>
              <a:rPr lang="en-US" altLang="zh-CN" sz="1600" b="1" dirty="0" smtClean="0">
                <a:solidFill>
                  <a:srgbClr val="0070C0"/>
                </a:solidFill>
                <a:latin typeface="幼圆" panose="02010509060101010101" pitchFamily="49" charset="-122"/>
                <a:ea typeface="幼圆" panose="02010509060101010101" pitchFamily="49" charset="-122"/>
              </a:rPr>
              <a:t>》</a:t>
            </a:r>
            <a:r>
              <a:rPr lang="en-US" altLang="en-US" sz="1600" dirty="0" smtClean="0">
                <a:solidFill>
                  <a:srgbClr val="0070C0"/>
                </a:solidFill>
                <a:latin typeface="幼圆" panose="02010509060101010101" pitchFamily="49" charset="-122"/>
                <a:ea typeface="幼圆" panose="02010509060101010101" pitchFamily="49" charset="-122"/>
              </a:rPr>
              <a:t>(</a:t>
            </a:r>
            <a:r>
              <a:rPr lang="zh-CN" altLang="en-US" sz="1600" dirty="0" smtClean="0">
                <a:latin typeface="幼圆" panose="02010509060101010101" pitchFamily="49" charset="-122"/>
                <a:ea typeface="幼圆" panose="02010509060101010101" pitchFamily="49" charset="-122"/>
              </a:rPr>
              <a:t>发改价格</a:t>
            </a:r>
            <a:r>
              <a:rPr lang="en-US" altLang="en-US" sz="1600" dirty="0" smtClean="0">
                <a:latin typeface="幼圆" panose="02010509060101010101" pitchFamily="49" charset="-122"/>
                <a:ea typeface="幼圆" panose="02010509060101010101" pitchFamily="49" charset="-122"/>
              </a:rPr>
              <a:t>[2014]880</a:t>
            </a:r>
            <a:r>
              <a:rPr lang="zh-CN" altLang="en-US" sz="1600" dirty="0" smtClean="0">
                <a:latin typeface="幼圆" panose="02010509060101010101" pitchFamily="49" charset="-122"/>
                <a:ea typeface="幼圆" panose="02010509060101010101" pitchFamily="49" charset="-122"/>
              </a:rPr>
              <a:t>号</a:t>
            </a:r>
            <a:r>
              <a:rPr lang="en-US" altLang="en-US" sz="1600" dirty="0" smtClean="0">
                <a:latin typeface="幼圆" panose="02010509060101010101" pitchFamily="49" charset="-122"/>
                <a:ea typeface="幼圆" panose="02010509060101010101" pitchFamily="49" charset="-122"/>
              </a:rPr>
              <a:t>)</a:t>
            </a: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16</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0598" y="1785926"/>
            <a:ext cx="192882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2400" dirty="0" smtClean="0">
                <a:latin typeface="华文行楷" panose="02010800040101010101" pitchFamily="2" charset="-122"/>
                <a:ea typeface="华文行楷" panose="02010800040101010101" pitchFamily="2" charset="-122"/>
              </a:rPr>
              <a:t>2014</a:t>
            </a:r>
            <a:r>
              <a:rPr lang="zh-CN" altLang="en-US" sz="2400" dirty="0" smtClean="0">
                <a:latin typeface="华文行楷" panose="02010800040101010101" pitchFamily="2" charset="-122"/>
                <a:ea typeface="华文行楷" panose="02010800040101010101" pitchFamily="2" charset="-122"/>
              </a:rPr>
              <a:t>年</a:t>
            </a:r>
            <a:r>
              <a:rPr lang="en-US" altLang="zh-CN" sz="2400" dirty="0" smtClean="0">
                <a:latin typeface="华文行楷" panose="02010800040101010101" pitchFamily="2" charset="-122"/>
                <a:ea typeface="华文行楷" panose="02010800040101010101" pitchFamily="2" charset="-122"/>
              </a:rPr>
              <a:t>5</a:t>
            </a:r>
            <a:r>
              <a:rPr lang="zh-CN" altLang="en-US" sz="2400" dirty="0" smtClean="0">
                <a:latin typeface="华文行楷" panose="02010800040101010101" pitchFamily="2" charset="-122"/>
                <a:ea typeface="华文行楷" panose="02010800040101010101" pitchFamily="2" charset="-122"/>
              </a:rPr>
              <a:t>月</a:t>
            </a:r>
            <a:r>
              <a:rPr lang="en-US" altLang="zh-CN" sz="2400" dirty="0" smtClean="0">
                <a:latin typeface="华文行楷" panose="02010800040101010101" pitchFamily="2" charset="-122"/>
                <a:ea typeface="华文行楷" panose="02010800040101010101" pitchFamily="2" charset="-122"/>
              </a:rPr>
              <a:t>5</a:t>
            </a:r>
            <a:r>
              <a:rPr lang="zh-CN" altLang="en-US" sz="2400" dirty="0" smtClean="0">
                <a:latin typeface="华文行楷" panose="02010800040101010101" pitchFamily="2" charset="-122"/>
                <a:ea typeface="华文行楷" panose="02010800040101010101" pitchFamily="2" charset="-122"/>
              </a:rPr>
              <a:t>日</a:t>
            </a:r>
            <a:endParaRPr lang="zh-CN" altLang="en-US" sz="2400" dirty="0">
              <a:latin typeface="华文行楷" panose="02010800040101010101" pitchFamily="2" charset="-122"/>
              <a:ea typeface="华文行楷" panose="02010800040101010101" pitchFamily="2" charset="-122"/>
            </a:endParaRPr>
          </a:p>
        </p:txBody>
      </p:sp>
      <p:sp>
        <p:nvSpPr>
          <p:cNvPr id="9" name="内容占位符 2"/>
          <p:cNvSpPr txBox="1"/>
          <p:nvPr/>
        </p:nvSpPr>
        <p:spPr bwMode="auto">
          <a:xfrm>
            <a:off x="3286116" y="4714884"/>
            <a:ext cx="4857784" cy="1143008"/>
          </a:xfrm>
          <a:prstGeom prst="rect">
            <a:avLst/>
          </a:prstGeom>
          <a:noFill/>
          <a:ln w="9525">
            <a:noFill/>
            <a:miter lim="800000"/>
          </a:ln>
        </p:spPr>
        <p:txBody>
          <a:bodyPr vert="horz" wrap="square" lIns="91440" tIns="45720" rIns="91440" bIns="45720" numCol="1" anchor="t" anchorCtr="0" compatLnSpc="1"/>
          <a:lstStyle/>
          <a:p>
            <a:pPr marL="342900" marR="0" lvl="0" indent="-342900" algn="ctr" defTabSz="914400" rtl="0" eaLnBrk="0" fontAlgn="base" latinLnBrk="0" hangingPunct="0">
              <a:lnSpc>
                <a:spcPts val="2500"/>
              </a:lnSpc>
              <a:spcBef>
                <a:spcPct val="20000"/>
              </a:spcBef>
              <a:spcAft>
                <a:spcPct val="0"/>
              </a:spcAft>
              <a:buClrTx/>
              <a:buSzTx/>
              <a:defRPr/>
            </a:pPr>
            <a:r>
              <a:rPr kumimoji="0" lang="zh-CN" altLang="en-US"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幼圆" panose="02010509060101010101" pitchFamily="49" charset="-122"/>
                <a:ea typeface="幼圆" panose="02010509060101010101" pitchFamily="49" charset="-122"/>
              </a:rPr>
              <a:t>工业和信息化部办公厅 发展改革委办公厅</a:t>
            </a:r>
            <a:endParaRPr kumimoji="0" lang="en-US" altLang="zh-CN"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幼圆" panose="02010509060101010101" pitchFamily="49" charset="-122"/>
              <a:ea typeface="幼圆" panose="02010509060101010101" pitchFamily="49" charset="-122"/>
            </a:endParaRPr>
          </a:p>
          <a:p>
            <a:pPr marL="342900" marR="0" lvl="0" indent="-342900" algn="ctr" defTabSz="914400" rtl="0" eaLnBrk="0" fontAlgn="base" latinLnBrk="0" hangingPunct="0">
              <a:lnSpc>
                <a:spcPts val="2500"/>
              </a:lnSpc>
              <a:spcBef>
                <a:spcPct val="20000"/>
              </a:spcBef>
              <a:spcAft>
                <a:spcPct val="0"/>
              </a:spcAft>
              <a:buClrTx/>
              <a:buSzTx/>
              <a:defRPr/>
            </a:pPr>
            <a:r>
              <a:rPr kumimoji="0" lang="en-US" altLang="zh-CN"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rPr>
              <a:t>《</a:t>
            </a:r>
            <a:r>
              <a:rPr kumimoji="0" lang="zh-CN" altLang="en-US"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rPr>
              <a:t>关于印发水泥企业电耗核算办法的通知</a:t>
            </a:r>
            <a:r>
              <a:rPr kumimoji="0" lang="en-US" altLang="zh-CN"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rPr>
              <a:t>》</a:t>
            </a:r>
          </a:p>
          <a:p>
            <a:pPr marL="342900" marR="0" lvl="0" indent="-342900" algn="ctr" defTabSz="914400" rtl="0" eaLnBrk="0" fontAlgn="base" latinLnBrk="0" hangingPunct="0">
              <a:lnSpc>
                <a:spcPts val="2500"/>
              </a:lnSpc>
              <a:spcBef>
                <a:spcPct val="20000"/>
              </a:spcBef>
              <a:spcAft>
                <a:spcPct val="0"/>
              </a:spcAft>
              <a:buClrTx/>
              <a:buSzTx/>
              <a:defRPr/>
            </a:pPr>
            <a:r>
              <a:rPr kumimoji="0" lang="en-US" altLang="zh-CN"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a:t>
            </a:r>
            <a:r>
              <a:rPr kumimoji="0" lang="zh-CN" altLang="en-US"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工信厅联节</a:t>
            </a:r>
            <a:r>
              <a:rPr kumimoji="0" lang="en-US" altLang="zh-CN"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a:t>
            </a:r>
            <a:r>
              <a:rPr kumimoji="0" lang="en-US" altLang="en-US"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2016</a:t>
            </a:r>
            <a:r>
              <a:rPr kumimoji="0" lang="en-US" altLang="zh-CN"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a:t>
            </a:r>
            <a:r>
              <a:rPr kumimoji="0" lang="en-US" altLang="en-US"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139</a:t>
            </a:r>
            <a:r>
              <a:rPr kumimoji="0" lang="zh-CN" altLang="en-US"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号</a:t>
            </a:r>
            <a:r>
              <a:rPr kumimoji="0" lang="en-US" altLang="zh-CN"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a:t>
            </a:r>
            <a:endParaRPr kumimoji="0" lang="zh-CN" altLang="en-US"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endParaRPr>
          </a:p>
        </p:txBody>
      </p:sp>
      <p:sp>
        <p:nvSpPr>
          <p:cNvPr id="10" name="下箭头 9"/>
          <p:cNvSpPr/>
          <p:nvPr/>
        </p:nvSpPr>
        <p:spPr>
          <a:xfrm>
            <a:off x="1357478" y="4107755"/>
            <a:ext cx="714380" cy="71438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1" name="TextBox 10"/>
          <p:cNvSpPr txBox="1"/>
          <p:nvPr/>
        </p:nvSpPr>
        <p:spPr>
          <a:xfrm>
            <a:off x="714348" y="3429000"/>
            <a:ext cx="192882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2400" dirty="0" smtClean="0">
                <a:latin typeface="华文行楷" panose="02010800040101010101" pitchFamily="2" charset="-122"/>
                <a:ea typeface="华文行楷" panose="02010800040101010101" pitchFamily="2" charset="-122"/>
              </a:rPr>
              <a:t>2016</a:t>
            </a:r>
            <a:r>
              <a:rPr lang="zh-CN" altLang="en-US" sz="2400" dirty="0" smtClean="0">
                <a:latin typeface="华文行楷" panose="02010800040101010101" pitchFamily="2" charset="-122"/>
                <a:ea typeface="华文行楷" panose="02010800040101010101" pitchFamily="2" charset="-122"/>
              </a:rPr>
              <a:t>年</a:t>
            </a:r>
            <a:r>
              <a:rPr lang="en-US" altLang="zh-CN" sz="2400" dirty="0" smtClean="0">
                <a:latin typeface="华文行楷" panose="02010800040101010101" pitchFamily="2" charset="-122"/>
                <a:ea typeface="华文行楷" panose="02010800040101010101" pitchFamily="2" charset="-122"/>
              </a:rPr>
              <a:t>1</a:t>
            </a:r>
            <a:r>
              <a:rPr lang="zh-CN" altLang="en-US" sz="2400" dirty="0" smtClean="0">
                <a:latin typeface="华文行楷" panose="02010800040101010101" pitchFamily="2" charset="-122"/>
                <a:ea typeface="华文行楷" panose="02010800040101010101" pitchFamily="2" charset="-122"/>
              </a:rPr>
              <a:t>月</a:t>
            </a:r>
            <a:r>
              <a:rPr lang="en-US" altLang="zh-CN" sz="2400" dirty="0" smtClean="0">
                <a:latin typeface="华文行楷" panose="02010800040101010101" pitchFamily="2" charset="-122"/>
                <a:ea typeface="华文行楷" panose="02010800040101010101" pitchFamily="2" charset="-122"/>
              </a:rPr>
              <a:t>14</a:t>
            </a:r>
            <a:r>
              <a:rPr lang="zh-CN" altLang="en-US" sz="2400" dirty="0" smtClean="0">
                <a:latin typeface="华文行楷" panose="02010800040101010101" pitchFamily="2" charset="-122"/>
                <a:ea typeface="华文行楷" panose="02010800040101010101" pitchFamily="2" charset="-122"/>
              </a:rPr>
              <a:t>日</a:t>
            </a:r>
            <a:endParaRPr lang="zh-CN" altLang="en-US" sz="2400" dirty="0">
              <a:latin typeface="华文行楷" panose="02010800040101010101" pitchFamily="2" charset="-122"/>
              <a:ea typeface="华文行楷" panose="02010800040101010101" pitchFamily="2" charset="-122"/>
            </a:endParaRPr>
          </a:p>
        </p:txBody>
      </p:sp>
      <p:sp>
        <p:nvSpPr>
          <p:cNvPr id="12" name="下箭头 11"/>
          <p:cNvSpPr/>
          <p:nvPr/>
        </p:nvSpPr>
        <p:spPr>
          <a:xfrm>
            <a:off x="1285852" y="2500306"/>
            <a:ext cx="714380" cy="71438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3" name="TextBox 12"/>
          <p:cNvSpPr txBox="1"/>
          <p:nvPr/>
        </p:nvSpPr>
        <p:spPr>
          <a:xfrm>
            <a:off x="785786" y="5000636"/>
            <a:ext cx="1928826"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2400" dirty="0" smtClean="0">
                <a:latin typeface="华文行楷" panose="02010800040101010101" pitchFamily="2" charset="-122"/>
                <a:ea typeface="华文行楷" panose="02010800040101010101" pitchFamily="2" charset="-122"/>
              </a:rPr>
              <a:t>2016</a:t>
            </a:r>
            <a:r>
              <a:rPr lang="zh-CN" altLang="en-US" sz="2400" dirty="0" smtClean="0">
                <a:latin typeface="华文行楷" panose="02010800040101010101" pitchFamily="2" charset="-122"/>
                <a:ea typeface="华文行楷" panose="02010800040101010101" pitchFamily="2" charset="-122"/>
              </a:rPr>
              <a:t>年</a:t>
            </a:r>
            <a:r>
              <a:rPr lang="en-US" altLang="zh-CN" sz="2400" dirty="0" smtClean="0">
                <a:latin typeface="华文行楷" panose="02010800040101010101" pitchFamily="2" charset="-122"/>
                <a:ea typeface="华文行楷" panose="02010800040101010101" pitchFamily="2" charset="-122"/>
              </a:rPr>
              <a:t>9</a:t>
            </a:r>
            <a:r>
              <a:rPr lang="zh-CN" altLang="en-US" sz="2400" dirty="0" smtClean="0">
                <a:latin typeface="华文行楷" panose="02010800040101010101" pitchFamily="2" charset="-122"/>
                <a:ea typeface="华文行楷" panose="02010800040101010101" pitchFamily="2" charset="-122"/>
              </a:rPr>
              <a:t>月</a:t>
            </a:r>
            <a:r>
              <a:rPr lang="en-US" altLang="zh-CN" sz="2400" dirty="0" smtClean="0">
                <a:latin typeface="华文行楷" panose="02010800040101010101" pitchFamily="2" charset="-122"/>
                <a:ea typeface="华文行楷" panose="02010800040101010101" pitchFamily="2" charset="-122"/>
              </a:rPr>
              <a:t>2</a:t>
            </a:r>
            <a:r>
              <a:rPr lang="zh-CN" altLang="en-US" sz="2400" dirty="0" smtClean="0">
                <a:latin typeface="华文行楷" panose="02010800040101010101" pitchFamily="2" charset="-122"/>
                <a:ea typeface="华文行楷" panose="02010800040101010101" pitchFamily="2" charset="-122"/>
              </a:rPr>
              <a:t>日</a:t>
            </a:r>
            <a:endParaRPr lang="zh-CN" altLang="en-US" sz="2400" dirty="0">
              <a:latin typeface="华文行楷" panose="02010800040101010101" pitchFamily="2" charset="-122"/>
              <a:ea typeface="华文行楷" panose="02010800040101010101" pitchFamily="2" charset="-122"/>
            </a:endParaRPr>
          </a:p>
        </p:txBody>
      </p:sp>
      <p:sp>
        <p:nvSpPr>
          <p:cNvPr id="14" name="内容占位符 2"/>
          <p:cNvSpPr txBox="1"/>
          <p:nvPr/>
        </p:nvSpPr>
        <p:spPr bwMode="auto">
          <a:xfrm>
            <a:off x="2857488" y="3071810"/>
            <a:ext cx="5643602" cy="1214446"/>
          </a:xfrm>
          <a:prstGeom prst="rect">
            <a:avLst/>
          </a:prstGeom>
          <a:noFill/>
          <a:ln w="9525">
            <a:noFill/>
            <a:miter lim="800000"/>
          </a:ln>
        </p:spPr>
        <p:txBody>
          <a:bodyPr vert="horz" wrap="square" lIns="91440" tIns="45720" rIns="91440" bIns="45720" numCol="1" anchor="t" anchorCtr="0" compatLnSpc="1"/>
          <a:lstStyle/>
          <a:p>
            <a:pPr marL="342900" marR="0" lvl="0" indent="-342900" algn="ctr" defTabSz="914400" rtl="0" eaLnBrk="0" fontAlgn="base" latinLnBrk="0" hangingPunct="0">
              <a:lnSpc>
                <a:spcPts val="2500"/>
              </a:lnSpc>
              <a:spcBef>
                <a:spcPct val="20000"/>
              </a:spcBef>
              <a:spcAft>
                <a:spcPct val="0"/>
              </a:spcAft>
              <a:buClrTx/>
              <a:buSzTx/>
              <a:defRPr/>
            </a:pPr>
            <a:r>
              <a:rPr kumimoji="0" lang="zh-CN" altLang="en-US"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幼圆" panose="02010509060101010101" pitchFamily="49" charset="-122"/>
                <a:ea typeface="幼圆" panose="02010509060101010101" pitchFamily="49" charset="-122"/>
              </a:rPr>
              <a:t>国家发展改革委 工业和信息化部</a:t>
            </a:r>
            <a:endParaRPr kumimoji="0" lang="en-US" altLang="zh-CN"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幼圆" panose="02010509060101010101" pitchFamily="49" charset="-122"/>
              <a:ea typeface="幼圆" panose="02010509060101010101" pitchFamily="49" charset="-122"/>
            </a:endParaRPr>
          </a:p>
          <a:p>
            <a:pPr marL="342900" marR="0" lvl="0" indent="-342900" algn="ctr" defTabSz="914400" rtl="0" eaLnBrk="0" fontAlgn="base" latinLnBrk="0" hangingPunct="0">
              <a:lnSpc>
                <a:spcPts val="2500"/>
              </a:lnSpc>
              <a:spcBef>
                <a:spcPct val="20000"/>
              </a:spcBef>
              <a:spcAft>
                <a:spcPct val="0"/>
              </a:spcAft>
              <a:buClrTx/>
              <a:buSzTx/>
              <a:defRPr/>
            </a:pPr>
            <a:r>
              <a:rPr kumimoji="0" lang="en-US" altLang="zh-CN"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rPr>
              <a:t>《</a:t>
            </a:r>
            <a:r>
              <a:rPr kumimoji="0" lang="zh-CN" altLang="en-US"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rPr>
              <a:t>关于水泥企业用电实行阶梯电价政策有关问题的通知</a:t>
            </a:r>
            <a:r>
              <a:rPr kumimoji="0" lang="en-US" altLang="zh-CN"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rPr>
              <a:t>》</a:t>
            </a:r>
          </a:p>
          <a:p>
            <a:pPr marL="342900" marR="0" lvl="0" indent="-342900" algn="ctr" defTabSz="914400" rtl="0" eaLnBrk="0" fontAlgn="base" latinLnBrk="0" hangingPunct="0">
              <a:lnSpc>
                <a:spcPts val="2500"/>
              </a:lnSpc>
              <a:spcBef>
                <a:spcPct val="20000"/>
              </a:spcBef>
              <a:spcAft>
                <a:spcPct val="0"/>
              </a:spcAft>
              <a:buClrTx/>
              <a:buSzTx/>
              <a:defRPr/>
            </a:pPr>
            <a:r>
              <a:rPr kumimoji="0" lang="zh-CN" altLang="en-US"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（发改价格</a:t>
            </a:r>
            <a:r>
              <a:rPr kumimoji="0" lang="en-US"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[2016]75</a:t>
            </a:r>
            <a:r>
              <a:rPr kumimoji="0" lang="zh-CN" altLang="en-US"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rPr>
              <a:t>）</a:t>
            </a:r>
            <a:endParaRPr kumimoji="0" lang="en-US" altLang="zh-CN"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endParaRPr>
          </a:p>
        </p:txBody>
      </p:sp>
      <p:sp>
        <p:nvSpPr>
          <p:cNvPr id="16" name="标题 1"/>
          <p:cNvSpPr>
            <a:spLocks noGrp="1"/>
          </p:cNvSpPr>
          <p:nvPr>
            <p:ph type="title"/>
          </p:nvPr>
        </p:nvSpPr>
        <p:spPr>
          <a:xfrm>
            <a:off x="457200" y="274638"/>
            <a:ext cx="8229600" cy="868346"/>
          </a:xfrm>
        </p:spPr>
        <p:txBody>
          <a:bodyPr/>
          <a:lstStyle/>
          <a:p>
            <a:pPr algn="l"/>
            <a:r>
              <a:rPr lang="en-US" altLang="zh-CN" sz="2900" b="1" dirty="0" smtClean="0"/>
              <a:t>2.2 </a:t>
            </a:r>
            <a:r>
              <a:rPr lang="zh-CN" altLang="en-US" sz="2900" b="1" dirty="0" smtClean="0"/>
              <a:t>阶梯电价政策</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11760" y="2780928"/>
            <a:ext cx="6215074" cy="1146428"/>
          </a:xfrm>
        </p:spPr>
        <p:txBody>
          <a:bodyPr/>
          <a:lstStyle/>
          <a:p>
            <a:pPr marL="0" algn="ctr">
              <a:lnSpc>
                <a:spcPts val="2500"/>
              </a:lnSpc>
              <a:spcBef>
                <a:spcPts val="0"/>
              </a:spcBef>
              <a:buNone/>
            </a:pPr>
            <a:r>
              <a:rPr lang="zh-CN" altLang="en-US"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工信部组织地方工信委、节能监察中心等</a:t>
            </a:r>
            <a:endParaRPr lang="en-US" altLang="zh-CN"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marL="0" algn="ctr">
              <a:lnSpc>
                <a:spcPts val="2500"/>
              </a:lnSpc>
              <a:spcBef>
                <a:spcPts val="0"/>
              </a:spcBef>
              <a:buNone/>
            </a:pPr>
            <a:r>
              <a:rPr lang="zh-CN" altLang="en-US" sz="1600" b="1" dirty="0" smtClean="0">
                <a:solidFill>
                  <a:srgbClr val="0070C0"/>
                </a:solidFill>
                <a:latin typeface="幼圆" panose="02010509060101010101" pitchFamily="49" charset="-122"/>
                <a:ea typeface="幼圆" panose="02010509060101010101" pitchFamily="49" charset="-122"/>
              </a:rPr>
              <a:t>开展水泥行业能效标准与政策培训</a:t>
            </a:r>
            <a:endParaRPr lang="en-US" altLang="en-US" sz="1600" dirty="0" smtClean="0">
              <a:solidFill>
                <a:srgbClr val="0070C0"/>
              </a:solidFill>
              <a:latin typeface="幼圆" panose="02010509060101010101" pitchFamily="49" charset="-122"/>
              <a:ea typeface="幼圆" panose="02010509060101010101" pitchFamily="49" charset="-122"/>
            </a:endParaRP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17</a:t>
            </a:fld>
            <a:r>
              <a:rPr lang="en-US" altLang="zh-CN" dirty="0" smtClean="0">
                <a:solidFill>
                  <a:prstClr val="black">
                    <a:tint val="75000"/>
                  </a:prstClr>
                </a:solidFill>
              </a:rPr>
              <a:t>/26</a:t>
            </a:r>
            <a:endParaRPr lang="zh-CN" altLang="en-US" dirty="0">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14348" y="2857496"/>
            <a:ext cx="214314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2400" dirty="0" smtClean="0">
                <a:latin typeface="华文行楷" panose="02010800040101010101" pitchFamily="2" charset="-122"/>
                <a:ea typeface="华文行楷" panose="02010800040101010101" pitchFamily="2" charset="-122"/>
              </a:rPr>
              <a:t>2016</a:t>
            </a:r>
            <a:r>
              <a:rPr lang="zh-CN" altLang="en-US" sz="2400" dirty="0" smtClean="0">
                <a:latin typeface="华文行楷" panose="02010800040101010101" pitchFamily="2" charset="-122"/>
                <a:ea typeface="华文行楷" panose="02010800040101010101" pitchFamily="2" charset="-122"/>
              </a:rPr>
              <a:t>年</a:t>
            </a:r>
            <a:r>
              <a:rPr lang="en-US" altLang="zh-CN" sz="2400" dirty="0" smtClean="0">
                <a:latin typeface="华文行楷" panose="02010800040101010101" pitchFamily="2" charset="-122"/>
                <a:ea typeface="华文行楷" panose="02010800040101010101" pitchFamily="2" charset="-122"/>
              </a:rPr>
              <a:t>5-7</a:t>
            </a:r>
            <a:r>
              <a:rPr lang="zh-CN" altLang="en-US" sz="2400" dirty="0" smtClean="0">
                <a:latin typeface="华文行楷" panose="02010800040101010101" pitchFamily="2" charset="-122"/>
                <a:ea typeface="华文行楷" panose="02010800040101010101" pitchFamily="2" charset="-122"/>
              </a:rPr>
              <a:t>月</a:t>
            </a:r>
            <a:endParaRPr lang="zh-CN" altLang="en-US" sz="2400" dirty="0">
              <a:latin typeface="华文行楷" panose="02010800040101010101" pitchFamily="2" charset="-122"/>
              <a:ea typeface="华文行楷" panose="02010800040101010101" pitchFamily="2" charset="-122"/>
            </a:endParaRPr>
          </a:p>
        </p:txBody>
      </p:sp>
      <p:sp>
        <p:nvSpPr>
          <p:cNvPr id="9" name="内容占位符 2"/>
          <p:cNvSpPr txBox="1"/>
          <p:nvPr/>
        </p:nvSpPr>
        <p:spPr bwMode="auto">
          <a:xfrm>
            <a:off x="3286116" y="4000504"/>
            <a:ext cx="4857784" cy="1143008"/>
          </a:xfrm>
          <a:prstGeom prst="rect">
            <a:avLst/>
          </a:prstGeom>
          <a:noFill/>
          <a:ln w="9525">
            <a:noFill/>
            <a:miter lim="800000"/>
          </a:ln>
        </p:spPr>
        <p:txBody>
          <a:bodyPr vert="horz" wrap="square" lIns="91440" tIns="45720" rIns="91440" bIns="45720" numCol="1" anchor="t" anchorCtr="0" compatLnSpc="1"/>
          <a:lstStyle/>
          <a:p>
            <a:pPr marL="342900" lvl="0" indent="-342900" algn="ctr" eaLnBrk="0" fontAlgn="base" hangingPunct="0">
              <a:lnSpc>
                <a:spcPts val="2500"/>
              </a:lnSpc>
              <a:spcBef>
                <a:spcPct val="20000"/>
              </a:spcBef>
              <a:spcAft>
                <a:spcPct val="0"/>
              </a:spcAft>
            </a:pPr>
            <a:r>
              <a:rPr lang="zh-CN" altLang="en-US"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工业和信息化部</a:t>
            </a:r>
            <a:endParaRPr lang="en-US" altLang="zh-CN"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marL="342900" lvl="0" indent="-342900" algn="ctr" eaLnBrk="0" fontAlgn="base" hangingPunct="0">
              <a:lnSpc>
                <a:spcPts val="2500"/>
              </a:lnSpc>
              <a:spcBef>
                <a:spcPct val="20000"/>
              </a:spcBef>
              <a:spcAft>
                <a:spcPct val="0"/>
              </a:spcAft>
            </a:pPr>
            <a:r>
              <a:rPr kumimoji="0" lang="zh-CN" altLang="en-US" sz="1600" b="1" i="0" u="none" strike="noStrike" kern="1200" cap="none" spc="0" normalizeH="0" baseline="0" noProof="0" dirty="0" smtClean="0">
                <a:ln>
                  <a:noFill/>
                </a:ln>
                <a:solidFill>
                  <a:srgbClr val="0070C0"/>
                </a:solidFill>
                <a:uLnTx/>
                <a:uFillTx/>
                <a:latin typeface="幼圆" panose="02010509060101010101" pitchFamily="49" charset="-122"/>
                <a:ea typeface="幼圆" panose="02010509060101010101" pitchFamily="49" charset="-122"/>
              </a:rPr>
              <a:t>组织开展</a:t>
            </a:r>
            <a:r>
              <a:rPr kumimoji="0" lang="en-US" altLang="zh-CN" sz="1600" b="1" i="0" u="none" strike="noStrike" kern="1200" cap="none" spc="0" normalizeH="0" baseline="0" noProof="0" dirty="0" smtClean="0">
                <a:ln>
                  <a:noFill/>
                </a:ln>
                <a:solidFill>
                  <a:srgbClr val="0070C0"/>
                </a:solidFill>
                <a:uLnTx/>
                <a:uFillTx/>
                <a:latin typeface="幼圆" panose="02010509060101010101" pitchFamily="49" charset="-122"/>
                <a:ea typeface="幼圆" panose="02010509060101010101" pitchFamily="49" charset="-122"/>
              </a:rPr>
              <a:t>2016</a:t>
            </a:r>
            <a:r>
              <a:rPr kumimoji="0" lang="zh-CN" altLang="en-US" sz="1600" b="1" i="0" u="none" strike="noStrike" kern="1200" cap="none" spc="0" normalizeH="0" baseline="0" noProof="0" dirty="0" smtClean="0">
                <a:ln>
                  <a:noFill/>
                </a:ln>
                <a:solidFill>
                  <a:srgbClr val="0070C0"/>
                </a:solidFill>
                <a:uLnTx/>
                <a:uFillTx/>
                <a:latin typeface="幼圆" panose="02010509060101010101" pitchFamily="49" charset="-122"/>
                <a:ea typeface="幼圆" panose="02010509060101010101" pitchFamily="49" charset="-122"/>
              </a:rPr>
              <a:t>年国家重大工业节能专项监察</a:t>
            </a:r>
            <a:endParaRPr kumimoji="0" lang="en-US" altLang="zh-CN" sz="1600" b="1" i="0" u="none" strike="noStrike" kern="1200" cap="none" spc="0" normalizeH="0" baseline="0" noProof="0" dirty="0" smtClean="0">
              <a:ln>
                <a:noFill/>
              </a:ln>
              <a:solidFill>
                <a:srgbClr val="0070C0"/>
              </a:solidFill>
              <a:uLnTx/>
              <a:uFillTx/>
              <a:latin typeface="幼圆" panose="02010509060101010101" pitchFamily="49" charset="-122"/>
              <a:ea typeface="幼圆" panose="02010509060101010101" pitchFamily="49" charset="-122"/>
            </a:endParaRPr>
          </a:p>
          <a:p>
            <a:pPr marL="342900" lvl="0" indent="-342900" algn="ctr" eaLnBrk="0" fontAlgn="base" hangingPunct="0">
              <a:lnSpc>
                <a:spcPts val="2500"/>
              </a:lnSpc>
              <a:spcBef>
                <a:spcPct val="20000"/>
              </a:spcBef>
              <a:spcAft>
                <a:spcPct val="0"/>
              </a:spcAft>
            </a:pPr>
            <a:r>
              <a:rPr lang="zh-CN" altLang="en-US" sz="1600" dirty="0" smtClean="0">
                <a:latin typeface="幼圆" panose="02010509060101010101" pitchFamily="49" charset="-122"/>
                <a:ea typeface="幼圆" panose="02010509060101010101" pitchFamily="49" charset="-122"/>
              </a:rPr>
              <a:t>提出了国家重大工业节能专项监察企业名单</a:t>
            </a:r>
            <a:endParaRPr kumimoji="0" lang="en-US" altLang="zh-CN" sz="1600" i="0" u="none" strike="noStrike" kern="1200" cap="none" spc="0" normalizeH="0" baseline="0" noProof="0" dirty="0" smtClean="0">
              <a:ln>
                <a:noFill/>
              </a:ln>
              <a:uLnTx/>
              <a:uFillTx/>
              <a:latin typeface="幼圆" panose="02010509060101010101" pitchFamily="49" charset="-122"/>
              <a:ea typeface="幼圆" panose="02010509060101010101" pitchFamily="49" charset="-122"/>
            </a:endParaRPr>
          </a:p>
          <a:p>
            <a:pPr marL="342900" lvl="0" indent="-342900" algn="ctr" eaLnBrk="0" fontAlgn="base" hangingPunct="0">
              <a:lnSpc>
                <a:spcPts val="2500"/>
              </a:lnSpc>
              <a:spcBef>
                <a:spcPct val="20000"/>
              </a:spcBef>
              <a:spcAft>
                <a:spcPct val="0"/>
              </a:spcAft>
            </a:pPr>
            <a:endParaRPr kumimoji="0" lang="zh-CN" altLang="en-US" sz="1600" i="0" u="none" strike="noStrike" kern="1200" cap="none" spc="0" normalizeH="0" baseline="0" noProof="0" dirty="0" smtClean="0">
              <a:ln>
                <a:noFill/>
              </a:ln>
              <a:solidFill>
                <a:schemeClr val="tx1"/>
              </a:solidFill>
              <a:effectLst/>
              <a:uLnTx/>
              <a:uFillTx/>
              <a:latin typeface="幼圆" panose="02010509060101010101" pitchFamily="49" charset="-122"/>
              <a:ea typeface="幼圆" panose="02010509060101010101" pitchFamily="49" charset="-122"/>
            </a:endParaRPr>
          </a:p>
        </p:txBody>
      </p:sp>
      <p:sp>
        <p:nvSpPr>
          <p:cNvPr id="10" name="下箭头 9"/>
          <p:cNvSpPr/>
          <p:nvPr/>
        </p:nvSpPr>
        <p:spPr>
          <a:xfrm>
            <a:off x="1357290" y="4929198"/>
            <a:ext cx="714380" cy="7143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1" name="TextBox 10"/>
          <p:cNvSpPr txBox="1"/>
          <p:nvPr/>
        </p:nvSpPr>
        <p:spPr>
          <a:xfrm>
            <a:off x="785786" y="5715016"/>
            <a:ext cx="207170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2400" dirty="0" smtClean="0">
                <a:latin typeface="华文行楷" panose="02010800040101010101" pitchFamily="2" charset="-122"/>
                <a:ea typeface="华文行楷" panose="02010800040101010101" pitchFamily="2" charset="-122"/>
              </a:rPr>
              <a:t>2016</a:t>
            </a:r>
            <a:r>
              <a:rPr lang="zh-CN" altLang="en-US" sz="2400" dirty="0" smtClean="0">
                <a:latin typeface="华文行楷" panose="02010800040101010101" pitchFamily="2" charset="-122"/>
                <a:ea typeface="华文行楷" panose="02010800040101010101" pitchFamily="2" charset="-122"/>
              </a:rPr>
              <a:t>年</a:t>
            </a:r>
            <a:r>
              <a:rPr lang="en-US" altLang="zh-CN" sz="2400" dirty="0" smtClean="0">
                <a:latin typeface="华文行楷" panose="02010800040101010101" pitchFamily="2" charset="-122"/>
                <a:ea typeface="华文行楷" panose="02010800040101010101" pitchFamily="2" charset="-122"/>
              </a:rPr>
              <a:t>8</a:t>
            </a:r>
            <a:r>
              <a:rPr lang="zh-CN" altLang="en-US" sz="2400" dirty="0" smtClean="0">
                <a:latin typeface="华文行楷" panose="02010800040101010101" pitchFamily="2" charset="-122"/>
                <a:ea typeface="华文行楷" panose="02010800040101010101" pitchFamily="2" charset="-122"/>
              </a:rPr>
              <a:t>月</a:t>
            </a:r>
            <a:r>
              <a:rPr lang="en-US" altLang="zh-CN" sz="2400" dirty="0" smtClean="0">
                <a:latin typeface="华文行楷" panose="02010800040101010101" pitchFamily="2" charset="-122"/>
                <a:ea typeface="华文行楷" panose="02010800040101010101" pitchFamily="2" charset="-122"/>
              </a:rPr>
              <a:t>23</a:t>
            </a:r>
            <a:r>
              <a:rPr lang="zh-CN" altLang="en-US" sz="2400" dirty="0" smtClean="0">
                <a:latin typeface="华文行楷" panose="02010800040101010101" pitchFamily="2" charset="-122"/>
                <a:ea typeface="华文行楷" panose="02010800040101010101" pitchFamily="2" charset="-122"/>
              </a:rPr>
              <a:t>日</a:t>
            </a:r>
            <a:endParaRPr lang="zh-CN" altLang="en-US" sz="2400" dirty="0">
              <a:latin typeface="华文行楷" panose="02010800040101010101" pitchFamily="2" charset="-122"/>
              <a:ea typeface="华文行楷" panose="02010800040101010101" pitchFamily="2" charset="-122"/>
            </a:endParaRPr>
          </a:p>
        </p:txBody>
      </p:sp>
      <p:sp>
        <p:nvSpPr>
          <p:cNvPr id="12" name="下箭头 11"/>
          <p:cNvSpPr/>
          <p:nvPr/>
        </p:nvSpPr>
        <p:spPr>
          <a:xfrm>
            <a:off x="1357290" y="3571876"/>
            <a:ext cx="714380" cy="7143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3" name="TextBox 12"/>
          <p:cNvSpPr txBox="1"/>
          <p:nvPr/>
        </p:nvSpPr>
        <p:spPr>
          <a:xfrm>
            <a:off x="714348" y="4357694"/>
            <a:ext cx="214314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2400" dirty="0" smtClean="0">
                <a:latin typeface="华文行楷" panose="02010800040101010101" pitchFamily="2" charset="-122"/>
                <a:ea typeface="华文行楷" panose="02010800040101010101" pitchFamily="2" charset="-122"/>
              </a:rPr>
              <a:t>2016</a:t>
            </a:r>
            <a:r>
              <a:rPr lang="zh-CN" altLang="en-US" sz="2400" dirty="0" smtClean="0">
                <a:latin typeface="华文行楷" panose="02010800040101010101" pitchFamily="2" charset="-122"/>
                <a:ea typeface="华文行楷" panose="02010800040101010101" pitchFamily="2" charset="-122"/>
              </a:rPr>
              <a:t>年</a:t>
            </a:r>
            <a:r>
              <a:rPr lang="en-US" altLang="zh-CN" sz="2400" dirty="0" smtClean="0">
                <a:latin typeface="华文行楷" panose="02010800040101010101" pitchFamily="2" charset="-122"/>
                <a:ea typeface="华文行楷" panose="02010800040101010101" pitchFamily="2" charset="-122"/>
              </a:rPr>
              <a:t>6</a:t>
            </a:r>
            <a:r>
              <a:rPr lang="zh-CN" altLang="en-US" sz="2400" dirty="0" smtClean="0">
                <a:latin typeface="华文行楷" panose="02010800040101010101" pitchFamily="2" charset="-122"/>
                <a:ea typeface="华文行楷" panose="02010800040101010101" pitchFamily="2" charset="-122"/>
              </a:rPr>
              <a:t>月</a:t>
            </a:r>
            <a:r>
              <a:rPr lang="en-US" altLang="zh-CN" sz="2400" dirty="0" smtClean="0">
                <a:latin typeface="华文行楷" panose="02010800040101010101" pitchFamily="2" charset="-122"/>
                <a:ea typeface="华文行楷" panose="02010800040101010101" pitchFamily="2" charset="-122"/>
              </a:rPr>
              <a:t>30</a:t>
            </a:r>
            <a:r>
              <a:rPr lang="zh-CN" altLang="en-US" sz="2400" dirty="0" smtClean="0">
                <a:latin typeface="华文行楷" panose="02010800040101010101" pitchFamily="2" charset="-122"/>
                <a:ea typeface="华文行楷" panose="02010800040101010101" pitchFamily="2" charset="-122"/>
              </a:rPr>
              <a:t>日</a:t>
            </a:r>
            <a:endParaRPr lang="zh-CN" altLang="en-US" sz="2400" dirty="0">
              <a:latin typeface="华文行楷" panose="02010800040101010101" pitchFamily="2" charset="-122"/>
              <a:ea typeface="华文行楷" panose="02010800040101010101" pitchFamily="2" charset="-122"/>
            </a:endParaRPr>
          </a:p>
        </p:txBody>
      </p:sp>
      <p:sp>
        <p:nvSpPr>
          <p:cNvPr id="14" name="内容占位符 2"/>
          <p:cNvSpPr txBox="1"/>
          <p:nvPr/>
        </p:nvSpPr>
        <p:spPr bwMode="auto">
          <a:xfrm>
            <a:off x="3000364" y="5429264"/>
            <a:ext cx="5643602" cy="1096080"/>
          </a:xfrm>
          <a:prstGeom prst="rect">
            <a:avLst/>
          </a:prstGeom>
          <a:noFill/>
          <a:ln w="9525">
            <a:noFill/>
            <a:miter lim="800000"/>
          </a:ln>
        </p:spPr>
        <p:txBody>
          <a:bodyPr vert="horz" wrap="square" lIns="91440" tIns="45720" rIns="91440" bIns="45720" numCol="1" anchor="t" anchorCtr="0" compatLnSpc="1"/>
          <a:lstStyle/>
          <a:p>
            <a:pPr marL="342900" marR="0" lvl="0" indent="-342900" algn="ctr" defTabSz="914400" rtl="0" eaLnBrk="0" fontAlgn="base" latinLnBrk="0" hangingPunct="0">
              <a:lnSpc>
                <a:spcPts val="2500"/>
              </a:lnSpc>
              <a:spcBef>
                <a:spcPct val="20000"/>
              </a:spcBef>
              <a:spcAft>
                <a:spcPct val="0"/>
              </a:spcAft>
              <a:buClrTx/>
              <a:buSzTx/>
              <a:defRPr/>
            </a:pPr>
            <a:r>
              <a:rPr lang="zh-CN" altLang="en-US"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工业和信息化部办公厅印发</a:t>
            </a:r>
            <a:endParaRPr lang="en-US" altLang="zh-CN"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marL="342900" marR="0" lvl="0" indent="-342900" algn="ctr" defTabSz="914400" rtl="0" eaLnBrk="0" fontAlgn="base" latinLnBrk="0" hangingPunct="0">
              <a:lnSpc>
                <a:spcPts val="2500"/>
              </a:lnSpc>
              <a:spcBef>
                <a:spcPct val="20000"/>
              </a:spcBef>
              <a:spcAft>
                <a:spcPct val="0"/>
              </a:spcAft>
              <a:buClrTx/>
              <a:buSzTx/>
              <a:defRPr/>
            </a:pPr>
            <a:endParaRPr kumimoji="0" lang="en-US" altLang="zh-CN"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endParaRPr>
          </a:p>
          <a:p>
            <a:pPr marL="342900" marR="0" lvl="0" indent="-342900" algn="ctr" defTabSz="914400" rtl="0" eaLnBrk="0" fontAlgn="base" latinLnBrk="0" hangingPunct="0">
              <a:lnSpc>
                <a:spcPts val="2500"/>
              </a:lnSpc>
              <a:spcBef>
                <a:spcPct val="20000"/>
              </a:spcBef>
              <a:spcAft>
                <a:spcPct val="0"/>
              </a:spcAft>
              <a:buClrTx/>
              <a:buSzTx/>
              <a:defRPr/>
            </a:pPr>
            <a:r>
              <a:rPr kumimoji="0" lang="zh-CN" altLang="en-US"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rPr>
              <a:t>国家重大工业节能专项监察工作手册（</a:t>
            </a:r>
            <a:r>
              <a:rPr kumimoji="0" lang="en-US" altLang="zh-CN"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rPr>
              <a:t>2016</a:t>
            </a:r>
            <a:r>
              <a:rPr kumimoji="0" lang="zh-CN" altLang="en-US"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rPr>
              <a:t>版）</a:t>
            </a:r>
            <a:endParaRPr kumimoji="0" lang="en-US" altLang="zh-CN"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endParaRPr>
          </a:p>
          <a:p>
            <a:pPr marL="342900" marR="0" lvl="0" indent="-342900" algn="ctr" defTabSz="914400" rtl="0" eaLnBrk="0" fontAlgn="base" latinLnBrk="0" hangingPunct="0">
              <a:lnSpc>
                <a:spcPts val="2500"/>
              </a:lnSpc>
              <a:spcBef>
                <a:spcPct val="20000"/>
              </a:spcBef>
              <a:spcAft>
                <a:spcPct val="0"/>
              </a:spcAft>
              <a:buClrTx/>
              <a:buSzTx/>
              <a:defRPr/>
            </a:pPr>
            <a:endParaRPr kumimoji="0" lang="en-US" altLang="zh-CN"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endParaRPr>
          </a:p>
          <a:p>
            <a:pPr marL="342900" marR="0" lvl="0" indent="-342900" algn="ctr" defTabSz="914400" rtl="0" eaLnBrk="0" fontAlgn="base" latinLnBrk="0" hangingPunct="0">
              <a:lnSpc>
                <a:spcPts val="2500"/>
              </a:lnSpc>
              <a:spcBef>
                <a:spcPct val="20000"/>
              </a:spcBef>
              <a:spcAft>
                <a:spcPct val="0"/>
              </a:spcAft>
              <a:buClrTx/>
              <a:buSzTx/>
              <a:defRPr/>
            </a:pPr>
            <a:endParaRPr kumimoji="0" lang="en-US" altLang="zh-CN" sz="1600" b="1" i="0" u="none" strike="noStrike" kern="1200" cap="none" spc="0" normalizeH="0" baseline="0" noProof="0" dirty="0" smtClean="0">
              <a:ln>
                <a:noFill/>
              </a:ln>
              <a:solidFill>
                <a:srgbClr val="0070C0"/>
              </a:solidFill>
              <a:effectLst/>
              <a:uLnTx/>
              <a:uFillTx/>
              <a:latin typeface="幼圆" panose="02010509060101010101" pitchFamily="49" charset="-122"/>
              <a:ea typeface="幼圆" panose="02010509060101010101" pitchFamily="49" charset="-122"/>
            </a:endParaRPr>
          </a:p>
        </p:txBody>
      </p:sp>
      <p:sp>
        <p:nvSpPr>
          <p:cNvPr id="15" name="内容占位符 2"/>
          <p:cNvSpPr txBox="1"/>
          <p:nvPr/>
        </p:nvSpPr>
        <p:spPr bwMode="auto">
          <a:xfrm>
            <a:off x="3000364" y="1285860"/>
            <a:ext cx="4857784" cy="1423060"/>
          </a:xfrm>
          <a:prstGeom prst="rect">
            <a:avLst/>
          </a:prstGeom>
          <a:noFill/>
          <a:ln w="9525">
            <a:noFill/>
            <a:miter lim="800000"/>
          </a:ln>
        </p:spPr>
        <p:txBody>
          <a:bodyPr vert="horz" wrap="square" lIns="91440" tIns="45720" rIns="91440" bIns="45720" numCol="1" anchor="t" anchorCtr="0" compatLnSpc="1"/>
          <a:lstStyle/>
          <a:p>
            <a:pPr marL="342900" lvl="0" indent="-342900" algn="ctr" eaLnBrk="0" fontAlgn="base" hangingPunct="0">
              <a:lnSpc>
                <a:spcPts val="2500"/>
              </a:lnSpc>
              <a:spcBef>
                <a:spcPct val="20000"/>
              </a:spcBef>
              <a:spcAft>
                <a:spcPct val="0"/>
              </a:spcAft>
            </a:pPr>
            <a:r>
              <a:rPr lang="zh-CN" altLang="en-US"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工业和信息化部关于印发</a:t>
            </a:r>
            <a:endParaRPr lang="en-US" altLang="zh-CN"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marL="342900" lvl="0" indent="-342900" algn="ctr" eaLnBrk="0" fontAlgn="base" hangingPunct="0">
              <a:lnSpc>
                <a:spcPts val="2500"/>
              </a:lnSpc>
              <a:spcBef>
                <a:spcPct val="20000"/>
              </a:spcBef>
              <a:spcAft>
                <a:spcPct val="0"/>
              </a:spcAft>
            </a:pPr>
            <a:r>
              <a:rPr lang="en-US" altLang="zh-CN" sz="1600" b="1" dirty="0" smtClean="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《2016</a:t>
            </a:r>
            <a:r>
              <a:rPr lang="zh-CN" altLang="en-US" sz="1600" b="1" dirty="0" smtClean="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年工业节能监察重点工作计划</a:t>
            </a:r>
            <a:r>
              <a:rPr lang="en-US" altLang="zh-CN" sz="1600" b="1" dirty="0" smtClean="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a:t>
            </a:r>
            <a:r>
              <a:rPr lang="zh-CN" altLang="en-US" sz="1600" b="1" dirty="0" smtClean="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的通知</a:t>
            </a:r>
            <a:endParaRPr lang="en-US" altLang="zh-CN" sz="1600" b="1" dirty="0" smtClean="0">
              <a:solidFill>
                <a:srgbClr val="0070C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marL="342900" lvl="0" indent="-342900" algn="ctr" eaLnBrk="0" fontAlgn="base" hangingPunct="0">
              <a:lnSpc>
                <a:spcPts val="2500"/>
              </a:lnSpc>
              <a:spcBef>
                <a:spcPct val="20000"/>
              </a:spcBef>
              <a:spcAft>
                <a:spcPct val="0"/>
              </a:spcAft>
            </a:pPr>
            <a:r>
              <a:rPr lang="zh-CN" altLang="en-US" sz="1600" dirty="0" smtClean="0">
                <a:latin typeface="幼圆" panose="02010509060101010101" pitchFamily="49" charset="-122"/>
                <a:ea typeface="幼圆" panose="02010509060101010101" pitchFamily="49" charset="-122"/>
              </a:rPr>
              <a:t>（工信部节函</a:t>
            </a:r>
            <a:r>
              <a:rPr lang="en-US" altLang="zh-CN" sz="1600" dirty="0" smtClean="0">
                <a:latin typeface="幼圆" panose="02010509060101010101" pitchFamily="49" charset="-122"/>
                <a:ea typeface="幼圆" panose="02010509060101010101" pitchFamily="49" charset="-122"/>
              </a:rPr>
              <a:t>[2016]89</a:t>
            </a:r>
            <a:r>
              <a:rPr lang="zh-CN" altLang="en-US" sz="1600" dirty="0" smtClean="0">
                <a:latin typeface="幼圆" panose="02010509060101010101" pitchFamily="49" charset="-122"/>
                <a:ea typeface="幼圆" panose="02010509060101010101" pitchFamily="49" charset="-122"/>
              </a:rPr>
              <a:t>）</a:t>
            </a:r>
            <a:endParaRPr lang="en-US" altLang="zh-CN" sz="1600" dirty="0" smtClean="0">
              <a:latin typeface="幼圆" panose="02010509060101010101" pitchFamily="49" charset="-122"/>
              <a:ea typeface="幼圆" panose="02010509060101010101" pitchFamily="49" charset="-122"/>
            </a:endParaRPr>
          </a:p>
          <a:p>
            <a:pPr marL="342900" lvl="0" indent="-342900" algn="ctr" eaLnBrk="0" fontAlgn="base" hangingPunct="0">
              <a:lnSpc>
                <a:spcPts val="2500"/>
              </a:lnSpc>
              <a:spcBef>
                <a:spcPct val="20000"/>
              </a:spcBef>
              <a:spcAft>
                <a:spcPct val="0"/>
              </a:spcAft>
            </a:pPr>
            <a:r>
              <a:rPr lang="zh-CN" altLang="en-US" sz="1600" dirty="0" smtClean="0">
                <a:latin typeface="幼圆" panose="02010509060101010101" pitchFamily="49" charset="-122"/>
                <a:ea typeface="幼圆" panose="02010509060101010101" pitchFamily="49" charset="-122"/>
              </a:rPr>
              <a:t>对水泥企业落实阶梯电价开展预警监察</a:t>
            </a:r>
            <a:endParaRPr lang="en-US" altLang="zh-CN" sz="1600" dirty="0" smtClean="0">
              <a:latin typeface="幼圆" panose="02010509060101010101" pitchFamily="49" charset="-122"/>
              <a:ea typeface="幼圆" panose="02010509060101010101" pitchFamily="49" charset="-122"/>
            </a:endParaRPr>
          </a:p>
          <a:p>
            <a:pPr marL="342900" lvl="0" indent="-342900" algn="ctr" eaLnBrk="0" fontAlgn="base" hangingPunct="0">
              <a:lnSpc>
                <a:spcPts val="2500"/>
              </a:lnSpc>
              <a:spcBef>
                <a:spcPct val="20000"/>
              </a:spcBef>
              <a:spcAft>
                <a:spcPct val="0"/>
              </a:spcAft>
            </a:pPr>
            <a:endParaRPr lang="en-US" altLang="zh-CN" sz="1600" dirty="0" smtClean="0">
              <a:latin typeface="幼圆" panose="02010509060101010101" pitchFamily="49" charset="-122"/>
              <a:ea typeface="幼圆" panose="02010509060101010101" pitchFamily="49" charset="-122"/>
            </a:endParaRPr>
          </a:p>
        </p:txBody>
      </p:sp>
      <p:sp>
        <p:nvSpPr>
          <p:cNvPr id="16" name="TextBox 15"/>
          <p:cNvSpPr txBox="1"/>
          <p:nvPr/>
        </p:nvSpPr>
        <p:spPr>
          <a:xfrm>
            <a:off x="714348" y="1500174"/>
            <a:ext cx="214314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2400" dirty="0" smtClean="0">
                <a:latin typeface="华文行楷" panose="02010800040101010101" pitchFamily="2" charset="-122"/>
                <a:ea typeface="华文行楷" panose="02010800040101010101" pitchFamily="2" charset="-122"/>
              </a:rPr>
              <a:t>2016</a:t>
            </a:r>
            <a:r>
              <a:rPr lang="zh-CN" altLang="en-US" sz="2400" dirty="0" smtClean="0">
                <a:latin typeface="华文行楷" panose="02010800040101010101" pitchFamily="2" charset="-122"/>
                <a:ea typeface="华文行楷" panose="02010800040101010101" pitchFamily="2" charset="-122"/>
              </a:rPr>
              <a:t>年</a:t>
            </a:r>
            <a:r>
              <a:rPr lang="en-US" altLang="zh-CN" sz="2400" dirty="0" smtClean="0">
                <a:latin typeface="华文行楷" panose="02010800040101010101" pitchFamily="2" charset="-122"/>
                <a:ea typeface="华文行楷" panose="02010800040101010101" pitchFamily="2" charset="-122"/>
              </a:rPr>
              <a:t>3</a:t>
            </a:r>
            <a:r>
              <a:rPr lang="zh-CN" altLang="en-US" sz="2400" dirty="0" smtClean="0">
                <a:latin typeface="华文行楷" panose="02010800040101010101" pitchFamily="2" charset="-122"/>
                <a:ea typeface="华文行楷" panose="02010800040101010101" pitchFamily="2" charset="-122"/>
              </a:rPr>
              <a:t>月</a:t>
            </a:r>
            <a:r>
              <a:rPr lang="en-US" altLang="zh-CN" sz="2400" dirty="0" smtClean="0">
                <a:latin typeface="华文行楷" panose="02010800040101010101" pitchFamily="2" charset="-122"/>
                <a:ea typeface="华文行楷" panose="02010800040101010101" pitchFamily="2" charset="-122"/>
              </a:rPr>
              <a:t>7</a:t>
            </a:r>
            <a:r>
              <a:rPr lang="zh-CN" altLang="en-US" sz="2400" dirty="0" smtClean="0">
                <a:latin typeface="华文行楷" panose="02010800040101010101" pitchFamily="2" charset="-122"/>
                <a:ea typeface="华文行楷" panose="02010800040101010101" pitchFamily="2" charset="-122"/>
              </a:rPr>
              <a:t>日</a:t>
            </a:r>
            <a:endParaRPr lang="zh-CN" altLang="en-US" sz="2400" dirty="0">
              <a:latin typeface="华文行楷" panose="02010800040101010101" pitchFamily="2" charset="-122"/>
              <a:ea typeface="华文行楷" panose="02010800040101010101" pitchFamily="2" charset="-122"/>
            </a:endParaRPr>
          </a:p>
        </p:txBody>
      </p:sp>
      <p:sp>
        <p:nvSpPr>
          <p:cNvPr id="17" name="下箭头 16"/>
          <p:cNvSpPr/>
          <p:nvPr/>
        </p:nvSpPr>
        <p:spPr>
          <a:xfrm>
            <a:off x="1285852" y="2143116"/>
            <a:ext cx="714380" cy="7143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8" name="标题 1"/>
          <p:cNvSpPr>
            <a:spLocks noGrp="1"/>
          </p:cNvSpPr>
          <p:nvPr>
            <p:ph type="title"/>
          </p:nvPr>
        </p:nvSpPr>
        <p:spPr>
          <a:xfrm>
            <a:off x="457200" y="274638"/>
            <a:ext cx="8229600" cy="868346"/>
          </a:xfrm>
        </p:spPr>
        <p:txBody>
          <a:bodyPr/>
          <a:lstStyle/>
          <a:p>
            <a:pPr algn="l"/>
            <a:r>
              <a:rPr lang="en-US" altLang="zh-CN" sz="2900" b="1" dirty="0" smtClean="0"/>
              <a:t>2.3</a:t>
            </a:r>
            <a:r>
              <a:rPr lang="zh-CN" altLang="en-US" sz="2900" b="1" dirty="0" smtClean="0"/>
              <a:t> 监察工作</a:t>
            </a:r>
          </a:p>
        </p:txBody>
      </p:sp>
      <p:sp>
        <p:nvSpPr>
          <p:cNvPr id="21" name="矩形 20"/>
          <p:cNvSpPr/>
          <p:nvPr/>
        </p:nvSpPr>
        <p:spPr>
          <a:xfrm>
            <a:off x="4427984" y="5805264"/>
            <a:ext cx="2733441" cy="369332"/>
          </a:xfrm>
          <a:prstGeom prst="rect">
            <a:avLst/>
          </a:prstGeom>
        </p:spPr>
        <p:txBody>
          <a:bodyPr wrap="none">
            <a:spAutoFit/>
          </a:bodyPr>
          <a:lstStyle/>
          <a:p>
            <a:r>
              <a:rPr lang="zh-CN" altLang="en-US" dirty="0" smtClean="0"/>
              <a:t>工信厅节函</a:t>
            </a:r>
            <a:r>
              <a:rPr lang="en-US" altLang="zh-CN" dirty="0" smtClean="0"/>
              <a:t>〔206〕561</a:t>
            </a:r>
            <a:r>
              <a:rPr lang="zh-CN" altLang="en-US" dirty="0" smtClean="0"/>
              <a:t>号</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03234" y="2857496"/>
            <a:ext cx="5940766" cy="1435600"/>
          </a:xfrm>
        </p:spPr>
        <p:txBody>
          <a:bodyPr/>
          <a:lstStyle/>
          <a:p>
            <a:pPr marL="0" algn="ctr">
              <a:lnSpc>
                <a:spcPts val="2500"/>
              </a:lnSpc>
              <a:spcBef>
                <a:spcPts val="0"/>
              </a:spcBef>
              <a:buNone/>
            </a:pPr>
            <a:r>
              <a:rPr lang="zh-CN" altLang="en-US"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工信部组织地方工信委、节能监察中心等</a:t>
            </a:r>
            <a:endParaRPr lang="en-US" altLang="zh-CN"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marL="0" algn="ctr">
              <a:lnSpc>
                <a:spcPts val="2500"/>
              </a:lnSpc>
              <a:spcBef>
                <a:spcPts val="0"/>
              </a:spcBef>
              <a:buNone/>
            </a:pPr>
            <a:r>
              <a:rPr lang="zh-CN" altLang="en-US" sz="1600" b="1" dirty="0">
                <a:solidFill>
                  <a:srgbClr val="0070C0"/>
                </a:solidFill>
                <a:latin typeface="幼圆" panose="02010509060101010101" pitchFamily="49" charset="-122"/>
                <a:ea typeface="幼圆" panose="02010509060101010101" pitchFamily="49" charset="-122"/>
              </a:rPr>
              <a:t>关于</a:t>
            </a:r>
            <a:r>
              <a:rPr lang="en-US" altLang="zh-CN" sz="1600" b="1" dirty="0">
                <a:solidFill>
                  <a:srgbClr val="0070C0"/>
                </a:solidFill>
                <a:latin typeface="幼圆" panose="02010509060101010101" pitchFamily="49" charset="-122"/>
                <a:ea typeface="幼圆" panose="02010509060101010101" pitchFamily="49" charset="-122"/>
              </a:rPr>
              <a:t>2016</a:t>
            </a:r>
            <a:r>
              <a:rPr lang="zh-CN" altLang="en-US" sz="1600" b="1" dirty="0">
                <a:solidFill>
                  <a:srgbClr val="0070C0"/>
                </a:solidFill>
                <a:latin typeface="幼圆" panose="02010509060101010101" pitchFamily="49" charset="-122"/>
                <a:ea typeface="幼圆" panose="02010509060101010101" pitchFamily="49" charset="-122"/>
              </a:rPr>
              <a:t>年国家重大工业专项节能监察工作情况的通报</a:t>
            </a:r>
          </a:p>
          <a:p>
            <a:pPr marL="0" algn="ctr">
              <a:lnSpc>
                <a:spcPts val="2500"/>
              </a:lnSpc>
              <a:spcBef>
                <a:spcPts val="0"/>
              </a:spcBef>
              <a:buNone/>
            </a:pPr>
            <a:r>
              <a:rPr lang="zh-CN" altLang="en-US" sz="1600" b="1" dirty="0">
                <a:solidFill>
                  <a:srgbClr val="0070C0"/>
                </a:solidFill>
                <a:latin typeface="幼圆" panose="02010509060101010101" pitchFamily="49" charset="-122"/>
                <a:ea typeface="幼圆" panose="02010509060101010101" pitchFamily="49" charset="-122"/>
              </a:rPr>
              <a:t>工信部节函</a:t>
            </a:r>
            <a:r>
              <a:rPr lang="en-US" altLang="zh-CN" sz="1600" b="1" dirty="0">
                <a:solidFill>
                  <a:srgbClr val="0070C0"/>
                </a:solidFill>
                <a:latin typeface="幼圆" panose="02010509060101010101" pitchFamily="49" charset="-122"/>
                <a:ea typeface="幼圆" panose="02010509060101010101" pitchFamily="49" charset="-122"/>
              </a:rPr>
              <a:t>〔2017〕94</a:t>
            </a:r>
            <a:r>
              <a:rPr lang="zh-CN" altLang="en-US" sz="1600" b="1" dirty="0" smtClean="0">
                <a:solidFill>
                  <a:srgbClr val="0070C0"/>
                </a:solidFill>
                <a:latin typeface="幼圆" panose="02010509060101010101" pitchFamily="49" charset="-122"/>
                <a:ea typeface="幼圆" panose="02010509060101010101" pitchFamily="49" charset="-122"/>
              </a:rPr>
              <a:t>号</a:t>
            </a:r>
            <a:endParaRPr lang="en-US" altLang="zh-CN" sz="1600" b="1" dirty="0" smtClean="0">
              <a:solidFill>
                <a:srgbClr val="0070C0"/>
              </a:solidFill>
              <a:latin typeface="幼圆" panose="02010509060101010101" pitchFamily="49" charset="-122"/>
              <a:ea typeface="幼圆" panose="02010509060101010101" pitchFamily="49" charset="-122"/>
            </a:endParaRPr>
          </a:p>
          <a:p>
            <a:pPr marL="0" algn="ctr">
              <a:lnSpc>
                <a:spcPts val="2500"/>
              </a:lnSpc>
              <a:spcBef>
                <a:spcPts val="0"/>
              </a:spcBef>
              <a:buNone/>
            </a:pPr>
            <a:r>
              <a:rPr lang="zh-CN" altLang="en-US" sz="1600" dirty="0" smtClean="0">
                <a:latin typeface="+mn-ea"/>
              </a:rPr>
              <a:t>总结通报</a:t>
            </a:r>
            <a:r>
              <a:rPr lang="en-US" altLang="zh-CN" sz="1600" dirty="0" smtClean="0">
                <a:latin typeface="+mn-ea"/>
              </a:rPr>
              <a:t>2016</a:t>
            </a:r>
            <a:r>
              <a:rPr lang="zh-CN" altLang="en-US" sz="1600" dirty="0" smtClean="0">
                <a:latin typeface="+mn-ea"/>
              </a:rPr>
              <a:t>年节能监察工作及经验做法</a:t>
            </a:r>
            <a:r>
              <a:rPr lang="zh-CN" altLang="en-US" sz="1600" b="1" dirty="0" smtClean="0">
                <a:solidFill>
                  <a:srgbClr val="0070C0"/>
                </a:solidFill>
                <a:latin typeface="+mn-ea"/>
              </a:rPr>
              <a:t> 。</a:t>
            </a:r>
            <a:endParaRPr lang="en-US" altLang="zh-CN" sz="1600" b="1" dirty="0" smtClean="0">
              <a:solidFill>
                <a:srgbClr val="0070C0"/>
              </a:solidFill>
              <a:latin typeface="+mn-ea"/>
            </a:endParaRPr>
          </a:p>
          <a:p>
            <a:pPr marL="0" algn="ctr">
              <a:lnSpc>
                <a:spcPts val="2500"/>
              </a:lnSpc>
              <a:spcBef>
                <a:spcPts val="0"/>
              </a:spcBef>
              <a:buNone/>
            </a:pPr>
            <a:endParaRPr lang="zh-CN" altLang="en-US" sz="1600" b="1" dirty="0">
              <a:solidFill>
                <a:srgbClr val="0070C0"/>
              </a:solidFill>
              <a:latin typeface="幼圆" panose="02010509060101010101" pitchFamily="49" charset="-122"/>
              <a:ea typeface="幼圆" panose="02010509060101010101" pitchFamily="49" charset="-122"/>
            </a:endParaRPr>
          </a:p>
        </p:txBody>
      </p:sp>
      <p:sp>
        <p:nvSpPr>
          <p:cNvPr id="4" name="灯片编号占位符 3"/>
          <p:cNvSpPr>
            <a:spLocks noGrp="1"/>
          </p:cNvSpPr>
          <p:nvPr>
            <p:ph type="sldNum" sz="quarter" idx="12"/>
          </p:nvPr>
        </p:nvSpPr>
        <p:spPr>
          <a:xfrm>
            <a:off x="6974904" y="6448251"/>
            <a:ext cx="2133600" cy="365125"/>
          </a:xfrm>
        </p:spPr>
        <p:txBody>
          <a:bodyPr/>
          <a:lstStyle/>
          <a:p>
            <a:pPr>
              <a:defRPr/>
            </a:pPr>
            <a:fld id="{FD03A113-AF7F-4BFF-9204-CAED9C49D9C4}" type="slidenum">
              <a:rPr lang="zh-CN" altLang="en-US" smtClean="0">
                <a:solidFill>
                  <a:prstClr val="black">
                    <a:tint val="75000"/>
                  </a:prstClr>
                </a:solidFill>
              </a:rPr>
              <a:pPr>
                <a:defRPr/>
              </a:pPr>
              <a:t>18</a:t>
            </a:fld>
            <a:r>
              <a:rPr lang="en-US" altLang="zh-CN" dirty="0" smtClean="0">
                <a:solidFill>
                  <a:prstClr val="black">
                    <a:tint val="75000"/>
                  </a:prstClr>
                </a:solidFill>
              </a:rPr>
              <a:t>/26</a:t>
            </a:r>
            <a:endParaRPr lang="zh-CN" altLang="en-US" dirty="0">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0668" y="2949397"/>
            <a:ext cx="214314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2400" dirty="0" smtClean="0">
                <a:latin typeface="华文行楷" panose="02010800040101010101" pitchFamily="2" charset="-122"/>
                <a:ea typeface="华文行楷" panose="02010800040101010101" pitchFamily="2" charset="-122"/>
              </a:rPr>
              <a:t>2017</a:t>
            </a:r>
            <a:r>
              <a:rPr lang="zh-CN" altLang="en-US" sz="2400" dirty="0" smtClean="0">
                <a:latin typeface="华文行楷" panose="02010800040101010101" pitchFamily="2" charset="-122"/>
                <a:ea typeface="华文行楷" panose="02010800040101010101" pitchFamily="2" charset="-122"/>
              </a:rPr>
              <a:t>年</a:t>
            </a:r>
            <a:r>
              <a:rPr lang="en-US" altLang="zh-CN" sz="2400" dirty="0" smtClean="0">
                <a:latin typeface="华文行楷" panose="02010800040101010101" pitchFamily="2" charset="-122"/>
                <a:ea typeface="华文行楷" panose="02010800040101010101" pitchFamily="2" charset="-122"/>
              </a:rPr>
              <a:t>3</a:t>
            </a:r>
            <a:r>
              <a:rPr lang="zh-CN" altLang="en-US" sz="2400" dirty="0" smtClean="0">
                <a:latin typeface="华文行楷" panose="02010800040101010101" pitchFamily="2" charset="-122"/>
                <a:ea typeface="华文行楷" panose="02010800040101010101" pitchFamily="2" charset="-122"/>
              </a:rPr>
              <a:t>月</a:t>
            </a:r>
            <a:r>
              <a:rPr lang="en-US" altLang="zh-CN" sz="2400" dirty="0" smtClean="0">
                <a:latin typeface="华文行楷" panose="02010800040101010101" pitchFamily="2" charset="-122"/>
                <a:ea typeface="华文行楷" panose="02010800040101010101" pitchFamily="2" charset="-122"/>
              </a:rPr>
              <a:t>22</a:t>
            </a:r>
            <a:r>
              <a:rPr lang="zh-CN" altLang="en-US" sz="2400" dirty="0" smtClean="0">
                <a:latin typeface="华文行楷" panose="02010800040101010101" pitchFamily="2" charset="-122"/>
                <a:ea typeface="华文行楷" panose="02010800040101010101" pitchFamily="2" charset="-122"/>
              </a:rPr>
              <a:t>日</a:t>
            </a:r>
            <a:endParaRPr lang="zh-CN" altLang="en-US" sz="2400" dirty="0">
              <a:latin typeface="华文行楷" panose="02010800040101010101" pitchFamily="2" charset="-122"/>
              <a:ea typeface="华文行楷" panose="02010800040101010101" pitchFamily="2" charset="-122"/>
            </a:endParaRPr>
          </a:p>
        </p:txBody>
      </p:sp>
      <p:sp>
        <p:nvSpPr>
          <p:cNvPr id="9" name="内容占位符 2"/>
          <p:cNvSpPr txBox="1"/>
          <p:nvPr/>
        </p:nvSpPr>
        <p:spPr bwMode="auto">
          <a:xfrm>
            <a:off x="3347864" y="1124744"/>
            <a:ext cx="5361840" cy="1656184"/>
          </a:xfrm>
          <a:prstGeom prst="rect">
            <a:avLst/>
          </a:prstGeom>
          <a:noFill/>
          <a:ln w="9525">
            <a:noFill/>
            <a:miter lim="800000"/>
          </a:ln>
        </p:spPr>
        <p:txBody>
          <a:bodyPr vert="horz" wrap="square" lIns="91440" tIns="45720" rIns="91440" bIns="45720" numCol="1" anchor="t" anchorCtr="0" compatLnSpc="1"/>
          <a:lstStyle/>
          <a:p>
            <a:pPr marL="342900" lvl="0" indent="-342900" algn="ctr" eaLnBrk="0" fontAlgn="base" hangingPunct="0">
              <a:lnSpc>
                <a:spcPts val="2500"/>
              </a:lnSpc>
              <a:spcBef>
                <a:spcPct val="20000"/>
              </a:spcBef>
              <a:spcAft>
                <a:spcPct val="0"/>
              </a:spcAft>
            </a:pPr>
            <a:r>
              <a:rPr lang="zh-CN" altLang="en-US"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工业和信息化部等十六部门</a:t>
            </a:r>
            <a:endParaRPr lang="en-US" altLang="zh-CN"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marL="342900" indent="-342900" algn="ctr" eaLnBrk="0" fontAlgn="base" hangingPunct="0">
              <a:lnSpc>
                <a:spcPts val="2500"/>
              </a:lnSpc>
              <a:spcBef>
                <a:spcPct val="20000"/>
              </a:spcBef>
              <a:spcAft>
                <a:spcPct val="0"/>
              </a:spcAft>
            </a:pPr>
            <a:r>
              <a:rPr lang="zh-CN" altLang="en-US" sz="1600" b="1" dirty="0" smtClean="0">
                <a:solidFill>
                  <a:srgbClr val="0070C0"/>
                </a:solidFill>
                <a:latin typeface="幼圆" panose="02010509060101010101" pitchFamily="49" charset="-122"/>
                <a:ea typeface="幼圆" panose="02010509060101010101" pitchFamily="49" charset="-122"/>
              </a:rPr>
              <a:t>关于利用综合标准依法依规推动落后产能退出的指导意见</a:t>
            </a:r>
            <a:endParaRPr lang="en-US" altLang="zh-CN" sz="1600" b="1" dirty="0" smtClean="0">
              <a:solidFill>
                <a:srgbClr val="0070C0"/>
              </a:solidFill>
              <a:latin typeface="幼圆" panose="02010509060101010101" pitchFamily="49" charset="-122"/>
              <a:ea typeface="幼圆" panose="02010509060101010101" pitchFamily="49" charset="-122"/>
            </a:endParaRPr>
          </a:p>
          <a:p>
            <a:pPr marL="342900" lvl="0" indent="-342900" algn="ctr" eaLnBrk="0" fontAlgn="base" hangingPunct="0">
              <a:lnSpc>
                <a:spcPts val="2500"/>
              </a:lnSpc>
              <a:spcBef>
                <a:spcPct val="20000"/>
              </a:spcBef>
              <a:spcAft>
                <a:spcPct val="0"/>
              </a:spcAft>
            </a:pPr>
            <a:r>
              <a:rPr lang="zh-CN" altLang="en-US" sz="1600" b="1" dirty="0" smtClean="0">
                <a:solidFill>
                  <a:srgbClr val="0070C0"/>
                </a:solidFill>
                <a:latin typeface="幼圆" panose="02010509060101010101" pitchFamily="49" charset="-122"/>
                <a:ea typeface="幼圆" panose="02010509060101010101" pitchFamily="49" charset="-122"/>
              </a:rPr>
              <a:t>工</a:t>
            </a:r>
            <a:r>
              <a:rPr lang="zh-CN" altLang="en-US" sz="1600" b="1" dirty="0">
                <a:solidFill>
                  <a:srgbClr val="0070C0"/>
                </a:solidFill>
                <a:latin typeface="幼圆" panose="02010509060101010101" pitchFamily="49" charset="-122"/>
                <a:ea typeface="幼圆" panose="02010509060101010101" pitchFamily="49" charset="-122"/>
              </a:rPr>
              <a:t>信部联产业</a:t>
            </a:r>
            <a:r>
              <a:rPr lang="en-US" altLang="zh-CN" sz="1600" b="1" dirty="0">
                <a:solidFill>
                  <a:srgbClr val="0070C0"/>
                </a:solidFill>
                <a:latin typeface="幼圆" panose="02010509060101010101" pitchFamily="49" charset="-122"/>
                <a:ea typeface="幼圆" panose="02010509060101010101" pitchFamily="49" charset="-122"/>
              </a:rPr>
              <a:t>﹝2017﹞30</a:t>
            </a:r>
            <a:r>
              <a:rPr lang="zh-CN" altLang="en-US" sz="1600" b="1" dirty="0" smtClean="0">
                <a:solidFill>
                  <a:srgbClr val="0070C0"/>
                </a:solidFill>
                <a:latin typeface="幼圆" panose="02010509060101010101" pitchFamily="49" charset="-122"/>
                <a:ea typeface="幼圆" panose="02010509060101010101" pitchFamily="49" charset="-122"/>
              </a:rPr>
              <a:t>号</a:t>
            </a:r>
            <a:endParaRPr lang="en-US" altLang="zh-CN" sz="1600" b="1" dirty="0" smtClean="0">
              <a:solidFill>
                <a:srgbClr val="0070C0"/>
              </a:solidFill>
              <a:latin typeface="幼圆" panose="02010509060101010101" pitchFamily="49" charset="-122"/>
              <a:ea typeface="幼圆" panose="02010509060101010101" pitchFamily="49" charset="-122"/>
            </a:endParaRPr>
          </a:p>
          <a:p>
            <a:pPr marL="342900" lvl="0" indent="-342900" algn="ctr" eaLnBrk="0" fontAlgn="base" hangingPunct="0">
              <a:lnSpc>
                <a:spcPts val="2500"/>
              </a:lnSpc>
              <a:spcBef>
                <a:spcPct val="20000"/>
              </a:spcBef>
              <a:spcAft>
                <a:spcPct val="0"/>
              </a:spcAft>
            </a:pPr>
            <a:r>
              <a:rPr kumimoji="0" lang="zh-CN" altLang="en-US" sz="1600" i="0" u="none" strike="noStrike" kern="1200" cap="none" spc="0" normalizeH="0" baseline="0" noProof="0" dirty="0" smtClean="0">
                <a:ln>
                  <a:noFill/>
                </a:ln>
                <a:uLnTx/>
                <a:uFillTx/>
                <a:latin typeface="+mn-ea"/>
              </a:rPr>
              <a:t>强调能耗监察，对不达标的企业整改，不达标退出。</a:t>
            </a:r>
            <a:endParaRPr kumimoji="0" lang="en-US" altLang="zh-CN" sz="1600" i="0" u="none" strike="noStrike" kern="1200" cap="none" spc="0" normalizeH="0" baseline="0" noProof="0" dirty="0" smtClean="0">
              <a:ln>
                <a:noFill/>
              </a:ln>
              <a:uLnTx/>
              <a:uFillTx/>
              <a:latin typeface="+mn-ea"/>
            </a:endParaRPr>
          </a:p>
        </p:txBody>
      </p:sp>
      <p:sp>
        <p:nvSpPr>
          <p:cNvPr id="10" name="下箭头 9"/>
          <p:cNvSpPr/>
          <p:nvPr/>
        </p:nvSpPr>
        <p:spPr>
          <a:xfrm>
            <a:off x="1343610" y="5021099"/>
            <a:ext cx="714380" cy="7143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1" name="TextBox 10"/>
          <p:cNvSpPr txBox="1"/>
          <p:nvPr/>
        </p:nvSpPr>
        <p:spPr>
          <a:xfrm>
            <a:off x="772106" y="5806917"/>
            <a:ext cx="207170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2400" dirty="0" smtClean="0">
                <a:latin typeface="华文行楷" panose="02010800040101010101" pitchFamily="2" charset="-122"/>
                <a:ea typeface="华文行楷" panose="02010800040101010101" pitchFamily="2" charset="-122"/>
              </a:rPr>
              <a:t>2017</a:t>
            </a:r>
            <a:r>
              <a:rPr lang="zh-CN" altLang="en-US" sz="2400" dirty="0" smtClean="0">
                <a:latin typeface="华文行楷" panose="02010800040101010101" pitchFamily="2" charset="-122"/>
                <a:ea typeface="华文行楷" panose="02010800040101010101" pitchFamily="2" charset="-122"/>
              </a:rPr>
              <a:t>年</a:t>
            </a:r>
            <a:endParaRPr lang="zh-CN" altLang="en-US" sz="2400" dirty="0">
              <a:latin typeface="华文行楷" panose="02010800040101010101" pitchFamily="2" charset="-122"/>
              <a:ea typeface="华文行楷" panose="02010800040101010101" pitchFamily="2" charset="-122"/>
            </a:endParaRPr>
          </a:p>
        </p:txBody>
      </p:sp>
      <p:sp>
        <p:nvSpPr>
          <p:cNvPr id="12" name="下箭头 11"/>
          <p:cNvSpPr/>
          <p:nvPr/>
        </p:nvSpPr>
        <p:spPr>
          <a:xfrm>
            <a:off x="1343610" y="3663777"/>
            <a:ext cx="714380" cy="7143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3" name="TextBox 12"/>
          <p:cNvSpPr txBox="1"/>
          <p:nvPr/>
        </p:nvSpPr>
        <p:spPr>
          <a:xfrm>
            <a:off x="700668" y="4449595"/>
            <a:ext cx="214314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2400" dirty="0" smtClean="0">
                <a:latin typeface="华文行楷" panose="02010800040101010101" pitchFamily="2" charset="-122"/>
                <a:ea typeface="华文行楷" panose="02010800040101010101" pitchFamily="2" charset="-122"/>
              </a:rPr>
              <a:t>2017</a:t>
            </a:r>
            <a:r>
              <a:rPr lang="zh-CN" altLang="en-US" sz="2400" dirty="0" smtClean="0">
                <a:latin typeface="华文行楷" panose="02010800040101010101" pitchFamily="2" charset="-122"/>
                <a:ea typeface="华文行楷" panose="02010800040101010101" pitchFamily="2" charset="-122"/>
              </a:rPr>
              <a:t>年</a:t>
            </a:r>
            <a:r>
              <a:rPr lang="en-US" altLang="zh-CN" sz="2400" dirty="0" smtClean="0">
                <a:latin typeface="华文行楷" panose="02010800040101010101" pitchFamily="2" charset="-122"/>
                <a:ea typeface="华文行楷" panose="02010800040101010101" pitchFamily="2" charset="-122"/>
              </a:rPr>
              <a:t>3</a:t>
            </a:r>
            <a:r>
              <a:rPr lang="zh-CN" altLang="en-US" sz="2400" dirty="0" smtClean="0">
                <a:latin typeface="华文行楷" panose="02010800040101010101" pitchFamily="2" charset="-122"/>
                <a:ea typeface="华文行楷" panose="02010800040101010101" pitchFamily="2" charset="-122"/>
              </a:rPr>
              <a:t>月</a:t>
            </a:r>
            <a:r>
              <a:rPr lang="en-US" altLang="zh-CN" sz="2400" dirty="0" smtClean="0">
                <a:latin typeface="华文行楷" panose="02010800040101010101" pitchFamily="2" charset="-122"/>
                <a:ea typeface="华文行楷" panose="02010800040101010101" pitchFamily="2" charset="-122"/>
              </a:rPr>
              <a:t>2</a:t>
            </a:r>
            <a:r>
              <a:rPr lang="zh-CN" altLang="en-US" sz="2400" dirty="0" smtClean="0">
                <a:latin typeface="华文行楷" panose="02010800040101010101" pitchFamily="2" charset="-122"/>
                <a:ea typeface="华文行楷" panose="02010800040101010101" pitchFamily="2" charset="-122"/>
              </a:rPr>
              <a:t>日</a:t>
            </a:r>
            <a:endParaRPr lang="zh-CN" altLang="en-US" sz="2400" dirty="0">
              <a:latin typeface="华文行楷" panose="02010800040101010101" pitchFamily="2" charset="-122"/>
              <a:ea typeface="华文行楷" panose="02010800040101010101" pitchFamily="2" charset="-122"/>
            </a:endParaRPr>
          </a:p>
        </p:txBody>
      </p:sp>
      <p:sp>
        <p:nvSpPr>
          <p:cNvPr id="14" name="内容占位符 2"/>
          <p:cNvSpPr txBox="1"/>
          <p:nvPr/>
        </p:nvSpPr>
        <p:spPr bwMode="auto">
          <a:xfrm>
            <a:off x="3203848" y="4365104"/>
            <a:ext cx="5940152" cy="1872208"/>
          </a:xfrm>
          <a:prstGeom prst="rect">
            <a:avLst/>
          </a:prstGeom>
          <a:noFill/>
          <a:ln w="9525">
            <a:noFill/>
            <a:miter lim="800000"/>
          </a:ln>
        </p:spPr>
        <p:txBody>
          <a:bodyPr vert="horz" wrap="square" lIns="91440" tIns="45720" rIns="91440" bIns="45720" numCol="1" anchor="t" anchorCtr="0" compatLnSpc="1"/>
          <a:lstStyle/>
          <a:p>
            <a:pPr marL="342900" marR="0" lvl="0" indent="-342900" algn="ctr" defTabSz="914400" rtl="0" eaLnBrk="0" fontAlgn="base" latinLnBrk="0" hangingPunct="0">
              <a:lnSpc>
                <a:spcPct val="150000"/>
              </a:lnSpc>
              <a:spcBef>
                <a:spcPct val="20000"/>
              </a:spcBef>
              <a:spcAft>
                <a:spcPct val="0"/>
              </a:spcAft>
              <a:buClrTx/>
              <a:buSzTx/>
              <a:defRPr/>
            </a:pPr>
            <a:r>
              <a:rPr lang="zh-CN" altLang="en-US"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rPr>
              <a:t>工业和信息化部印发</a:t>
            </a:r>
            <a:endParaRPr lang="en-US" altLang="zh-CN" sz="1600" b="1" dirty="0" smtClean="0">
              <a:effectLst>
                <a:outerShdw blurRad="38100" dist="38100" dir="2700000" algn="tl">
                  <a:srgbClr val="000000">
                    <a:alpha val="43137"/>
                  </a:srgbClr>
                </a:outerShdw>
              </a:effectLst>
              <a:latin typeface="幼圆" panose="02010509060101010101" pitchFamily="49" charset="-122"/>
              <a:ea typeface="幼圆" panose="02010509060101010101" pitchFamily="49" charset="-122"/>
            </a:endParaRPr>
          </a:p>
          <a:p>
            <a:pPr algn="ctr">
              <a:lnSpc>
                <a:spcPct val="150000"/>
              </a:lnSpc>
            </a:pPr>
            <a:r>
              <a:rPr lang="en-US" altLang="zh-CN" sz="1600" b="1" dirty="0">
                <a:solidFill>
                  <a:srgbClr val="0070C0"/>
                </a:solidFill>
                <a:latin typeface="幼圆" panose="02010509060101010101" pitchFamily="49" charset="-122"/>
                <a:ea typeface="幼圆" panose="02010509060101010101" pitchFamily="49" charset="-122"/>
              </a:rPr>
              <a:t>《2017</a:t>
            </a:r>
            <a:r>
              <a:rPr lang="zh-CN" altLang="zh-CN" sz="1600" b="1" dirty="0">
                <a:solidFill>
                  <a:srgbClr val="0070C0"/>
                </a:solidFill>
                <a:latin typeface="幼圆" panose="02010509060101010101" pitchFamily="49" charset="-122"/>
                <a:ea typeface="幼圆" panose="02010509060101010101" pitchFamily="49" charset="-122"/>
              </a:rPr>
              <a:t>年工业节能监察重点工作计划》的通知</a:t>
            </a:r>
            <a:endParaRPr lang="en-US" altLang="zh-CN" sz="1600" b="1" dirty="0">
              <a:solidFill>
                <a:srgbClr val="0070C0"/>
              </a:solidFill>
              <a:latin typeface="幼圆" panose="02010509060101010101" pitchFamily="49" charset="-122"/>
              <a:ea typeface="幼圆" panose="02010509060101010101" pitchFamily="49" charset="-122"/>
            </a:endParaRPr>
          </a:p>
          <a:p>
            <a:pPr algn="ctr">
              <a:lnSpc>
                <a:spcPct val="150000"/>
              </a:lnSpc>
            </a:pPr>
            <a:r>
              <a:rPr lang="zh-CN" altLang="en-US" sz="1600" b="1" dirty="0" smtClean="0"/>
              <a:t>（</a:t>
            </a:r>
            <a:r>
              <a:rPr lang="zh-CN" altLang="zh-CN" sz="1600" dirty="0" smtClean="0"/>
              <a:t>工</a:t>
            </a:r>
            <a:r>
              <a:rPr lang="zh-CN" altLang="zh-CN" sz="1600" dirty="0"/>
              <a:t>信部节函〔</a:t>
            </a:r>
            <a:r>
              <a:rPr lang="en-US" altLang="zh-CN" sz="1600" dirty="0"/>
              <a:t>2017</a:t>
            </a:r>
            <a:r>
              <a:rPr lang="zh-CN" altLang="zh-CN" sz="1600" dirty="0"/>
              <a:t>〕</a:t>
            </a:r>
            <a:r>
              <a:rPr lang="en-US" altLang="zh-CN" sz="1600" dirty="0"/>
              <a:t>95</a:t>
            </a:r>
            <a:r>
              <a:rPr lang="zh-CN" altLang="zh-CN" sz="1600" dirty="0" smtClean="0"/>
              <a:t>号</a:t>
            </a:r>
            <a:r>
              <a:rPr lang="zh-CN" altLang="en-US" sz="1600" dirty="0" smtClean="0"/>
              <a:t>）</a:t>
            </a:r>
            <a:endParaRPr lang="en-US" altLang="zh-CN" sz="1600" dirty="0" smtClean="0"/>
          </a:p>
          <a:p>
            <a:pPr algn="ctr">
              <a:lnSpc>
                <a:spcPct val="150000"/>
              </a:lnSpc>
            </a:pPr>
            <a:r>
              <a:rPr lang="zh-CN" altLang="en-US" sz="1600" dirty="0" smtClean="0"/>
              <a:t>核查能耗限额执行情况，阶梯电价政策执行情况专项监察。</a:t>
            </a:r>
            <a:endParaRPr lang="zh-CN" altLang="zh-CN" sz="1600" dirty="0"/>
          </a:p>
        </p:txBody>
      </p:sp>
      <p:sp>
        <p:nvSpPr>
          <p:cNvPr id="15" name="内容占位符 2"/>
          <p:cNvSpPr txBox="1"/>
          <p:nvPr/>
        </p:nvSpPr>
        <p:spPr bwMode="auto">
          <a:xfrm>
            <a:off x="3419872" y="1465717"/>
            <a:ext cx="4857784" cy="1143008"/>
          </a:xfrm>
          <a:prstGeom prst="rect">
            <a:avLst/>
          </a:prstGeom>
          <a:noFill/>
          <a:ln w="9525">
            <a:noFill/>
            <a:miter lim="800000"/>
          </a:ln>
        </p:spPr>
        <p:txBody>
          <a:bodyPr vert="horz" wrap="square" lIns="91440" tIns="45720" rIns="91440" bIns="45720" numCol="1" anchor="t" anchorCtr="0" compatLnSpc="1"/>
          <a:lstStyle/>
          <a:p>
            <a:pPr marL="342900" lvl="0" indent="-342900" algn="ctr" eaLnBrk="0" fontAlgn="base" hangingPunct="0">
              <a:lnSpc>
                <a:spcPts val="2500"/>
              </a:lnSpc>
              <a:spcBef>
                <a:spcPct val="20000"/>
              </a:spcBef>
              <a:spcAft>
                <a:spcPct val="0"/>
              </a:spcAft>
            </a:pPr>
            <a:endParaRPr lang="en-US" altLang="zh-CN" sz="1600" dirty="0" smtClean="0">
              <a:latin typeface="幼圆" panose="02010509060101010101" pitchFamily="49" charset="-122"/>
              <a:ea typeface="幼圆" panose="02010509060101010101" pitchFamily="49" charset="-122"/>
            </a:endParaRPr>
          </a:p>
        </p:txBody>
      </p:sp>
      <p:sp>
        <p:nvSpPr>
          <p:cNvPr id="16" name="TextBox 15"/>
          <p:cNvSpPr txBox="1"/>
          <p:nvPr/>
        </p:nvSpPr>
        <p:spPr>
          <a:xfrm>
            <a:off x="714348" y="1500174"/>
            <a:ext cx="214314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2400" dirty="0" smtClean="0">
                <a:latin typeface="华文行楷" panose="02010800040101010101" pitchFamily="2" charset="-122"/>
                <a:ea typeface="华文行楷" panose="02010800040101010101" pitchFamily="2" charset="-122"/>
              </a:rPr>
              <a:t>2017</a:t>
            </a:r>
            <a:r>
              <a:rPr lang="zh-CN" altLang="en-US" sz="2400" dirty="0" smtClean="0">
                <a:latin typeface="华文行楷" panose="02010800040101010101" pitchFamily="2" charset="-122"/>
                <a:ea typeface="华文行楷" panose="02010800040101010101" pitchFamily="2" charset="-122"/>
              </a:rPr>
              <a:t>年</a:t>
            </a:r>
            <a:r>
              <a:rPr lang="en-US" altLang="zh-CN" sz="2400" dirty="0" smtClean="0">
                <a:latin typeface="华文行楷" panose="02010800040101010101" pitchFamily="2" charset="-122"/>
                <a:ea typeface="华文行楷" panose="02010800040101010101" pitchFamily="2" charset="-122"/>
              </a:rPr>
              <a:t>2</a:t>
            </a:r>
            <a:r>
              <a:rPr lang="zh-CN" altLang="en-US" sz="2400" dirty="0" smtClean="0">
                <a:latin typeface="华文行楷" panose="02010800040101010101" pitchFamily="2" charset="-122"/>
                <a:ea typeface="华文行楷" panose="02010800040101010101" pitchFamily="2" charset="-122"/>
              </a:rPr>
              <a:t>月</a:t>
            </a:r>
            <a:r>
              <a:rPr lang="en-US" altLang="zh-CN" sz="2400" dirty="0" smtClean="0">
                <a:latin typeface="华文行楷" panose="02010800040101010101" pitchFamily="2" charset="-122"/>
                <a:ea typeface="华文行楷" panose="02010800040101010101" pitchFamily="2" charset="-122"/>
              </a:rPr>
              <a:t>17</a:t>
            </a:r>
            <a:r>
              <a:rPr lang="zh-CN" altLang="en-US" sz="2400" dirty="0" smtClean="0">
                <a:latin typeface="华文行楷" panose="02010800040101010101" pitchFamily="2" charset="-122"/>
                <a:ea typeface="华文行楷" panose="02010800040101010101" pitchFamily="2" charset="-122"/>
              </a:rPr>
              <a:t>日</a:t>
            </a:r>
            <a:endParaRPr lang="zh-CN" altLang="en-US" sz="2400" dirty="0">
              <a:latin typeface="华文行楷" panose="02010800040101010101" pitchFamily="2" charset="-122"/>
              <a:ea typeface="华文行楷" panose="02010800040101010101" pitchFamily="2" charset="-122"/>
            </a:endParaRPr>
          </a:p>
        </p:txBody>
      </p:sp>
      <p:sp>
        <p:nvSpPr>
          <p:cNvPr id="17" name="下箭头 16"/>
          <p:cNvSpPr/>
          <p:nvPr/>
        </p:nvSpPr>
        <p:spPr>
          <a:xfrm>
            <a:off x="1285852" y="2143116"/>
            <a:ext cx="714380" cy="71438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8" name="标题 1"/>
          <p:cNvSpPr>
            <a:spLocks noGrp="1"/>
          </p:cNvSpPr>
          <p:nvPr>
            <p:ph type="title"/>
          </p:nvPr>
        </p:nvSpPr>
        <p:spPr>
          <a:xfrm>
            <a:off x="457200" y="274638"/>
            <a:ext cx="8229600" cy="868346"/>
          </a:xfrm>
        </p:spPr>
        <p:txBody>
          <a:bodyPr/>
          <a:lstStyle/>
          <a:p>
            <a:pPr algn="l"/>
            <a:r>
              <a:rPr lang="en-US" altLang="zh-CN" sz="2900" b="1" dirty="0" smtClean="0"/>
              <a:t>2.3</a:t>
            </a:r>
            <a:r>
              <a:rPr lang="zh-CN" altLang="en-US" sz="2900" b="1" dirty="0" smtClean="0"/>
              <a:t> 监察工作</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900" b="1" dirty="0" smtClean="0"/>
              <a:t>2 .4 </a:t>
            </a:r>
            <a:r>
              <a:rPr lang="zh-CN" altLang="en-US" sz="2900" b="1" dirty="0" smtClean="0"/>
              <a:t>水泥阶梯电价政策解读</a:t>
            </a:r>
            <a:r>
              <a:rPr lang="zh-CN" altLang="en-US" sz="1600" b="1" dirty="0" smtClean="0"/>
              <a:t>（</a:t>
            </a:r>
            <a:r>
              <a:rPr lang="en-US" altLang="zh-CN" sz="1600" b="1" dirty="0" smtClean="0"/>
              <a:t> </a:t>
            </a:r>
            <a:r>
              <a:rPr lang="zh-CN" altLang="en-US" sz="1600" b="1" dirty="0" smtClean="0"/>
              <a:t>发改价格</a:t>
            </a:r>
            <a:r>
              <a:rPr lang="en-US" sz="1600" dirty="0" smtClean="0"/>
              <a:t>[2016]75</a:t>
            </a:r>
            <a:r>
              <a:rPr lang="zh-CN" altLang="en-US" sz="1600" dirty="0" smtClean="0"/>
              <a:t>号文</a:t>
            </a:r>
            <a:r>
              <a:rPr lang="zh-CN" altLang="en-US" sz="1600" b="1" dirty="0" smtClean="0"/>
              <a:t>）</a:t>
            </a: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19</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pic>
        <p:nvPicPr>
          <p:cNvPr id="9" name="Picture 5" descr="http://img.bimg.126.net/photo/T8LKYArCz-2Xltm2mlsfrQ==/4830955025285590189.jpg"/>
          <p:cNvPicPr>
            <a:picLocks noChangeAspect="1" noChangeArrowheads="1"/>
          </p:cNvPicPr>
          <p:nvPr/>
        </p:nvPicPr>
        <p:blipFill>
          <a:blip r:embed="rId4" cstate="print"/>
          <a:srcRect/>
          <a:stretch>
            <a:fillRect/>
          </a:stretch>
        </p:blipFill>
        <p:spPr bwMode="auto">
          <a:xfrm>
            <a:off x="0" y="1214422"/>
            <a:ext cx="1262565" cy="714356"/>
          </a:xfrm>
          <a:prstGeom prst="rect">
            <a:avLst/>
          </a:prstGeom>
          <a:noFill/>
          <a:ln w="9525">
            <a:noFill/>
            <a:miter lim="800000"/>
            <a:headEnd/>
            <a:tailEnd/>
          </a:ln>
        </p:spPr>
      </p:pic>
      <p:graphicFrame>
        <p:nvGraphicFramePr>
          <p:cNvPr id="10" name="图示 9"/>
          <p:cNvGraphicFramePr/>
          <p:nvPr/>
        </p:nvGraphicFramePr>
        <p:xfrm>
          <a:off x="1643042" y="1357298"/>
          <a:ext cx="6286544" cy="4714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t>主要内容</a:t>
            </a:r>
            <a:endParaRPr lang="zh-CN" altLang="en-US" sz="3200" b="1" dirty="0"/>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pic>
        <p:nvPicPr>
          <p:cNvPr id="1026"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graphicFrame>
        <p:nvGraphicFramePr>
          <p:cNvPr id="9" name="内容占位符 14"/>
          <p:cNvGraphicFramePr/>
          <p:nvPr/>
        </p:nvGraphicFramePr>
        <p:xfrm>
          <a:off x="0" y="1556792"/>
          <a:ext cx="91440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直接连接符 6"/>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900" b="1" dirty="0" smtClean="0"/>
              <a:t>2.4.1 </a:t>
            </a:r>
            <a:r>
              <a:rPr lang="zh-CN" altLang="en-US" sz="2900" b="1" dirty="0" smtClean="0"/>
              <a:t>条文解读</a:t>
            </a:r>
            <a:r>
              <a:rPr lang="en-US" altLang="zh-CN" sz="2900" b="1" dirty="0" smtClean="0"/>
              <a:t>----</a:t>
            </a:r>
            <a:r>
              <a:rPr lang="zh-CN" altLang="en-US" sz="2600" b="1" dirty="0" smtClean="0"/>
              <a:t>发改价格</a:t>
            </a:r>
            <a:r>
              <a:rPr lang="en-US" sz="2600" dirty="0" smtClean="0"/>
              <a:t>[2016]75</a:t>
            </a:r>
            <a:r>
              <a:rPr lang="zh-CN" altLang="en-US" sz="2600" dirty="0" smtClean="0"/>
              <a:t>号</a:t>
            </a:r>
            <a:endParaRPr lang="zh-CN" altLang="en-US" sz="2600" b="1" dirty="0" smtClean="0"/>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20</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sp>
        <p:nvSpPr>
          <p:cNvPr id="7" name="内容占位符 2"/>
          <p:cNvSpPr txBox="1"/>
          <p:nvPr/>
        </p:nvSpPr>
        <p:spPr bwMode="auto">
          <a:xfrm>
            <a:off x="2643174" y="2071678"/>
            <a:ext cx="5857916" cy="3571900"/>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ts val="0"/>
              </a:spcBef>
              <a:spcAft>
                <a:spcPct val="0"/>
              </a:spcAft>
              <a:buClrTx/>
              <a:buSzTx/>
              <a:buFont typeface="Wingdings" panose="05000000000000000000" pitchFamily="2" charset="2"/>
              <a:buChar char="Ø"/>
              <a:defRPr/>
            </a:pPr>
            <a:r>
              <a:rPr kumimoji="0" lang="en-US" altLang="zh-CN" b="1"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b="1" i="0" u="none" strike="noStrike" kern="1200" cap="none" spc="0" normalizeH="0" baseline="0" noProof="0" dirty="0" smtClean="0">
                <a:ln>
                  <a:noFill/>
                </a:ln>
                <a:solidFill>
                  <a:schemeClr val="tx1"/>
                </a:solidFill>
                <a:effectLst/>
                <a:uLnTx/>
                <a:uFillTx/>
                <a:latin typeface="+mn-lt"/>
                <a:ea typeface="+mn-ea"/>
                <a:cs typeface="+mn-cs"/>
              </a:rPr>
              <a:t>解读一之关于</a:t>
            </a:r>
            <a:r>
              <a:rPr kumimoji="0" lang="zh-CN" altLang="en-US" b="1" i="0" u="none" strike="noStrike" kern="1200" cap="none" spc="0" normalizeH="0" baseline="0" noProof="0" dirty="0" smtClean="0">
                <a:ln>
                  <a:noFill/>
                </a:ln>
                <a:solidFill>
                  <a:srgbClr val="FF0000"/>
                </a:solidFill>
                <a:effectLst/>
                <a:uLnTx/>
                <a:uFillTx/>
                <a:latin typeface="+mn-lt"/>
                <a:ea typeface="+mn-ea"/>
                <a:cs typeface="+mn-cs"/>
              </a:rPr>
              <a:t>实施对象</a:t>
            </a:r>
            <a:r>
              <a:rPr kumimoji="0" lang="zh-CN" altLang="en-US"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50000"/>
              </a:lnSpc>
              <a:spcBef>
                <a:spcPts val="0"/>
              </a:spcBef>
              <a:spcAft>
                <a:spcPct val="0"/>
              </a:spcAft>
              <a:buClrTx/>
              <a:buSzTx/>
              <a:buFont typeface="Arial" panose="020B0604020202020204" pitchFamily="34" charset="0"/>
              <a:buNone/>
              <a:defRPr/>
            </a:pPr>
            <a:r>
              <a:rPr kumimoji="0" lang="en-US" altLang="zh-CN"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b="0" i="0" u="sng" strike="noStrike" kern="1200" cap="none" spc="0" normalizeH="0" baseline="0" noProof="0" dirty="0" smtClean="0">
                <a:ln>
                  <a:noFill/>
                </a:ln>
                <a:solidFill>
                  <a:schemeClr val="tx1"/>
                </a:solidFill>
                <a:effectLst/>
                <a:uLnTx/>
                <a:uFillTx/>
                <a:latin typeface="+mn-lt"/>
                <a:ea typeface="+mn-ea"/>
                <a:cs typeface="+mn-cs"/>
              </a:rPr>
              <a:t>对</a:t>
            </a:r>
            <a:r>
              <a:rPr kumimoji="0" lang="en-US" altLang="zh-CN" b="1" i="0" u="sng" strike="noStrike" kern="1200" cap="none" spc="0" normalizeH="0" baseline="0" noProof="0" dirty="0" smtClean="0">
                <a:ln>
                  <a:noFill/>
                </a:ln>
                <a:solidFill>
                  <a:srgbClr val="FF0000"/>
                </a:solidFill>
                <a:effectLst/>
                <a:uLnTx/>
                <a:uFillTx/>
                <a:latin typeface="+mn-lt"/>
                <a:ea typeface="+mn-ea"/>
                <a:cs typeface="+mn-cs"/>
              </a:rPr>
              <a:t>《</a:t>
            </a:r>
            <a:r>
              <a:rPr kumimoji="0" lang="zh-CN" altLang="en-US" b="1" i="0" u="sng" strike="noStrike" kern="1200" cap="none" spc="0" normalizeH="0" baseline="0" noProof="0" dirty="0" smtClean="0">
                <a:ln>
                  <a:noFill/>
                </a:ln>
                <a:solidFill>
                  <a:srgbClr val="FF0000"/>
                </a:solidFill>
                <a:effectLst/>
                <a:uLnTx/>
                <a:uFillTx/>
                <a:latin typeface="+mn-lt"/>
                <a:ea typeface="+mn-ea"/>
                <a:cs typeface="+mn-cs"/>
              </a:rPr>
              <a:t>产业结构调整指导目录（</a:t>
            </a:r>
            <a:r>
              <a:rPr kumimoji="0" lang="en-US" b="1" i="0" u="sng" strike="noStrike" kern="1200" cap="none" spc="0" normalizeH="0" baseline="0" noProof="0" dirty="0" smtClean="0">
                <a:ln>
                  <a:noFill/>
                </a:ln>
                <a:solidFill>
                  <a:srgbClr val="FF0000"/>
                </a:solidFill>
                <a:effectLst/>
                <a:uLnTx/>
                <a:uFillTx/>
                <a:latin typeface="+mn-lt"/>
                <a:ea typeface="+mn-ea"/>
                <a:cs typeface="+mn-cs"/>
              </a:rPr>
              <a:t>2011</a:t>
            </a:r>
            <a:r>
              <a:rPr kumimoji="0" lang="zh-CN" altLang="en-US" b="1" i="0" u="sng" strike="noStrike" kern="1200" cap="none" spc="0" normalizeH="0" baseline="0" noProof="0" dirty="0" smtClean="0">
                <a:ln>
                  <a:noFill/>
                </a:ln>
                <a:solidFill>
                  <a:srgbClr val="FF0000"/>
                </a:solidFill>
                <a:effectLst/>
                <a:uLnTx/>
                <a:uFillTx/>
                <a:latin typeface="+mn-lt"/>
                <a:ea typeface="+mn-ea"/>
                <a:cs typeface="+mn-cs"/>
              </a:rPr>
              <a:t>年本）（修正）</a:t>
            </a:r>
            <a:r>
              <a:rPr kumimoji="0" lang="en-US" altLang="zh-CN" b="1" i="0" u="sng" strike="noStrike" kern="1200" cap="none" spc="0" normalizeH="0" baseline="0" noProof="0" dirty="0" smtClean="0">
                <a:ln>
                  <a:noFill/>
                </a:ln>
                <a:solidFill>
                  <a:srgbClr val="FF0000"/>
                </a:solidFill>
                <a:effectLst/>
                <a:uLnTx/>
                <a:uFillTx/>
                <a:latin typeface="+mn-lt"/>
                <a:ea typeface="+mn-ea"/>
                <a:cs typeface="+mn-cs"/>
              </a:rPr>
              <a:t>》</a:t>
            </a:r>
            <a:r>
              <a:rPr kumimoji="0" lang="zh-CN" altLang="en-US" b="0" i="0" u="sng" strike="noStrike" kern="1200" cap="none" spc="0" normalizeH="0" baseline="0" noProof="0" dirty="0" smtClean="0">
                <a:ln>
                  <a:noFill/>
                </a:ln>
                <a:solidFill>
                  <a:schemeClr val="tx1"/>
                </a:solidFill>
                <a:effectLst/>
                <a:uLnTx/>
                <a:uFillTx/>
                <a:latin typeface="+mn-lt"/>
                <a:ea typeface="+mn-ea"/>
                <a:cs typeface="+mn-cs"/>
              </a:rPr>
              <a:t>明确淘汰的利用水泥立窑、干法中空窑、立波尔窑、湿法窑生产熟料的企业</a:t>
            </a:r>
            <a:r>
              <a:rPr kumimoji="0" lang="zh-CN" altLang="en-US" b="1" i="0" u="sng" strike="noStrike" kern="1200" cap="none" spc="0" normalizeH="0" baseline="0" noProof="0" dirty="0" smtClean="0">
                <a:ln>
                  <a:noFill/>
                </a:ln>
                <a:solidFill>
                  <a:srgbClr val="FF0000"/>
                </a:solidFill>
                <a:effectLst/>
                <a:uLnTx/>
                <a:uFillTx/>
                <a:latin typeface="+mn-lt"/>
                <a:ea typeface="+mn-ea"/>
                <a:cs typeface="+mn-cs"/>
              </a:rPr>
              <a:t>以外</a:t>
            </a:r>
            <a:r>
              <a:rPr kumimoji="0" lang="zh-CN" altLang="en-US" b="0" i="0" u="sng" strike="noStrike" kern="1200" cap="none" spc="0" normalizeH="0" baseline="0" noProof="0" dirty="0" smtClean="0">
                <a:ln>
                  <a:noFill/>
                </a:ln>
                <a:solidFill>
                  <a:schemeClr val="tx1"/>
                </a:solidFill>
                <a:effectLst/>
                <a:uLnTx/>
                <a:uFillTx/>
                <a:latin typeface="+mn-lt"/>
                <a:ea typeface="+mn-ea"/>
                <a:cs typeface="+mn-cs"/>
              </a:rPr>
              <a:t>的</a:t>
            </a:r>
            <a:r>
              <a:rPr kumimoji="0" lang="zh-CN" altLang="en-US" b="1" i="0" u="sng" strike="noStrike" kern="1200" cap="none" spc="0" normalizeH="0" baseline="0" noProof="0" dirty="0" smtClean="0">
                <a:ln>
                  <a:noFill/>
                </a:ln>
                <a:solidFill>
                  <a:srgbClr val="FF0000"/>
                </a:solidFill>
                <a:effectLst/>
                <a:uLnTx/>
                <a:uFillTx/>
                <a:latin typeface="+mn-lt"/>
                <a:ea typeface="+mn-ea"/>
                <a:cs typeface="+mn-cs"/>
              </a:rPr>
              <a:t>通用</a:t>
            </a:r>
            <a:r>
              <a:rPr kumimoji="0" lang="zh-CN" altLang="en-US" b="0" i="0" u="sng" strike="noStrike" kern="1200" cap="none" spc="0" normalizeH="0" baseline="0" noProof="0" dirty="0" smtClean="0">
                <a:ln>
                  <a:noFill/>
                </a:ln>
                <a:solidFill>
                  <a:schemeClr val="tx1"/>
                </a:solidFill>
                <a:effectLst/>
                <a:uLnTx/>
                <a:uFillTx/>
                <a:latin typeface="+mn-lt"/>
                <a:ea typeface="+mn-ea"/>
                <a:cs typeface="+mn-cs"/>
              </a:rPr>
              <a:t>硅酸盐水泥生产企业生产用电实行基于可比熟料（水泥）综合电耗水平标准的阶梯电价政策。</a:t>
            </a:r>
            <a:r>
              <a:rPr kumimoji="0" lang="zh-CN" altLang="en-US" sz="2200" b="0" i="0" u="none" strike="noStrike" kern="1200" cap="none" spc="0" normalizeH="0" baseline="0" noProof="0" dirty="0" smtClean="0">
                <a:ln>
                  <a:noFill/>
                </a:ln>
                <a:solidFill>
                  <a:schemeClr val="tx1"/>
                </a:solidFill>
                <a:effectLst/>
                <a:uLnTx/>
                <a:uFillTx/>
                <a:latin typeface="+mn-lt"/>
                <a:ea typeface="+mn-ea"/>
                <a:cs typeface="+mn-cs"/>
              </a:rPr>
              <a:t>”</a:t>
            </a:r>
            <a:endParaRPr kumimoji="0" lang="zh-CN"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pitchFamily="2" charset="2"/>
              <a:buChar char="u"/>
              <a:defRPr/>
            </a:pPr>
            <a:endParaRPr kumimoji="0" lang="zh-CN" altLang="en-US" sz="19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pic>
        <p:nvPicPr>
          <p:cNvPr id="9" name="Picture 5" descr="http://img.bimg.126.net/photo/T8LKYArCz-2Xltm2mlsfrQ==/4830955025285590189.jpg"/>
          <p:cNvPicPr>
            <a:picLocks noChangeAspect="1" noChangeArrowheads="1"/>
          </p:cNvPicPr>
          <p:nvPr/>
        </p:nvPicPr>
        <p:blipFill>
          <a:blip r:embed="rId4" cstate="print"/>
          <a:srcRect/>
          <a:stretch>
            <a:fillRect/>
          </a:stretch>
        </p:blipFill>
        <p:spPr bwMode="auto">
          <a:xfrm>
            <a:off x="285720" y="2428868"/>
            <a:ext cx="2376488"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900" b="1" dirty="0" smtClean="0"/>
              <a:t>2.4.1 </a:t>
            </a:r>
            <a:r>
              <a:rPr lang="zh-CN" altLang="en-US" sz="2900" b="1" dirty="0" smtClean="0"/>
              <a:t>条文解读</a:t>
            </a:r>
            <a:r>
              <a:rPr lang="en-US" altLang="zh-CN" sz="2900" b="1" dirty="0" smtClean="0"/>
              <a:t>----</a:t>
            </a:r>
            <a:r>
              <a:rPr lang="zh-CN" altLang="en-US" sz="2600" b="1" dirty="0" smtClean="0"/>
              <a:t>发改价格</a:t>
            </a:r>
            <a:r>
              <a:rPr lang="en-US" sz="2600" dirty="0" smtClean="0"/>
              <a:t>[2016]75</a:t>
            </a:r>
            <a:r>
              <a:rPr lang="zh-CN" altLang="en-US" sz="2600" dirty="0" smtClean="0"/>
              <a:t>号</a:t>
            </a:r>
            <a:endParaRPr lang="zh-CN" altLang="en-US" sz="2600" b="1" dirty="0" smtClean="0"/>
          </a:p>
        </p:txBody>
      </p:sp>
      <p:sp>
        <p:nvSpPr>
          <p:cNvPr id="3" name="内容占位符 2"/>
          <p:cNvSpPr>
            <a:spLocks noGrp="1"/>
          </p:cNvSpPr>
          <p:nvPr>
            <p:ph idx="1"/>
          </p:nvPr>
        </p:nvSpPr>
        <p:spPr>
          <a:xfrm>
            <a:off x="2627784" y="1857364"/>
            <a:ext cx="5976664" cy="4572032"/>
          </a:xfrm>
        </p:spPr>
        <p:style>
          <a:lnRef idx="1">
            <a:schemeClr val="accent5"/>
          </a:lnRef>
          <a:fillRef idx="2">
            <a:schemeClr val="accent5"/>
          </a:fillRef>
          <a:effectRef idx="1">
            <a:schemeClr val="accent5"/>
          </a:effectRef>
          <a:fontRef idx="minor">
            <a:schemeClr val="dk1"/>
          </a:fontRef>
        </p:style>
        <p:txBody>
          <a:bodyPr/>
          <a:lstStyle/>
          <a:p>
            <a:pPr>
              <a:lnSpc>
                <a:spcPct val="150000"/>
              </a:lnSpc>
              <a:spcBef>
                <a:spcPts val="0"/>
              </a:spcBef>
              <a:buFont typeface="Wingdings" panose="05000000000000000000" pitchFamily="2" charset="2"/>
              <a:buChar char="Ø"/>
            </a:pPr>
            <a:r>
              <a:rPr lang="zh-CN" altLang="en-US" sz="1800" b="1" dirty="0" smtClean="0">
                <a:solidFill>
                  <a:srgbClr val="FF0000"/>
                </a:solidFill>
                <a:latin typeface="+mn-ea"/>
              </a:rPr>
              <a:t>细读</a:t>
            </a:r>
            <a:r>
              <a:rPr lang="zh-CN" altLang="en-US" sz="1800" dirty="0" smtClean="0">
                <a:latin typeface="+mn-ea"/>
              </a:rPr>
              <a:t>：</a:t>
            </a:r>
            <a:r>
              <a:rPr lang="en-US" altLang="zh-CN" sz="1800" dirty="0" smtClean="0">
                <a:latin typeface="+mn-ea"/>
              </a:rPr>
              <a:t>《</a:t>
            </a:r>
            <a:r>
              <a:rPr lang="zh-CN" altLang="en-US" sz="1800" b="1" u="sng" dirty="0" smtClean="0">
                <a:latin typeface="+mn-ea"/>
              </a:rPr>
              <a:t>产业结构调整指导目录（</a:t>
            </a:r>
            <a:r>
              <a:rPr lang="en-US" sz="1800" b="1" u="sng" dirty="0" smtClean="0">
                <a:latin typeface="+mn-ea"/>
              </a:rPr>
              <a:t>2011</a:t>
            </a:r>
            <a:r>
              <a:rPr lang="zh-CN" altLang="en-US" sz="1800" b="1" u="sng" dirty="0" smtClean="0">
                <a:latin typeface="+mn-ea"/>
              </a:rPr>
              <a:t>年本）（修正）</a:t>
            </a:r>
            <a:r>
              <a:rPr lang="en-US" altLang="zh-CN" sz="1800" b="1" u="sng" dirty="0" smtClean="0">
                <a:latin typeface="+mn-ea"/>
              </a:rPr>
              <a:t>》</a:t>
            </a:r>
            <a:r>
              <a:rPr lang="zh-CN" altLang="en-US" sz="1800" b="1" u="sng" dirty="0" smtClean="0">
                <a:latin typeface="+mn-ea"/>
              </a:rPr>
              <a:t>淘汰类：</a:t>
            </a:r>
            <a:endParaRPr lang="en-US" altLang="zh-CN" sz="1800" dirty="0" smtClean="0">
              <a:latin typeface="+mn-ea"/>
            </a:endParaRPr>
          </a:p>
          <a:p>
            <a:r>
              <a:rPr lang="en-US" sz="1800" dirty="0" smtClean="0">
                <a:latin typeface="+mn-ea"/>
              </a:rPr>
              <a:t>1</a:t>
            </a:r>
            <a:r>
              <a:rPr lang="zh-CN" altLang="en-US" sz="1800" dirty="0" smtClean="0">
                <a:latin typeface="+mn-ea"/>
              </a:rPr>
              <a:t>、窑径</a:t>
            </a:r>
            <a:r>
              <a:rPr lang="en-US" sz="1800" dirty="0" smtClean="0">
                <a:latin typeface="+mn-ea"/>
              </a:rPr>
              <a:t>3</a:t>
            </a:r>
            <a:r>
              <a:rPr lang="zh-CN" altLang="en-US" sz="1800" dirty="0" smtClean="0">
                <a:latin typeface="+mn-ea"/>
              </a:rPr>
              <a:t>米及以上水泥机立窑</a:t>
            </a:r>
            <a:r>
              <a:rPr lang="en-US" sz="1800" dirty="0" smtClean="0">
                <a:latin typeface="+mn-ea"/>
              </a:rPr>
              <a:t>(2012</a:t>
            </a:r>
            <a:r>
              <a:rPr lang="zh-CN" altLang="en-US" sz="1800" dirty="0" smtClean="0">
                <a:latin typeface="+mn-ea"/>
              </a:rPr>
              <a:t>年</a:t>
            </a:r>
            <a:r>
              <a:rPr lang="en-US" sz="1800" dirty="0" smtClean="0">
                <a:latin typeface="+mn-ea"/>
              </a:rPr>
              <a:t>)</a:t>
            </a:r>
            <a:r>
              <a:rPr lang="zh-CN" altLang="en-US" sz="1800" dirty="0" smtClean="0">
                <a:latin typeface="+mn-ea"/>
              </a:rPr>
              <a:t>、干法中空窑（生产高铝水泥、硫铝酸盐水泥等特种水泥除外）、立波尔窑、湿法窑；</a:t>
            </a:r>
          </a:p>
          <a:p>
            <a:r>
              <a:rPr lang="en-US" sz="1800" dirty="0" smtClean="0">
                <a:latin typeface="+mn-ea"/>
              </a:rPr>
              <a:t>2</a:t>
            </a:r>
            <a:r>
              <a:rPr lang="zh-CN" altLang="en-US" sz="1800" dirty="0" smtClean="0">
                <a:latin typeface="+mn-ea"/>
              </a:rPr>
              <a:t>、直径</a:t>
            </a:r>
            <a:r>
              <a:rPr lang="en-US" sz="1800" dirty="0" smtClean="0">
                <a:latin typeface="+mn-ea"/>
              </a:rPr>
              <a:t>3</a:t>
            </a:r>
            <a:r>
              <a:rPr lang="zh-CN" altLang="en-US" sz="1800" dirty="0" smtClean="0">
                <a:latin typeface="+mn-ea"/>
              </a:rPr>
              <a:t>米以下水泥粉磨设备；</a:t>
            </a:r>
            <a:endParaRPr lang="en-US" altLang="zh-CN" sz="1800" dirty="0" smtClean="0">
              <a:latin typeface="+mn-ea"/>
            </a:endParaRPr>
          </a:p>
          <a:p>
            <a:pPr>
              <a:buNone/>
            </a:pPr>
            <a:endParaRPr lang="en-US" altLang="zh-CN" sz="1800" b="1" dirty="0" smtClean="0">
              <a:solidFill>
                <a:srgbClr val="FF0000"/>
              </a:solidFill>
              <a:latin typeface="+mn-ea"/>
            </a:endParaRPr>
          </a:p>
          <a:p>
            <a:pPr>
              <a:lnSpc>
                <a:spcPct val="150000"/>
              </a:lnSpc>
              <a:buFont typeface="Wingdings" panose="05000000000000000000" pitchFamily="2" charset="2"/>
              <a:buChar char="Ø"/>
            </a:pPr>
            <a:r>
              <a:rPr lang="zh-CN" altLang="en-US" sz="1800" b="1" dirty="0" smtClean="0">
                <a:solidFill>
                  <a:srgbClr val="FF0000"/>
                </a:solidFill>
                <a:latin typeface="+mn-ea"/>
              </a:rPr>
              <a:t>细读：实施对象为</a:t>
            </a:r>
            <a:r>
              <a:rPr lang="en-US" altLang="zh-CN" sz="1800" b="1" dirty="0" smtClean="0">
                <a:solidFill>
                  <a:srgbClr val="FF0000"/>
                </a:solidFill>
                <a:latin typeface="+mn-ea"/>
              </a:rPr>
              <a:t>---</a:t>
            </a:r>
            <a:r>
              <a:rPr lang="zh-CN" altLang="en-US" sz="1800" b="1" dirty="0" smtClean="0">
                <a:solidFill>
                  <a:srgbClr val="FF0000"/>
                </a:solidFill>
                <a:latin typeface="+mn-ea"/>
              </a:rPr>
              <a:t>淘汰类以外的通用硅酸盐水泥生产企业，包括</a:t>
            </a:r>
            <a:r>
              <a:rPr lang="zh-CN" altLang="en-US" sz="1800" dirty="0" smtClean="0">
                <a:latin typeface="+mn-ea"/>
              </a:rPr>
              <a:t>硅酸盐水泥、普通硅酸盐水泥、矿渣硅酸盐水泥、火山灰质硅酸盐水泥、粉煤灰硅酸盐水泥和复合硅酸盐水泥</a:t>
            </a:r>
            <a:r>
              <a:rPr lang="en-US" altLang="zh-CN" sz="1800" dirty="0" smtClean="0">
                <a:latin typeface="+mn-ea"/>
              </a:rPr>
              <a:t>(</a:t>
            </a:r>
            <a:r>
              <a:rPr lang="zh-CN" altLang="en-US" sz="1800" dirty="0" smtClean="0">
                <a:solidFill>
                  <a:srgbClr val="FF0000"/>
                </a:solidFill>
                <a:latin typeface="+mn-ea"/>
              </a:rPr>
              <a:t>六大通用水泥</a:t>
            </a:r>
            <a:r>
              <a:rPr lang="zh-CN" altLang="en-US" sz="1800" dirty="0" smtClean="0">
                <a:latin typeface="+mn-ea"/>
              </a:rPr>
              <a:t>）；</a:t>
            </a:r>
            <a:r>
              <a:rPr lang="zh-CN" altLang="en-US" sz="1800" b="1" dirty="0" smtClean="0">
                <a:solidFill>
                  <a:srgbClr val="FF0000"/>
                </a:solidFill>
                <a:latin typeface="+mn-ea"/>
              </a:rPr>
              <a:t>不包括</a:t>
            </a:r>
            <a:r>
              <a:rPr lang="zh-CN" altLang="en-US" sz="1800" dirty="0" smtClean="0">
                <a:latin typeface="+mn-ea"/>
              </a:rPr>
              <a:t>特种水泥生产企业</a:t>
            </a:r>
            <a:r>
              <a:rPr lang="zh-CN" altLang="en-US" sz="1800" b="1" dirty="0" smtClean="0">
                <a:latin typeface="+mn-ea"/>
              </a:rPr>
              <a:t>。</a:t>
            </a:r>
          </a:p>
          <a:p>
            <a:pPr>
              <a:lnSpc>
                <a:spcPct val="150000"/>
              </a:lnSpc>
              <a:spcBef>
                <a:spcPts val="0"/>
              </a:spcBef>
              <a:buNone/>
            </a:pPr>
            <a:endParaRPr lang="en-US" altLang="zh-CN" sz="2000" dirty="0" smtClean="0"/>
          </a:p>
          <a:p>
            <a:endParaRPr lang="zh-CN" altLang="en-US" sz="2000" dirty="0" smtClean="0"/>
          </a:p>
          <a:p>
            <a:pPr>
              <a:lnSpc>
                <a:spcPct val="150000"/>
              </a:lnSpc>
              <a:buFont typeface="Wingdings" panose="05000000000000000000" pitchFamily="2" charset="2"/>
              <a:buChar char="u"/>
            </a:pPr>
            <a:endParaRPr lang="zh-CN" altLang="en-US" sz="19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21</a:t>
            </a:fld>
            <a:endParaRPr lang="zh-CN" altLang="en-US" dirty="0">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pic>
        <p:nvPicPr>
          <p:cNvPr id="7" name="Picture 5" descr="http://img.bimg.126.net/photo/T8LKYArCz-2Xltm2mlsfrQ==/4830955025285590189.jpg"/>
          <p:cNvPicPr>
            <a:picLocks noChangeAspect="1" noChangeArrowheads="1"/>
          </p:cNvPicPr>
          <p:nvPr/>
        </p:nvPicPr>
        <p:blipFill>
          <a:blip r:embed="rId3" cstate="print"/>
          <a:srcRect/>
          <a:stretch>
            <a:fillRect/>
          </a:stretch>
        </p:blipFill>
        <p:spPr bwMode="auto">
          <a:xfrm>
            <a:off x="251520" y="1484784"/>
            <a:ext cx="2376488"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900" b="1" dirty="0" smtClean="0"/>
              <a:t>2.4.2 </a:t>
            </a:r>
            <a:r>
              <a:rPr lang="zh-CN" altLang="en-US" sz="2900" b="1" dirty="0" smtClean="0"/>
              <a:t>条文解读</a:t>
            </a:r>
            <a:r>
              <a:rPr lang="en-US" altLang="zh-CN" sz="2900" b="1" dirty="0" smtClean="0"/>
              <a:t>----</a:t>
            </a:r>
            <a:r>
              <a:rPr lang="zh-CN" altLang="en-US" sz="2600" b="1" dirty="0" smtClean="0"/>
              <a:t>发改价格</a:t>
            </a:r>
            <a:r>
              <a:rPr lang="en-US" sz="2600" dirty="0" smtClean="0"/>
              <a:t>[2016]75</a:t>
            </a:r>
            <a:r>
              <a:rPr lang="zh-CN" altLang="en-US" sz="2600" dirty="0" smtClean="0"/>
              <a:t>号</a:t>
            </a:r>
            <a:endParaRPr lang="zh-CN" altLang="en-US" sz="2600" b="1" dirty="0" smtClean="0"/>
          </a:p>
        </p:txBody>
      </p:sp>
      <p:sp>
        <p:nvSpPr>
          <p:cNvPr id="3" name="内容占位符 2"/>
          <p:cNvSpPr>
            <a:spLocks noGrp="1"/>
          </p:cNvSpPr>
          <p:nvPr>
            <p:ph idx="1"/>
          </p:nvPr>
        </p:nvSpPr>
        <p:spPr>
          <a:xfrm>
            <a:off x="2699792" y="1340768"/>
            <a:ext cx="5643602" cy="5072098"/>
          </a:xfrm>
        </p:spPr>
        <p:style>
          <a:lnRef idx="1">
            <a:schemeClr val="accent5"/>
          </a:lnRef>
          <a:fillRef idx="2">
            <a:schemeClr val="accent5"/>
          </a:fillRef>
          <a:effectRef idx="1">
            <a:schemeClr val="accent5"/>
          </a:effectRef>
          <a:fontRef idx="minor">
            <a:schemeClr val="dk1"/>
          </a:fontRef>
        </p:style>
        <p:txBody>
          <a:bodyPr/>
          <a:lstStyle/>
          <a:p>
            <a:pPr>
              <a:lnSpc>
                <a:spcPct val="150000"/>
              </a:lnSpc>
              <a:spcBef>
                <a:spcPts val="0"/>
              </a:spcBef>
              <a:buFont typeface="Wingdings" panose="05000000000000000000" pitchFamily="2" charset="2"/>
              <a:buChar char="u"/>
            </a:pPr>
            <a:r>
              <a:rPr lang="en-US" altLang="zh-CN" sz="1800" b="1" dirty="0" smtClean="0"/>
              <a:t>         </a:t>
            </a:r>
            <a:r>
              <a:rPr lang="zh-CN" altLang="en-US" sz="1800" b="1" dirty="0" smtClean="0"/>
              <a:t>解读二之关于</a:t>
            </a:r>
            <a:r>
              <a:rPr lang="zh-CN" altLang="en-US" sz="1800" b="1" dirty="0" smtClean="0">
                <a:solidFill>
                  <a:srgbClr val="FF0000"/>
                </a:solidFill>
              </a:rPr>
              <a:t>配套制度</a:t>
            </a:r>
            <a:r>
              <a:rPr lang="zh-CN" altLang="en-US" sz="1800" dirty="0" smtClean="0"/>
              <a:t>：</a:t>
            </a:r>
            <a:endParaRPr lang="en-US" altLang="zh-CN" sz="1800" dirty="0" smtClean="0"/>
          </a:p>
          <a:p>
            <a:pPr>
              <a:lnSpc>
                <a:spcPct val="150000"/>
              </a:lnSpc>
              <a:spcBef>
                <a:spcPts val="0"/>
              </a:spcBef>
              <a:buFont typeface="Wingdings" panose="05000000000000000000" pitchFamily="2" charset="2"/>
              <a:buChar char="Ø"/>
            </a:pPr>
            <a:r>
              <a:rPr lang="en-US" altLang="zh-CN" sz="1800" dirty="0" smtClean="0"/>
              <a:t> </a:t>
            </a:r>
            <a:r>
              <a:rPr lang="zh-CN" altLang="en-US" sz="1800" b="1" dirty="0" smtClean="0">
                <a:solidFill>
                  <a:srgbClr val="FF0000"/>
                </a:solidFill>
              </a:rPr>
              <a:t>细读</a:t>
            </a:r>
            <a:r>
              <a:rPr lang="zh-CN" altLang="en-US" sz="1800" dirty="0" smtClean="0"/>
              <a:t>：“</a:t>
            </a:r>
            <a:r>
              <a:rPr lang="zh-CN" altLang="en-US" sz="1800" u="sng" dirty="0" smtClean="0"/>
              <a:t>（一）省级工业和信息化主管部门要商统计部门</a:t>
            </a:r>
            <a:r>
              <a:rPr lang="zh-CN" altLang="en-US" sz="1800" b="1" u="sng" dirty="0" smtClean="0">
                <a:solidFill>
                  <a:srgbClr val="FF0000"/>
                </a:solidFill>
              </a:rPr>
              <a:t>完善</a:t>
            </a:r>
            <a:r>
              <a:rPr lang="zh-CN" altLang="en-US" sz="1800" u="sng" dirty="0" smtClean="0"/>
              <a:t>辖区内水泥企业的</a:t>
            </a:r>
            <a:r>
              <a:rPr lang="zh-CN" altLang="en-US" sz="1800" b="1" u="sng" dirty="0" smtClean="0">
                <a:solidFill>
                  <a:srgbClr val="FF0000"/>
                </a:solidFill>
              </a:rPr>
              <a:t>能源消费和统计管理制度</a:t>
            </a:r>
            <a:r>
              <a:rPr lang="zh-CN" altLang="en-US" sz="1800" u="sng" dirty="0" smtClean="0"/>
              <a:t>。</a:t>
            </a:r>
            <a:r>
              <a:rPr lang="zh-CN" altLang="en-US" sz="1800" b="1" u="sng" dirty="0" smtClean="0">
                <a:solidFill>
                  <a:srgbClr val="FF0000"/>
                </a:solidFill>
              </a:rPr>
              <a:t>节能监察机构</a:t>
            </a:r>
            <a:r>
              <a:rPr lang="zh-CN" altLang="en-US" sz="1800" u="sng" dirty="0" smtClean="0"/>
              <a:t>要对水泥企业耗能设备、能源消耗情况及相关信息进行</a:t>
            </a:r>
            <a:r>
              <a:rPr lang="zh-CN" altLang="en-US" sz="1800" b="1" u="sng" dirty="0" smtClean="0">
                <a:solidFill>
                  <a:srgbClr val="FF0000"/>
                </a:solidFill>
              </a:rPr>
              <a:t>监管</a:t>
            </a:r>
            <a:r>
              <a:rPr lang="zh-CN" altLang="en-US" sz="1800" u="sng" dirty="0" smtClean="0"/>
              <a:t>。</a:t>
            </a:r>
            <a:r>
              <a:rPr lang="zh-CN" altLang="en-US" sz="1800" dirty="0" smtClean="0"/>
              <a:t>”</a:t>
            </a:r>
            <a:r>
              <a:rPr lang="en-US" altLang="zh-CN" sz="1800" dirty="0" smtClean="0"/>
              <a:t>  </a:t>
            </a:r>
          </a:p>
          <a:p>
            <a:pPr>
              <a:lnSpc>
                <a:spcPct val="150000"/>
              </a:lnSpc>
              <a:spcBef>
                <a:spcPts val="0"/>
              </a:spcBef>
              <a:buFont typeface="Wingdings" panose="05000000000000000000" pitchFamily="2" charset="2"/>
              <a:buChar char="Ø"/>
            </a:pPr>
            <a:r>
              <a:rPr lang="zh-CN" altLang="en-US" sz="1800" b="1" dirty="0" smtClean="0">
                <a:solidFill>
                  <a:srgbClr val="FF0000"/>
                </a:solidFill>
              </a:rPr>
              <a:t>细读</a:t>
            </a:r>
            <a:r>
              <a:rPr lang="zh-CN" altLang="en-US" sz="1800" dirty="0" smtClean="0"/>
              <a:t>：“</a:t>
            </a:r>
            <a:r>
              <a:rPr lang="zh-CN" altLang="en-US" sz="1800" u="sng" dirty="0" smtClean="0"/>
              <a:t>（二）依托中国建筑材料联合会、中国水泥协会、中国电力企业联合会等行业协会，为落实水泥企业电耗核算提供技术支持，建立</a:t>
            </a:r>
            <a:r>
              <a:rPr lang="zh-CN" altLang="en-US" sz="1800" b="1" u="sng" dirty="0" smtClean="0">
                <a:solidFill>
                  <a:srgbClr val="FF0000"/>
                </a:solidFill>
              </a:rPr>
              <a:t>第三方核查机构专家库及相应核查机制</a:t>
            </a:r>
            <a:r>
              <a:rPr lang="zh-CN" altLang="en-US" sz="1800" u="sng" dirty="0" smtClean="0"/>
              <a:t>，加强对核查机构、核查人员、水泥企业等培训和技术指导工作，建立水泥企业的生产经营和能源消耗基础信息的数据库并动态更新。</a:t>
            </a:r>
            <a:r>
              <a:rPr lang="zh-CN" altLang="en-US" sz="1800" dirty="0" smtClean="0"/>
              <a:t>”</a:t>
            </a:r>
            <a:r>
              <a:rPr lang="en-US" altLang="zh-CN" sz="1800" dirty="0" smtClean="0"/>
              <a:t>  </a:t>
            </a:r>
          </a:p>
          <a:p>
            <a:pPr>
              <a:lnSpc>
                <a:spcPct val="150000"/>
              </a:lnSpc>
              <a:spcBef>
                <a:spcPts val="0"/>
              </a:spcBef>
              <a:buFont typeface="Wingdings" panose="05000000000000000000" pitchFamily="2" charset="2"/>
              <a:buChar char="Ø"/>
            </a:pPr>
            <a:endParaRPr lang="en-US" altLang="zh-CN" sz="2000" dirty="0" smtClean="0"/>
          </a:p>
          <a:p>
            <a:endParaRPr lang="zh-CN" altLang="en-US" sz="2000" dirty="0" smtClean="0"/>
          </a:p>
          <a:p>
            <a:pPr>
              <a:lnSpc>
                <a:spcPct val="150000"/>
              </a:lnSpc>
              <a:buFont typeface="Wingdings" panose="05000000000000000000" pitchFamily="2" charset="2"/>
              <a:buChar char="u"/>
            </a:pPr>
            <a:endParaRPr lang="zh-CN" altLang="en-US" sz="19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22</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pic>
        <p:nvPicPr>
          <p:cNvPr id="7" name="Picture 5" descr="http://img.bimg.126.net/photo/T8LKYArCz-2Xltm2mlsfrQ==/4830955025285590189.jpg"/>
          <p:cNvPicPr>
            <a:picLocks noChangeAspect="1" noChangeArrowheads="1"/>
          </p:cNvPicPr>
          <p:nvPr/>
        </p:nvPicPr>
        <p:blipFill>
          <a:blip r:embed="rId3" cstate="print"/>
          <a:srcRect/>
          <a:stretch>
            <a:fillRect/>
          </a:stretch>
        </p:blipFill>
        <p:spPr bwMode="auto">
          <a:xfrm>
            <a:off x="251520" y="1340768"/>
            <a:ext cx="2376488"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900" b="1" dirty="0" smtClean="0"/>
              <a:t>2.4.2 </a:t>
            </a:r>
            <a:r>
              <a:rPr lang="zh-CN" altLang="en-US" sz="2900" b="1" dirty="0" smtClean="0"/>
              <a:t>条文解读</a:t>
            </a:r>
            <a:r>
              <a:rPr lang="en-US" altLang="zh-CN" sz="2900" b="1" dirty="0" smtClean="0"/>
              <a:t>----</a:t>
            </a:r>
            <a:r>
              <a:rPr lang="zh-CN" altLang="en-US" sz="2600" b="1" dirty="0" smtClean="0"/>
              <a:t>发改价格</a:t>
            </a:r>
            <a:r>
              <a:rPr lang="en-US" sz="2600" dirty="0" smtClean="0"/>
              <a:t>[2016]75</a:t>
            </a:r>
            <a:r>
              <a:rPr lang="zh-CN" altLang="en-US" sz="2600" dirty="0" smtClean="0"/>
              <a:t>号</a:t>
            </a:r>
            <a:endParaRPr lang="zh-CN" altLang="en-US" sz="2600" b="1" dirty="0" smtClean="0"/>
          </a:p>
        </p:txBody>
      </p:sp>
      <p:sp>
        <p:nvSpPr>
          <p:cNvPr id="3" name="内容占位符 2"/>
          <p:cNvSpPr>
            <a:spLocks noGrp="1"/>
          </p:cNvSpPr>
          <p:nvPr>
            <p:ph idx="1"/>
          </p:nvPr>
        </p:nvSpPr>
        <p:spPr>
          <a:xfrm>
            <a:off x="2714612" y="1357298"/>
            <a:ext cx="5786478" cy="5072098"/>
          </a:xfrm>
        </p:spPr>
        <p:style>
          <a:lnRef idx="1">
            <a:schemeClr val="accent5"/>
          </a:lnRef>
          <a:fillRef idx="2">
            <a:schemeClr val="accent5"/>
          </a:fillRef>
          <a:effectRef idx="1">
            <a:schemeClr val="accent5"/>
          </a:effectRef>
          <a:fontRef idx="minor">
            <a:schemeClr val="dk1"/>
          </a:fontRef>
        </p:style>
        <p:txBody>
          <a:bodyPr/>
          <a:lstStyle/>
          <a:p>
            <a:pPr>
              <a:lnSpc>
                <a:spcPct val="150000"/>
              </a:lnSpc>
              <a:spcBef>
                <a:spcPts val="0"/>
              </a:spcBef>
              <a:buFont typeface="Wingdings" panose="05000000000000000000" pitchFamily="2" charset="2"/>
              <a:buChar char="u"/>
            </a:pPr>
            <a:r>
              <a:rPr lang="en-US" altLang="zh-CN" sz="1800" b="1" dirty="0" smtClean="0"/>
              <a:t>         </a:t>
            </a:r>
            <a:r>
              <a:rPr lang="zh-CN" altLang="en-US" sz="1800" b="1" dirty="0" smtClean="0"/>
              <a:t>解读二之关于</a:t>
            </a:r>
            <a:r>
              <a:rPr lang="zh-CN" altLang="en-US" sz="1800" b="1" dirty="0" smtClean="0">
                <a:solidFill>
                  <a:srgbClr val="FF0000"/>
                </a:solidFill>
              </a:rPr>
              <a:t>配套制度</a:t>
            </a:r>
            <a:r>
              <a:rPr lang="zh-CN" altLang="en-US" sz="1800" dirty="0" smtClean="0"/>
              <a:t>：</a:t>
            </a:r>
            <a:endParaRPr lang="en-US" altLang="zh-CN" sz="1800" dirty="0" smtClean="0"/>
          </a:p>
          <a:p>
            <a:pPr>
              <a:lnSpc>
                <a:spcPct val="150000"/>
              </a:lnSpc>
              <a:spcBef>
                <a:spcPts val="0"/>
              </a:spcBef>
              <a:buFont typeface="Wingdings" panose="05000000000000000000" pitchFamily="2" charset="2"/>
              <a:buChar char="Ø"/>
            </a:pPr>
            <a:r>
              <a:rPr lang="en-US" altLang="zh-CN" sz="1800" dirty="0" smtClean="0"/>
              <a:t> </a:t>
            </a:r>
            <a:r>
              <a:rPr lang="zh-CN" altLang="en-US" sz="1800" b="1" dirty="0" smtClean="0">
                <a:solidFill>
                  <a:srgbClr val="FF0000"/>
                </a:solidFill>
              </a:rPr>
              <a:t>细读</a:t>
            </a:r>
            <a:r>
              <a:rPr lang="zh-CN" altLang="en-US" sz="1800" dirty="0" smtClean="0"/>
              <a:t>：“</a:t>
            </a:r>
            <a:r>
              <a:rPr lang="zh-CN" altLang="en-US" sz="1800" u="sng" dirty="0" smtClean="0"/>
              <a:t>（三）水泥企业要完善独立、可核查的</a:t>
            </a:r>
            <a:r>
              <a:rPr lang="zh-CN" altLang="en-US" sz="1800" b="1" u="sng" dirty="0" smtClean="0">
                <a:solidFill>
                  <a:srgbClr val="FF0000"/>
                </a:solidFill>
              </a:rPr>
              <a:t>能源计量和统计台账</a:t>
            </a:r>
            <a:r>
              <a:rPr lang="zh-CN" altLang="en-US" sz="1800" u="sng" dirty="0" smtClean="0"/>
              <a:t>，保留水泥生产量</a:t>
            </a:r>
            <a:r>
              <a:rPr lang="zh-CN" altLang="en-US" sz="1800" b="1" u="sng" dirty="0" smtClean="0">
                <a:solidFill>
                  <a:srgbClr val="FF0000"/>
                </a:solidFill>
              </a:rPr>
              <a:t>原始记录及凭证</a:t>
            </a:r>
            <a:r>
              <a:rPr lang="zh-CN" altLang="en-US" sz="1800" u="sng" dirty="0" smtClean="0"/>
              <a:t>；中控室原始生产数据信息</a:t>
            </a:r>
            <a:r>
              <a:rPr lang="zh-CN" altLang="en-US" sz="1800" b="1" u="sng" dirty="0" smtClean="0">
                <a:solidFill>
                  <a:srgbClr val="FF0000"/>
                </a:solidFill>
              </a:rPr>
              <a:t>至少保存三年</a:t>
            </a:r>
            <a:r>
              <a:rPr lang="zh-CN" altLang="en-US" sz="1800" u="sng" dirty="0" smtClean="0"/>
              <a:t>，不得</a:t>
            </a:r>
            <a:r>
              <a:rPr lang="zh-CN" altLang="en-US" sz="1800" b="1" u="sng" dirty="0" smtClean="0">
                <a:solidFill>
                  <a:srgbClr val="FF0000"/>
                </a:solidFill>
              </a:rPr>
              <a:t>擅自修改或删除</a:t>
            </a:r>
            <a:r>
              <a:rPr lang="zh-CN" altLang="en-US" sz="1800" u="sng" dirty="0" smtClean="0"/>
              <a:t>。</a:t>
            </a:r>
            <a:r>
              <a:rPr lang="zh-CN" altLang="en-US" sz="1800" dirty="0" smtClean="0"/>
              <a:t>”</a:t>
            </a:r>
            <a:r>
              <a:rPr lang="en-US" altLang="zh-CN" sz="1800" dirty="0" smtClean="0"/>
              <a:t>  </a:t>
            </a:r>
          </a:p>
          <a:p>
            <a:pPr>
              <a:lnSpc>
                <a:spcPct val="150000"/>
              </a:lnSpc>
              <a:spcBef>
                <a:spcPts val="0"/>
              </a:spcBef>
              <a:buFont typeface="Wingdings" panose="05000000000000000000" pitchFamily="2" charset="2"/>
              <a:buChar char="Ø"/>
            </a:pPr>
            <a:r>
              <a:rPr lang="zh-CN" altLang="en-US" sz="1800" b="1" dirty="0" smtClean="0">
                <a:solidFill>
                  <a:srgbClr val="FF0000"/>
                </a:solidFill>
              </a:rPr>
              <a:t>细读</a:t>
            </a:r>
            <a:r>
              <a:rPr lang="zh-CN" altLang="en-US" sz="1800" dirty="0" smtClean="0"/>
              <a:t>：“</a:t>
            </a:r>
            <a:r>
              <a:rPr lang="zh-CN" altLang="en-US" sz="1800" u="sng" dirty="0" smtClean="0"/>
              <a:t>（四）水泥企业</a:t>
            </a:r>
            <a:r>
              <a:rPr lang="zh-CN" altLang="en-US" sz="1800" b="1" u="sng" dirty="0" smtClean="0">
                <a:solidFill>
                  <a:srgbClr val="FF0000"/>
                </a:solidFill>
              </a:rPr>
              <a:t>电耗核算办法</a:t>
            </a:r>
            <a:r>
              <a:rPr lang="zh-CN" altLang="en-US" sz="1800" u="sng" dirty="0" smtClean="0"/>
              <a:t>由工业和信息化部</a:t>
            </a:r>
            <a:r>
              <a:rPr lang="zh-CN" altLang="en-US" sz="1800" b="1" u="sng" dirty="0" smtClean="0">
                <a:solidFill>
                  <a:srgbClr val="FF0000"/>
                </a:solidFill>
              </a:rPr>
              <a:t>另行制定发布</a:t>
            </a:r>
            <a:r>
              <a:rPr lang="zh-CN" altLang="en-US" sz="1800" u="sng" dirty="0" smtClean="0"/>
              <a:t>。</a:t>
            </a:r>
            <a:r>
              <a:rPr lang="zh-CN" altLang="en-US" sz="1800" dirty="0" smtClean="0"/>
              <a:t>”</a:t>
            </a:r>
            <a:r>
              <a:rPr lang="en-US" altLang="zh-CN" sz="1800" dirty="0" smtClean="0"/>
              <a:t>   </a:t>
            </a:r>
          </a:p>
          <a:p>
            <a:pPr>
              <a:lnSpc>
                <a:spcPct val="150000"/>
              </a:lnSpc>
              <a:spcBef>
                <a:spcPts val="0"/>
              </a:spcBef>
              <a:buNone/>
            </a:pPr>
            <a:endParaRPr lang="en-US" altLang="zh-CN" sz="1800" dirty="0" smtClean="0"/>
          </a:p>
          <a:p>
            <a:pPr>
              <a:lnSpc>
                <a:spcPct val="150000"/>
              </a:lnSpc>
              <a:spcBef>
                <a:spcPts val="0"/>
              </a:spcBef>
              <a:buFont typeface="Arial" panose="020B0604020202020204" pitchFamily="34" charset="0"/>
              <a:buChar char="•"/>
            </a:pPr>
            <a:r>
              <a:rPr lang="en-US" sz="1600" dirty="0" smtClean="0"/>
              <a:t>GB 16780-2012</a:t>
            </a:r>
            <a:r>
              <a:rPr lang="en-US" altLang="zh-CN" sz="1600" dirty="0" smtClean="0"/>
              <a:t>《</a:t>
            </a:r>
            <a:r>
              <a:rPr lang="zh-CN" altLang="en-US" sz="1600" dirty="0" smtClean="0"/>
              <a:t>水泥单位产品能源消耗限额</a:t>
            </a:r>
            <a:r>
              <a:rPr lang="en-US" altLang="zh-CN" sz="1600" dirty="0" smtClean="0"/>
              <a:t>》</a:t>
            </a:r>
          </a:p>
          <a:p>
            <a:pPr>
              <a:lnSpc>
                <a:spcPct val="150000"/>
              </a:lnSpc>
              <a:spcBef>
                <a:spcPts val="0"/>
              </a:spcBef>
              <a:buFont typeface="Arial" panose="020B0604020202020204" pitchFamily="34" charset="0"/>
              <a:buChar char="•"/>
            </a:pPr>
            <a:r>
              <a:rPr lang="en-US" sz="1600" dirty="0" smtClean="0"/>
              <a:t> GB/T 27977-2011 </a:t>
            </a:r>
            <a:r>
              <a:rPr lang="en-US" altLang="zh-CN" sz="1600" dirty="0" smtClean="0"/>
              <a:t>《</a:t>
            </a:r>
            <a:r>
              <a:rPr lang="zh-CN" altLang="en-US" sz="1600" dirty="0" smtClean="0"/>
              <a:t>水泥生产电能能效测试及计算方法</a:t>
            </a:r>
            <a:r>
              <a:rPr lang="en-US" altLang="zh-CN" sz="1600" dirty="0" smtClean="0"/>
              <a:t>》</a:t>
            </a:r>
          </a:p>
          <a:p>
            <a:pPr>
              <a:lnSpc>
                <a:spcPct val="150000"/>
              </a:lnSpc>
              <a:spcBef>
                <a:spcPts val="0"/>
              </a:spcBef>
              <a:buFont typeface="Arial" panose="020B0604020202020204" pitchFamily="34" charset="0"/>
              <a:buChar char="•"/>
            </a:pPr>
            <a:r>
              <a:rPr lang="en-US" sz="1600" dirty="0" smtClean="0"/>
              <a:t>GB175 </a:t>
            </a:r>
            <a:r>
              <a:rPr lang="en-US" altLang="zh-CN" sz="1600" dirty="0" smtClean="0"/>
              <a:t>《</a:t>
            </a:r>
            <a:r>
              <a:rPr lang="zh-CN" altLang="en-US" sz="1600" dirty="0" smtClean="0"/>
              <a:t>通用硅酸盐水泥标准</a:t>
            </a:r>
            <a:r>
              <a:rPr lang="en-US" altLang="zh-CN" sz="1600" dirty="0" smtClean="0"/>
              <a:t>》</a:t>
            </a:r>
            <a:endParaRPr lang="zh-CN" altLang="en-US" sz="1600" dirty="0" smtClean="0"/>
          </a:p>
          <a:p>
            <a:pPr>
              <a:lnSpc>
                <a:spcPct val="150000"/>
              </a:lnSpc>
              <a:spcBef>
                <a:spcPts val="0"/>
              </a:spcBef>
              <a:buFont typeface="Wingdings" panose="05000000000000000000" pitchFamily="2" charset="2"/>
              <a:buChar char="Ø"/>
            </a:pPr>
            <a:endParaRPr lang="en-US" altLang="zh-CN" sz="2200" dirty="0" smtClean="0"/>
          </a:p>
          <a:p>
            <a:pPr>
              <a:lnSpc>
                <a:spcPct val="150000"/>
              </a:lnSpc>
              <a:buFont typeface="Wingdings" panose="05000000000000000000" pitchFamily="2" charset="2"/>
              <a:buChar char="u"/>
            </a:pPr>
            <a:endParaRPr lang="zh-CN" altLang="en-US" sz="19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23</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pic>
        <p:nvPicPr>
          <p:cNvPr id="7" name="Picture 5" descr="http://img.bimg.126.net/photo/T8LKYArCz-2Xltm2mlsfrQ==/4830955025285590189.jpg"/>
          <p:cNvPicPr>
            <a:picLocks noChangeAspect="1" noChangeArrowheads="1"/>
          </p:cNvPicPr>
          <p:nvPr/>
        </p:nvPicPr>
        <p:blipFill>
          <a:blip r:embed="rId3" cstate="print"/>
          <a:srcRect/>
          <a:stretch>
            <a:fillRect/>
          </a:stretch>
        </p:blipFill>
        <p:spPr bwMode="auto">
          <a:xfrm>
            <a:off x="179512" y="1412776"/>
            <a:ext cx="2376488"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900" b="1" dirty="0" smtClean="0"/>
              <a:t>2.4.3 </a:t>
            </a:r>
            <a:r>
              <a:rPr lang="zh-CN" altLang="en-US" sz="2900" b="1" dirty="0" smtClean="0"/>
              <a:t>条文解读</a:t>
            </a:r>
            <a:r>
              <a:rPr lang="en-US" altLang="zh-CN" sz="2900" b="1" dirty="0" smtClean="0"/>
              <a:t>----</a:t>
            </a:r>
            <a:r>
              <a:rPr lang="zh-CN" altLang="en-US" sz="2600" b="1" dirty="0" smtClean="0"/>
              <a:t>发改价格</a:t>
            </a:r>
            <a:r>
              <a:rPr lang="en-US" sz="2600" dirty="0" smtClean="0"/>
              <a:t>[2016]75</a:t>
            </a:r>
            <a:r>
              <a:rPr lang="zh-CN" altLang="en-US" sz="2600" dirty="0" smtClean="0"/>
              <a:t>号</a:t>
            </a:r>
            <a:endParaRPr lang="zh-CN" altLang="en-US" sz="2600" b="1" dirty="0" smtClean="0"/>
          </a:p>
        </p:txBody>
      </p:sp>
      <p:sp>
        <p:nvSpPr>
          <p:cNvPr id="3" name="内容占位符 2"/>
          <p:cNvSpPr>
            <a:spLocks noGrp="1"/>
          </p:cNvSpPr>
          <p:nvPr>
            <p:ph idx="1"/>
          </p:nvPr>
        </p:nvSpPr>
        <p:spPr>
          <a:xfrm>
            <a:off x="2411760" y="1628800"/>
            <a:ext cx="6017892" cy="4377098"/>
          </a:xfrm>
        </p:spPr>
        <p:style>
          <a:lnRef idx="1">
            <a:schemeClr val="accent5"/>
          </a:lnRef>
          <a:fillRef idx="2">
            <a:schemeClr val="accent5"/>
          </a:fillRef>
          <a:effectRef idx="1">
            <a:schemeClr val="accent5"/>
          </a:effectRef>
          <a:fontRef idx="minor">
            <a:schemeClr val="dk1"/>
          </a:fontRef>
        </p:style>
        <p:txBody>
          <a:bodyPr/>
          <a:lstStyle/>
          <a:p>
            <a:pPr>
              <a:lnSpc>
                <a:spcPct val="150000"/>
              </a:lnSpc>
              <a:spcBef>
                <a:spcPts val="0"/>
              </a:spcBef>
              <a:buFont typeface="Wingdings" panose="05000000000000000000" pitchFamily="2" charset="2"/>
              <a:buChar char="u"/>
            </a:pPr>
            <a:r>
              <a:rPr lang="en-US" altLang="zh-CN" sz="1800" b="1" dirty="0" smtClean="0"/>
              <a:t>         </a:t>
            </a:r>
            <a:r>
              <a:rPr lang="zh-CN" altLang="en-US" sz="1800" b="1" dirty="0" smtClean="0"/>
              <a:t>解读三之关于</a:t>
            </a:r>
            <a:r>
              <a:rPr lang="zh-CN" altLang="en-US" sz="1800" b="1" dirty="0" smtClean="0">
                <a:solidFill>
                  <a:srgbClr val="FF0000"/>
                </a:solidFill>
              </a:rPr>
              <a:t>分工协作</a:t>
            </a:r>
            <a:r>
              <a:rPr lang="zh-CN" altLang="en-US" sz="1800" dirty="0" smtClean="0"/>
              <a:t>：</a:t>
            </a:r>
            <a:endParaRPr lang="en-US" altLang="zh-CN" sz="1800" dirty="0" smtClean="0"/>
          </a:p>
          <a:p>
            <a:pPr>
              <a:lnSpc>
                <a:spcPct val="150000"/>
              </a:lnSpc>
              <a:spcBef>
                <a:spcPts val="0"/>
              </a:spcBef>
              <a:buFont typeface="Wingdings" panose="05000000000000000000" pitchFamily="2" charset="2"/>
              <a:buChar char="Ø"/>
            </a:pPr>
            <a:r>
              <a:rPr lang="en-US" altLang="zh-CN" sz="1800" dirty="0" smtClean="0"/>
              <a:t> </a:t>
            </a:r>
            <a:r>
              <a:rPr lang="zh-CN" altLang="en-US" sz="1800" b="1" dirty="0" smtClean="0">
                <a:solidFill>
                  <a:srgbClr val="FF0000"/>
                </a:solidFill>
              </a:rPr>
              <a:t>细读</a:t>
            </a:r>
            <a:r>
              <a:rPr lang="zh-CN" altLang="en-US" sz="1800" dirty="0" smtClean="0"/>
              <a:t>：“　</a:t>
            </a:r>
            <a:r>
              <a:rPr lang="zh-CN" altLang="en-US" sz="1800" u="sng" dirty="0" smtClean="0"/>
              <a:t>（二）自</a:t>
            </a:r>
            <a:r>
              <a:rPr lang="en-US" sz="1800" b="1" u="sng" dirty="0" smtClean="0">
                <a:solidFill>
                  <a:srgbClr val="FF0000"/>
                </a:solidFill>
              </a:rPr>
              <a:t>2017</a:t>
            </a:r>
            <a:r>
              <a:rPr lang="zh-CN" altLang="en-US" sz="1800" b="1" u="sng" dirty="0" smtClean="0">
                <a:solidFill>
                  <a:srgbClr val="FF0000"/>
                </a:solidFill>
              </a:rPr>
              <a:t>年</a:t>
            </a:r>
            <a:r>
              <a:rPr lang="en-US" sz="1800" b="1" u="sng" dirty="0" smtClean="0">
                <a:solidFill>
                  <a:srgbClr val="FF0000"/>
                </a:solidFill>
              </a:rPr>
              <a:t>1</a:t>
            </a:r>
            <a:r>
              <a:rPr lang="zh-CN" altLang="en-US" sz="1800" b="1" u="sng" dirty="0" smtClean="0">
                <a:solidFill>
                  <a:srgbClr val="FF0000"/>
                </a:solidFill>
              </a:rPr>
              <a:t>月</a:t>
            </a:r>
            <a:r>
              <a:rPr lang="en-US" sz="1800" b="1" u="sng" dirty="0" smtClean="0">
                <a:solidFill>
                  <a:srgbClr val="FF0000"/>
                </a:solidFill>
              </a:rPr>
              <a:t>1</a:t>
            </a:r>
            <a:r>
              <a:rPr lang="zh-CN" altLang="en-US" sz="1800" b="1" u="sng" dirty="0" smtClean="0">
                <a:solidFill>
                  <a:srgbClr val="FF0000"/>
                </a:solidFill>
              </a:rPr>
              <a:t>日</a:t>
            </a:r>
            <a:r>
              <a:rPr lang="zh-CN" altLang="en-US" sz="1800" u="sng" dirty="0" smtClean="0"/>
              <a:t>起，</a:t>
            </a:r>
            <a:r>
              <a:rPr lang="zh-CN" altLang="en-US" sz="1800" b="1" i="1" u="sng" dirty="0" smtClean="0">
                <a:solidFill>
                  <a:srgbClr val="00B0F0"/>
                </a:solidFill>
              </a:rPr>
              <a:t>省级工业和信息化主管部门</a:t>
            </a:r>
            <a:r>
              <a:rPr lang="zh-CN" altLang="en-US" sz="1800" b="1" u="sng" dirty="0" smtClean="0">
                <a:solidFill>
                  <a:srgbClr val="0070C0"/>
                </a:solidFill>
              </a:rPr>
              <a:t>要商</a:t>
            </a:r>
            <a:r>
              <a:rPr lang="zh-CN" altLang="en-US" sz="1800" b="1" i="1" u="sng" dirty="0" smtClean="0">
                <a:solidFill>
                  <a:srgbClr val="00B0F0"/>
                </a:solidFill>
              </a:rPr>
              <a:t>统计部门</a:t>
            </a:r>
            <a:r>
              <a:rPr lang="zh-CN" altLang="en-US" sz="1800" u="sng" dirty="0" smtClean="0"/>
              <a:t>于</a:t>
            </a:r>
            <a:r>
              <a:rPr lang="zh-CN" altLang="en-US" sz="1800" b="1" u="sng" dirty="0" smtClean="0">
                <a:solidFill>
                  <a:srgbClr val="FF0000"/>
                </a:solidFill>
              </a:rPr>
              <a:t>每年</a:t>
            </a:r>
            <a:r>
              <a:rPr lang="en-US" sz="1800" b="1" u="sng" dirty="0" smtClean="0">
                <a:solidFill>
                  <a:srgbClr val="FF0000"/>
                </a:solidFill>
              </a:rPr>
              <a:t>7</a:t>
            </a:r>
            <a:r>
              <a:rPr lang="zh-CN" altLang="en-US" sz="1800" b="1" u="sng" dirty="0" smtClean="0">
                <a:solidFill>
                  <a:srgbClr val="FF0000"/>
                </a:solidFill>
              </a:rPr>
              <a:t>月</a:t>
            </a:r>
            <a:r>
              <a:rPr lang="en-US" sz="1800" b="1" u="sng" dirty="0" smtClean="0">
                <a:solidFill>
                  <a:srgbClr val="FF0000"/>
                </a:solidFill>
              </a:rPr>
              <a:t>1</a:t>
            </a:r>
            <a:r>
              <a:rPr lang="zh-CN" altLang="en-US" sz="1800" b="1" u="sng" dirty="0" smtClean="0">
                <a:solidFill>
                  <a:srgbClr val="FF0000"/>
                </a:solidFill>
              </a:rPr>
              <a:t>日前</a:t>
            </a:r>
            <a:r>
              <a:rPr lang="zh-CN" altLang="en-US" sz="1800" u="sng" dirty="0" smtClean="0"/>
              <a:t>组织完成对省内所有水泥企业上一年水泥生产量及其耗电量的统计、核查，确定其产品可比综合电耗，</a:t>
            </a:r>
            <a:r>
              <a:rPr lang="zh-CN" altLang="en-US" sz="1800" b="1" u="sng" dirty="0" smtClean="0">
                <a:solidFill>
                  <a:srgbClr val="0070C0"/>
                </a:solidFill>
              </a:rPr>
              <a:t>商</a:t>
            </a:r>
            <a:r>
              <a:rPr lang="zh-CN" altLang="en-US" sz="1800" b="1" i="1" u="sng" dirty="0" smtClean="0">
                <a:solidFill>
                  <a:srgbClr val="00B0F0"/>
                </a:solidFill>
              </a:rPr>
              <a:t>省级节能主管部门</a:t>
            </a:r>
            <a:r>
              <a:rPr lang="zh-CN" altLang="en-US" sz="1800" u="sng" dirty="0" smtClean="0"/>
              <a:t>同意后向社会公布，并将相关情况</a:t>
            </a:r>
            <a:r>
              <a:rPr lang="zh-CN" altLang="en-US" sz="1800" b="1" u="sng" dirty="0" smtClean="0">
                <a:solidFill>
                  <a:srgbClr val="0070C0"/>
                </a:solidFill>
              </a:rPr>
              <a:t>函告</a:t>
            </a:r>
            <a:r>
              <a:rPr lang="zh-CN" altLang="en-US" sz="1800" b="1" i="1" u="sng" dirty="0" smtClean="0">
                <a:solidFill>
                  <a:srgbClr val="00B0F0"/>
                </a:solidFill>
              </a:rPr>
              <a:t>省级价格主管部门、节能主管部门</a:t>
            </a:r>
            <a:r>
              <a:rPr lang="zh-CN" altLang="en-US" sz="1800" u="sng" dirty="0" smtClean="0"/>
              <a:t>。</a:t>
            </a:r>
            <a:r>
              <a:rPr lang="zh-CN" altLang="en-US" sz="1800" b="1" i="1" u="sng" dirty="0" smtClean="0">
                <a:solidFill>
                  <a:srgbClr val="00B0F0"/>
                </a:solidFill>
              </a:rPr>
              <a:t>省级价格主管部门</a:t>
            </a:r>
            <a:r>
              <a:rPr lang="zh-CN" altLang="en-US" sz="1800" u="sng" dirty="0" smtClean="0"/>
              <a:t>要于</a:t>
            </a:r>
            <a:r>
              <a:rPr lang="zh-CN" altLang="en-US" sz="1800" b="1" u="sng" dirty="0" smtClean="0">
                <a:solidFill>
                  <a:srgbClr val="FF0000"/>
                </a:solidFill>
              </a:rPr>
              <a:t>每年</a:t>
            </a:r>
            <a:r>
              <a:rPr lang="en-US" sz="1800" b="1" u="sng" dirty="0" smtClean="0">
                <a:solidFill>
                  <a:srgbClr val="FF0000"/>
                </a:solidFill>
              </a:rPr>
              <a:t>9</a:t>
            </a:r>
            <a:r>
              <a:rPr lang="zh-CN" altLang="en-US" sz="1800" b="1" u="sng" dirty="0" smtClean="0">
                <a:solidFill>
                  <a:srgbClr val="FF0000"/>
                </a:solidFill>
              </a:rPr>
              <a:t>月</a:t>
            </a:r>
            <a:r>
              <a:rPr lang="en-US" sz="1800" b="1" u="sng" dirty="0" smtClean="0">
                <a:solidFill>
                  <a:srgbClr val="FF0000"/>
                </a:solidFill>
              </a:rPr>
              <a:t>1</a:t>
            </a:r>
            <a:r>
              <a:rPr lang="zh-CN" altLang="en-US" sz="1800" b="1" u="sng" dirty="0" smtClean="0">
                <a:solidFill>
                  <a:srgbClr val="FF0000"/>
                </a:solidFill>
              </a:rPr>
              <a:t>日前</a:t>
            </a:r>
            <a:r>
              <a:rPr lang="zh-CN" altLang="en-US" sz="1800" u="sng" dirty="0" smtClean="0"/>
              <a:t>明确水泥企业用电阶梯电价标准，向社会公布，并</a:t>
            </a:r>
            <a:r>
              <a:rPr lang="zh-CN" altLang="en-US" sz="1800" b="1" i="1" u="sng" dirty="0" smtClean="0">
                <a:solidFill>
                  <a:srgbClr val="00B0F0"/>
                </a:solidFill>
              </a:rPr>
              <a:t>报国家发展改革委、工业和信息化部</a:t>
            </a:r>
            <a:r>
              <a:rPr lang="zh-CN" altLang="en-US" sz="1800" b="1" u="sng" dirty="0" smtClean="0">
                <a:solidFill>
                  <a:srgbClr val="0070C0"/>
                </a:solidFill>
              </a:rPr>
              <a:t>备案</a:t>
            </a:r>
            <a:r>
              <a:rPr lang="zh-CN" altLang="en-US" sz="1800" u="sng" dirty="0" smtClean="0"/>
              <a:t>。</a:t>
            </a:r>
            <a:r>
              <a:rPr lang="zh-CN" altLang="en-US" sz="1800" dirty="0" smtClean="0"/>
              <a:t>”</a:t>
            </a:r>
            <a:r>
              <a:rPr lang="en-US" altLang="zh-CN" sz="1800" dirty="0" smtClean="0"/>
              <a:t>  </a:t>
            </a:r>
          </a:p>
          <a:p>
            <a:pPr>
              <a:lnSpc>
                <a:spcPct val="150000"/>
              </a:lnSpc>
              <a:buFont typeface="Wingdings" panose="05000000000000000000" pitchFamily="2" charset="2"/>
              <a:buChar char="u"/>
            </a:pPr>
            <a:endParaRPr lang="zh-CN" altLang="en-US" sz="19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24</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pic>
        <p:nvPicPr>
          <p:cNvPr id="7" name="Picture 5" descr="http://img.bimg.126.net/photo/T8LKYArCz-2Xltm2mlsfrQ==/4830955025285590189.jpg"/>
          <p:cNvPicPr>
            <a:picLocks noChangeAspect="1" noChangeArrowheads="1"/>
          </p:cNvPicPr>
          <p:nvPr/>
        </p:nvPicPr>
        <p:blipFill>
          <a:blip r:embed="rId3" cstate="print"/>
          <a:srcRect/>
          <a:stretch>
            <a:fillRect/>
          </a:stretch>
        </p:blipFill>
        <p:spPr bwMode="auto">
          <a:xfrm>
            <a:off x="0" y="1285860"/>
            <a:ext cx="2376488"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900" b="1" dirty="0" smtClean="0"/>
              <a:t>2.4.4 </a:t>
            </a:r>
            <a:r>
              <a:rPr lang="zh-CN" altLang="en-US" sz="2900" b="1" dirty="0" smtClean="0"/>
              <a:t>条文解读</a:t>
            </a:r>
            <a:r>
              <a:rPr lang="en-US" altLang="zh-CN" sz="2900" b="1" dirty="0" smtClean="0"/>
              <a:t>----</a:t>
            </a:r>
            <a:r>
              <a:rPr lang="zh-CN" altLang="en-US" sz="2600" b="1" dirty="0" smtClean="0"/>
              <a:t>发改价格</a:t>
            </a:r>
            <a:r>
              <a:rPr lang="en-US" sz="2600" dirty="0" smtClean="0"/>
              <a:t>[2016]75</a:t>
            </a:r>
            <a:r>
              <a:rPr lang="zh-CN" altLang="en-US" sz="2600" dirty="0" smtClean="0"/>
              <a:t>号</a:t>
            </a:r>
            <a:endParaRPr lang="zh-CN" altLang="en-US" sz="2600" b="1" dirty="0" smtClean="0"/>
          </a:p>
        </p:txBody>
      </p:sp>
      <p:sp>
        <p:nvSpPr>
          <p:cNvPr id="3" name="内容占位符 2"/>
          <p:cNvSpPr>
            <a:spLocks noGrp="1"/>
          </p:cNvSpPr>
          <p:nvPr>
            <p:ph idx="1"/>
          </p:nvPr>
        </p:nvSpPr>
        <p:spPr>
          <a:xfrm>
            <a:off x="2555776" y="1772816"/>
            <a:ext cx="5658422" cy="3888432"/>
          </a:xfrm>
        </p:spPr>
        <p:style>
          <a:lnRef idx="1">
            <a:schemeClr val="accent5"/>
          </a:lnRef>
          <a:fillRef idx="2">
            <a:schemeClr val="accent5"/>
          </a:fillRef>
          <a:effectRef idx="1">
            <a:schemeClr val="accent5"/>
          </a:effectRef>
          <a:fontRef idx="minor">
            <a:schemeClr val="dk1"/>
          </a:fontRef>
        </p:style>
        <p:txBody>
          <a:bodyPr/>
          <a:lstStyle/>
          <a:p>
            <a:pPr>
              <a:lnSpc>
                <a:spcPct val="150000"/>
              </a:lnSpc>
              <a:spcBef>
                <a:spcPts val="0"/>
              </a:spcBef>
              <a:buFont typeface="Wingdings" panose="05000000000000000000" pitchFamily="2" charset="2"/>
              <a:buChar char="u"/>
            </a:pPr>
            <a:r>
              <a:rPr lang="en-US" altLang="zh-CN" sz="1800" b="1" dirty="0" smtClean="0"/>
              <a:t>         </a:t>
            </a:r>
            <a:r>
              <a:rPr lang="zh-CN" altLang="en-US" sz="1800" b="1" dirty="0" smtClean="0"/>
              <a:t>解读四之关于</a:t>
            </a:r>
            <a:r>
              <a:rPr lang="zh-CN" altLang="en-US" sz="1800" b="1" dirty="0" smtClean="0">
                <a:solidFill>
                  <a:srgbClr val="FF0000"/>
                </a:solidFill>
              </a:rPr>
              <a:t>加价电费资金</a:t>
            </a:r>
            <a:r>
              <a:rPr lang="zh-CN" altLang="en-US" sz="1800" dirty="0" smtClean="0"/>
              <a:t>：</a:t>
            </a:r>
            <a:endParaRPr lang="en-US" altLang="zh-CN" sz="1800" dirty="0" smtClean="0"/>
          </a:p>
          <a:p>
            <a:pPr>
              <a:lnSpc>
                <a:spcPct val="150000"/>
              </a:lnSpc>
              <a:spcBef>
                <a:spcPts val="0"/>
              </a:spcBef>
              <a:buFont typeface="Wingdings" panose="05000000000000000000" pitchFamily="2" charset="2"/>
              <a:buChar char="Ø"/>
            </a:pPr>
            <a:r>
              <a:rPr lang="en-US" altLang="zh-CN" sz="1800" dirty="0" smtClean="0"/>
              <a:t> </a:t>
            </a:r>
            <a:r>
              <a:rPr lang="zh-CN" altLang="en-US" sz="1800" b="1" dirty="0" smtClean="0">
                <a:solidFill>
                  <a:srgbClr val="FF0000"/>
                </a:solidFill>
              </a:rPr>
              <a:t>细读</a:t>
            </a:r>
            <a:r>
              <a:rPr lang="zh-CN" altLang="en-US" sz="1800" dirty="0" smtClean="0"/>
              <a:t>：“　</a:t>
            </a:r>
            <a:r>
              <a:rPr lang="zh-CN" altLang="en-US" sz="1800" u="sng" dirty="0" smtClean="0"/>
              <a:t>因实施阶梯电价政策而增加的加价电费，</a:t>
            </a:r>
            <a:r>
              <a:rPr lang="en-US" sz="1800" b="1" u="sng" dirty="0" smtClean="0">
                <a:solidFill>
                  <a:srgbClr val="FF0000"/>
                </a:solidFill>
              </a:rPr>
              <a:t>10%</a:t>
            </a:r>
            <a:r>
              <a:rPr lang="zh-CN" altLang="en-US" sz="1800" b="1" u="sng" dirty="0" smtClean="0">
                <a:solidFill>
                  <a:srgbClr val="FF0000"/>
                </a:solidFill>
              </a:rPr>
              <a:t>留电网企业</a:t>
            </a:r>
            <a:r>
              <a:rPr lang="zh-CN" altLang="en-US" sz="1800" u="sng" dirty="0" smtClean="0"/>
              <a:t>用于弥补执行阶梯电价增加的成本；</a:t>
            </a:r>
            <a:r>
              <a:rPr lang="en-US" sz="1800" b="1" u="sng" dirty="0" smtClean="0">
                <a:solidFill>
                  <a:srgbClr val="FF0000"/>
                </a:solidFill>
              </a:rPr>
              <a:t>90%</a:t>
            </a:r>
            <a:r>
              <a:rPr lang="zh-CN" altLang="en-US" sz="1800" b="1" u="sng" dirty="0" smtClean="0">
                <a:solidFill>
                  <a:srgbClr val="FF0000"/>
                </a:solidFill>
              </a:rPr>
              <a:t>留给地方政府</a:t>
            </a:r>
            <a:r>
              <a:rPr lang="zh-CN" altLang="en-US" sz="1800" u="sng" dirty="0" smtClean="0"/>
              <a:t>用于奖励水泥行业先进企业、支持企业节能技术改造。具体</a:t>
            </a:r>
            <a:r>
              <a:rPr lang="zh-CN" altLang="en-US" sz="1800" b="1" i="1" u="sng" dirty="0" smtClean="0">
                <a:solidFill>
                  <a:srgbClr val="FF0000"/>
                </a:solidFill>
              </a:rPr>
              <a:t>加价电费资金管理使用办法</a:t>
            </a:r>
            <a:r>
              <a:rPr lang="zh-CN" altLang="en-US" sz="1800" u="sng" dirty="0" smtClean="0"/>
              <a:t>由省级</a:t>
            </a:r>
            <a:r>
              <a:rPr lang="zh-CN" altLang="en-US" sz="1800" b="1" i="1" u="sng" dirty="0" smtClean="0">
                <a:solidFill>
                  <a:srgbClr val="FF0000"/>
                </a:solidFill>
              </a:rPr>
              <a:t>人民政府有关部门</a:t>
            </a:r>
            <a:r>
              <a:rPr lang="zh-CN" altLang="en-US" sz="1800" u="sng" dirty="0" smtClean="0"/>
              <a:t>制定。</a:t>
            </a:r>
            <a:r>
              <a:rPr lang="zh-CN" altLang="en-US" sz="1800" dirty="0" smtClean="0"/>
              <a:t>”</a:t>
            </a:r>
            <a:r>
              <a:rPr lang="en-US" altLang="zh-CN" sz="1800" dirty="0" smtClean="0"/>
              <a:t>  </a:t>
            </a:r>
          </a:p>
          <a:p>
            <a:pPr>
              <a:lnSpc>
                <a:spcPct val="150000"/>
              </a:lnSpc>
              <a:buFont typeface="Wingdings" panose="05000000000000000000" pitchFamily="2" charset="2"/>
              <a:buChar char="u"/>
            </a:pPr>
            <a:endParaRPr lang="zh-CN" altLang="en-US" sz="19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25</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pic>
        <p:nvPicPr>
          <p:cNvPr id="7" name="Picture 5" descr="http://img.bimg.126.net/photo/T8LKYArCz-2Xltm2mlsfrQ==/4830955025285590189.jpg"/>
          <p:cNvPicPr>
            <a:picLocks noChangeAspect="1" noChangeArrowheads="1"/>
          </p:cNvPicPr>
          <p:nvPr/>
        </p:nvPicPr>
        <p:blipFill>
          <a:blip r:embed="rId3" cstate="print"/>
          <a:srcRect/>
          <a:stretch>
            <a:fillRect/>
          </a:stretch>
        </p:blipFill>
        <p:spPr bwMode="auto">
          <a:xfrm>
            <a:off x="52372" y="1357298"/>
            <a:ext cx="2376488"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88640"/>
            <a:ext cx="8229600" cy="1143000"/>
          </a:xfrm>
        </p:spPr>
        <p:txBody>
          <a:bodyPr/>
          <a:lstStyle/>
          <a:p>
            <a:pPr algn="l"/>
            <a:r>
              <a:rPr lang="en-US" altLang="zh-CN" sz="2900" b="1" dirty="0" smtClean="0"/>
              <a:t>2.4.5 </a:t>
            </a:r>
            <a:r>
              <a:rPr lang="zh-CN" altLang="en-US" sz="2900" b="1" dirty="0" smtClean="0"/>
              <a:t>条文解读</a:t>
            </a:r>
            <a:r>
              <a:rPr lang="en-US" altLang="zh-CN" sz="2900" b="1" dirty="0" smtClean="0"/>
              <a:t>----</a:t>
            </a:r>
            <a:r>
              <a:rPr lang="zh-CN" altLang="en-US" sz="2600" b="1" dirty="0" smtClean="0"/>
              <a:t>发改价格</a:t>
            </a:r>
            <a:r>
              <a:rPr lang="en-US" sz="2600" dirty="0" smtClean="0"/>
              <a:t>[2016]75</a:t>
            </a:r>
            <a:r>
              <a:rPr lang="zh-CN" altLang="en-US" sz="2600" dirty="0" smtClean="0"/>
              <a:t>号</a:t>
            </a:r>
            <a:endParaRPr lang="zh-CN" altLang="en-US" sz="2600" b="1" dirty="0" smtClean="0"/>
          </a:p>
        </p:txBody>
      </p:sp>
      <p:sp>
        <p:nvSpPr>
          <p:cNvPr id="3" name="内容占位符 2"/>
          <p:cNvSpPr>
            <a:spLocks noGrp="1"/>
          </p:cNvSpPr>
          <p:nvPr>
            <p:ph idx="1"/>
          </p:nvPr>
        </p:nvSpPr>
        <p:spPr>
          <a:xfrm>
            <a:off x="2627784" y="1556792"/>
            <a:ext cx="5574444" cy="5040560"/>
          </a:xfrm>
        </p:spPr>
        <p:style>
          <a:lnRef idx="1">
            <a:schemeClr val="accent5"/>
          </a:lnRef>
          <a:fillRef idx="2">
            <a:schemeClr val="accent5"/>
          </a:fillRef>
          <a:effectRef idx="1">
            <a:schemeClr val="accent5"/>
          </a:effectRef>
          <a:fontRef idx="minor">
            <a:schemeClr val="dk1"/>
          </a:fontRef>
        </p:style>
        <p:txBody>
          <a:bodyPr/>
          <a:lstStyle/>
          <a:p>
            <a:pPr>
              <a:lnSpc>
                <a:spcPct val="150000"/>
              </a:lnSpc>
              <a:spcBef>
                <a:spcPts val="0"/>
              </a:spcBef>
              <a:buFont typeface="Wingdings" panose="05000000000000000000" pitchFamily="2" charset="2"/>
              <a:buChar char="u"/>
            </a:pPr>
            <a:r>
              <a:rPr lang="en-US" altLang="zh-CN" sz="1800" b="1" dirty="0" smtClean="0"/>
              <a:t>         </a:t>
            </a:r>
            <a:r>
              <a:rPr lang="zh-CN" altLang="en-US" sz="1800" b="1" dirty="0" smtClean="0"/>
              <a:t>解读五之关于</a:t>
            </a:r>
            <a:r>
              <a:rPr lang="zh-CN" altLang="en-US" sz="1800" b="1" dirty="0" smtClean="0">
                <a:solidFill>
                  <a:srgbClr val="FF0000"/>
                </a:solidFill>
              </a:rPr>
              <a:t>附件</a:t>
            </a:r>
            <a:r>
              <a:rPr lang="en-US" altLang="zh-CN" sz="1800" b="1" dirty="0" smtClean="0">
                <a:solidFill>
                  <a:srgbClr val="FF0000"/>
                </a:solidFill>
              </a:rPr>
              <a:t>-</a:t>
            </a:r>
            <a:r>
              <a:rPr lang="zh-CN" altLang="en-US" sz="1800" b="1" dirty="0" smtClean="0">
                <a:solidFill>
                  <a:srgbClr val="FF0000"/>
                </a:solidFill>
              </a:rPr>
              <a:t>加价标准</a:t>
            </a:r>
            <a:r>
              <a:rPr lang="zh-CN" altLang="en-US" sz="1800" dirty="0" smtClean="0"/>
              <a:t>：</a:t>
            </a:r>
            <a:endParaRPr lang="en-US" altLang="zh-CN" sz="1800" dirty="0" smtClean="0"/>
          </a:p>
          <a:p>
            <a:pPr>
              <a:lnSpc>
                <a:spcPct val="150000"/>
              </a:lnSpc>
              <a:spcBef>
                <a:spcPts val="0"/>
              </a:spcBef>
              <a:buFont typeface="Wingdings" panose="05000000000000000000" pitchFamily="2" charset="2"/>
              <a:buChar char="Ø"/>
            </a:pPr>
            <a:r>
              <a:rPr lang="en-US" altLang="zh-CN" sz="1800" dirty="0" smtClean="0"/>
              <a:t> </a:t>
            </a:r>
            <a:r>
              <a:rPr lang="zh-CN" altLang="en-US" sz="1800" b="1" dirty="0" smtClean="0">
                <a:solidFill>
                  <a:srgbClr val="FF0000"/>
                </a:solidFill>
              </a:rPr>
              <a:t>细读</a:t>
            </a:r>
            <a:r>
              <a:rPr lang="zh-CN" altLang="en-US" sz="1800" dirty="0" smtClean="0"/>
              <a:t>：“　</a:t>
            </a:r>
            <a:r>
              <a:rPr lang="en-US" sz="1800" dirty="0" smtClean="0"/>
              <a:t> </a:t>
            </a:r>
            <a:r>
              <a:rPr lang="en-US" sz="1800" u="sng" dirty="0" smtClean="0"/>
              <a:t>GB16780-2012</a:t>
            </a:r>
            <a:r>
              <a:rPr lang="en-US" altLang="zh-CN" sz="1800" u="sng" dirty="0" smtClean="0"/>
              <a:t>《</a:t>
            </a:r>
            <a:r>
              <a:rPr lang="zh-CN" altLang="en-US" sz="1800" u="sng" dirty="0" smtClean="0"/>
              <a:t>水泥单位产品能源消耗限额</a:t>
            </a:r>
            <a:r>
              <a:rPr lang="en-US" altLang="zh-CN" sz="1800" u="sng" dirty="0" smtClean="0"/>
              <a:t>》</a:t>
            </a:r>
            <a:r>
              <a:rPr lang="zh-CN" altLang="en-US" sz="1800" u="sng" dirty="0" smtClean="0"/>
              <a:t>实施之前（</a:t>
            </a:r>
            <a:r>
              <a:rPr lang="en-US" sz="1800" u="sng" dirty="0" smtClean="0">
                <a:solidFill>
                  <a:srgbClr val="FF0000"/>
                </a:solidFill>
              </a:rPr>
              <a:t>2013</a:t>
            </a:r>
            <a:r>
              <a:rPr lang="zh-CN" altLang="en-US" sz="1800" u="sng" dirty="0" smtClean="0">
                <a:solidFill>
                  <a:srgbClr val="FF0000"/>
                </a:solidFill>
              </a:rPr>
              <a:t>年</a:t>
            </a:r>
            <a:r>
              <a:rPr lang="en-US" sz="1800" u="sng" dirty="0" smtClean="0">
                <a:solidFill>
                  <a:srgbClr val="FF0000"/>
                </a:solidFill>
              </a:rPr>
              <a:t>10</a:t>
            </a:r>
            <a:r>
              <a:rPr lang="zh-CN" altLang="en-US" sz="1800" u="sng" dirty="0" smtClean="0">
                <a:solidFill>
                  <a:srgbClr val="FF0000"/>
                </a:solidFill>
              </a:rPr>
              <a:t>月</a:t>
            </a:r>
            <a:r>
              <a:rPr lang="en-US" sz="1800" u="sng" dirty="0" smtClean="0">
                <a:solidFill>
                  <a:srgbClr val="FF0000"/>
                </a:solidFill>
              </a:rPr>
              <a:t>1</a:t>
            </a:r>
            <a:r>
              <a:rPr lang="zh-CN" altLang="en-US" sz="1800" u="sng" dirty="0" smtClean="0">
                <a:solidFill>
                  <a:srgbClr val="FF0000"/>
                </a:solidFill>
              </a:rPr>
              <a:t>日之前</a:t>
            </a:r>
            <a:r>
              <a:rPr lang="zh-CN" altLang="en-US" sz="1800" u="sng" dirty="0" smtClean="0"/>
              <a:t>）投产的水泥企业</a:t>
            </a:r>
            <a:r>
              <a:rPr lang="zh-CN" altLang="en-US" sz="1800" dirty="0" smtClean="0"/>
              <a:t>”与</a:t>
            </a:r>
            <a:r>
              <a:rPr lang="en-US" altLang="zh-CN" sz="1800" dirty="0" smtClean="0"/>
              <a:t>  </a:t>
            </a:r>
            <a:r>
              <a:rPr lang="zh-CN" altLang="en-US" sz="1800" dirty="0" smtClean="0"/>
              <a:t>“</a:t>
            </a:r>
            <a:r>
              <a:rPr lang="en-US" sz="1800" u="sng" dirty="0" smtClean="0"/>
              <a:t>GB16780-2012</a:t>
            </a:r>
            <a:r>
              <a:rPr lang="en-US" altLang="zh-CN" sz="1800" u="sng" dirty="0" smtClean="0"/>
              <a:t>《</a:t>
            </a:r>
            <a:r>
              <a:rPr lang="zh-CN" altLang="en-US" sz="1800" u="sng" dirty="0" smtClean="0"/>
              <a:t>水泥单位产品能源消耗限额</a:t>
            </a:r>
            <a:r>
              <a:rPr lang="en-US" altLang="zh-CN" sz="1800" u="sng" dirty="0" smtClean="0"/>
              <a:t>》</a:t>
            </a:r>
            <a:r>
              <a:rPr lang="zh-CN" altLang="en-US" sz="1800" u="sng" dirty="0" smtClean="0"/>
              <a:t>实施之后（</a:t>
            </a:r>
            <a:r>
              <a:rPr lang="en-US" sz="1800" u="sng" dirty="0" smtClean="0">
                <a:solidFill>
                  <a:srgbClr val="FF0000"/>
                </a:solidFill>
              </a:rPr>
              <a:t>2013</a:t>
            </a:r>
            <a:r>
              <a:rPr lang="zh-CN" altLang="en-US" sz="1800" u="sng" dirty="0" smtClean="0">
                <a:solidFill>
                  <a:srgbClr val="FF0000"/>
                </a:solidFill>
              </a:rPr>
              <a:t>年</a:t>
            </a:r>
            <a:r>
              <a:rPr lang="en-US" sz="1800" u="sng" dirty="0" smtClean="0">
                <a:solidFill>
                  <a:srgbClr val="FF0000"/>
                </a:solidFill>
              </a:rPr>
              <a:t>10</a:t>
            </a:r>
            <a:r>
              <a:rPr lang="zh-CN" altLang="en-US" sz="1800" u="sng" dirty="0" smtClean="0">
                <a:solidFill>
                  <a:srgbClr val="FF0000"/>
                </a:solidFill>
              </a:rPr>
              <a:t>月</a:t>
            </a:r>
            <a:r>
              <a:rPr lang="en-US" sz="1800" u="sng" dirty="0" smtClean="0">
                <a:solidFill>
                  <a:srgbClr val="FF0000"/>
                </a:solidFill>
              </a:rPr>
              <a:t>1</a:t>
            </a:r>
            <a:r>
              <a:rPr lang="zh-CN" altLang="en-US" sz="1800" u="sng" dirty="0" smtClean="0">
                <a:solidFill>
                  <a:srgbClr val="FF0000"/>
                </a:solidFill>
              </a:rPr>
              <a:t>日之后</a:t>
            </a:r>
            <a:r>
              <a:rPr lang="zh-CN" altLang="en-US" sz="1800" u="sng" dirty="0" smtClean="0"/>
              <a:t>）投产的水泥企业</a:t>
            </a:r>
            <a:r>
              <a:rPr lang="zh-CN" altLang="en-US" sz="1800" dirty="0" smtClean="0"/>
              <a:t>”执行不同。</a:t>
            </a:r>
            <a:endParaRPr lang="en-US" altLang="zh-CN" sz="1800" dirty="0" smtClean="0"/>
          </a:p>
          <a:p>
            <a:pPr>
              <a:lnSpc>
                <a:spcPct val="150000"/>
              </a:lnSpc>
              <a:spcBef>
                <a:spcPts val="0"/>
              </a:spcBef>
              <a:buFont typeface="Wingdings" panose="05000000000000000000" pitchFamily="2" charset="2"/>
              <a:buChar char="Ø"/>
            </a:pPr>
            <a:r>
              <a:rPr lang="en-US" sz="1800" dirty="0" smtClean="0"/>
              <a:t>2013</a:t>
            </a:r>
            <a:r>
              <a:rPr lang="zh-CN" altLang="en-US" sz="1800" dirty="0" smtClean="0"/>
              <a:t>年</a:t>
            </a:r>
            <a:r>
              <a:rPr lang="en-US" sz="1800" dirty="0" smtClean="0"/>
              <a:t>10</a:t>
            </a:r>
            <a:r>
              <a:rPr lang="zh-CN" altLang="en-US" sz="1800" dirty="0" smtClean="0"/>
              <a:t>月</a:t>
            </a:r>
            <a:r>
              <a:rPr lang="en-US" sz="1800" dirty="0" smtClean="0"/>
              <a:t>1</a:t>
            </a:r>
            <a:r>
              <a:rPr lang="zh-CN" altLang="en-US" sz="1800" dirty="0" smtClean="0"/>
              <a:t>日之前投产的水泥企业执行</a:t>
            </a:r>
            <a:r>
              <a:rPr lang="en-US" sz="1800" u="sng" dirty="0" smtClean="0"/>
              <a:t>GB16780-2012</a:t>
            </a:r>
            <a:r>
              <a:rPr lang="en-US" altLang="zh-CN" sz="1800" u="sng" dirty="0" smtClean="0"/>
              <a:t>《</a:t>
            </a:r>
            <a:r>
              <a:rPr lang="zh-CN" altLang="en-US" sz="1800" u="sng" dirty="0" smtClean="0"/>
              <a:t>水泥单位产品能源消耗限额</a:t>
            </a:r>
            <a:r>
              <a:rPr lang="en-US" altLang="zh-CN" sz="1800" u="sng" dirty="0" smtClean="0"/>
              <a:t>》</a:t>
            </a:r>
            <a:r>
              <a:rPr lang="zh-CN" altLang="en-US" sz="1800" b="1" u="sng" dirty="0" smtClean="0">
                <a:solidFill>
                  <a:srgbClr val="FF0000"/>
                </a:solidFill>
              </a:rPr>
              <a:t>现有</a:t>
            </a:r>
            <a:r>
              <a:rPr lang="zh-CN" altLang="en-US" sz="1800" b="1" u="sng" dirty="0" smtClean="0">
                <a:solidFill>
                  <a:schemeClr val="tx1"/>
                </a:solidFill>
              </a:rPr>
              <a:t>水泥企业水泥单位产品能耗</a:t>
            </a:r>
            <a:r>
              <a:rPr lang="zh-CN" altLang="en-US" sz="1800" b="1" i="1" u="sng" dirty="0" smtClean="0">
                <a:solidFill>
                  <a:srgbClr val="FF0000"/>
                </a:solidFill>
              </a:rPr>
              <a:t>限定值</a:t>
            </a:r>
            <a:r>
              <a:rPr lang="zh-CN" altLang="en-US" sz="1800" b="1" u="sng" dirty="0" smtClean="0">
                <a:solidFill>
                  <a:srgbClr val="FF0000"/>
                </a:solidFill>
              </a:rPr>
              <a:t>；</a:t>
            </a:r>
            <a:endParaRPr lang="en-US" altLang="zh-CN" sz="1800" b="1" dirty="0" smtClean="0">
              <a:solidFill>
                <a:srgbClr val="FF0000"/>
              </a:solidFill>
            </a:endParaRPr>
          </a:p>
          <a:p>
            <a:pPr>
              <a:lnSpc>
                <a:spcPct val="150000"/>
              </a:lnSpc>
              <a:spcBef>
                <a:spcPts val="0"/>
              </a:spcBef>
              <a:buFont typeface="Wingdings" panose="05000000000000000000" pitchFamily="2" charset="2"/>
              <a:buChar char="Ø"/>
            </a:pPr>
            <a:r>
              <a:rPr lang="en-US" sz="1800" dirty="0" smtClean="0"/>
              <a:t>2013</a:t>
            </a:r>
            <a:r>
              <a:rPr lang="zh-CN" altLang="en-US" sz="1800" dirty="0" smtClean="0"/>
              <a:t>年</a:t>
            </a:r>
            <a:r>
              <a:rPr lang="en-US" sz="1800" dirty="0" smtClean="0"/>
              <a:t>10</a:t>
            </a:r>
            <a:r>
              <a:rPr lang="zh-CN" altLang="en-US" sz="1800" dirty="0" smtClean="0"/>
              <a:t>月</a:t>
            </a:r>
            <a:r>
              <a:rPr lang="en-US" sz="1800" dirty="0" smtClean="0"/>
              <a:t>1</a:t>
            </a:r>
            <a:r>
              <a:rPr lang="zh-CN" altLang="en-US" sz="1800" dirty="0" smtClean="0"/>
              <a:t>日之后投产的水泥企业执行</a:t>
            </a:r>
            <a:r>
              <a:rPr lang="en-US" sz="1800" u="sng" dirty="0" smtClean="0"/>
              <a:t>GB16780-2012</a:t>
            </a:r>
            <a:r>
              <a:rPr lang="en-US" altLang="zh-CN" sz="1800" u="sng" dirty="0" smtClean="0"/>
              <a:t>《</a:t>
            </a:r>
            <a:r>
              <a:rPr lang="zh-CN" altLang="en-US" sz="1800" u="sng" dirty="0" smtClean="0"/>
              <a:t>水泥单位产品能源消耗限额</a:t>
            </a:r>
            <a:r>
              <a:rPr lang="en-US" altLang="zh-CN" sz="1800" u="sng" dirty="0" smtClean="0"/>
              <a:t>》</a:t>
            </a:r>
            <a:r>
              <a:rPr lang="zh-CN" altLang="en-US" sz="1800" b="1" u="sng" dirty="0" smtClean="0">
                <a:solidFill>
                  <a:srgbClr val="FF0000"/>
                </a:solidFill>
              </a:rPr>
              <a:t>新建</a:t>
            </a:r>
            <a:r>
              <a:rPr lang="zh-CN" altLang="en-US" sz="1800" b="1" u="sng" dirty="0" smtClean="0">
                <a:solidFill>
                  <a:schemeClr val="tx1"/>
                </a:solidFill>
              </a:rPr>
              <a:t>水泥企业水泥单位产品能耗</a:t>
            </a:r>
            <a:r>
              <a:rPr lang="zh-CN" altLang="en-US" sz="1800" b="1" i="1" u="sng" dirty="0" smtClean="0">
                <a:solidFill>
                  <a:srgbClr val="FF0000"/>
                </a:solidFill>
              </a:rPr>
              <a:t>准入值</a:t>
            </a:r>
            <a:r>
              <a:rPr lang="zh-CN" altLang="en-US" sz="1800" b="1" u="sng" dirty="0" smtClean="0">
                <a:solidFill>
                  <a:srgbClr val="FF0000"/>
                </a:solidFill>
              </a:rPr>
              <a:t>；</a:t>
            </a:r>
            <a:endParaRPr lang="zh-CN" altLang="en-US" sz="18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26</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pic>
        <p:nvPicPr>
          <p:cNvPr id="7" name="Picture 5" descr="http://img.bimg.126.net/photo/T8LKYArCz-2Xltm2mlsfrQ==/4830955025285590189.jpg"/>
          <p:cNvPicPr>
            <a:picLocks noChangeAspect="1" noChangeArrowheads="1"/>
          </p:cNvPicPr>
          <p:nvPr/>
        </p:nvPicPr>
        <p:blipFill>
          <a:blip r:embed="rId3" cstate="print"/>
          <a:srcRect/>
          <a:stretch>
            <a:fillRect/>
          </a:stretch>
        </p:blipFill>
        <p:spPr bwMode="auto">
          <a:xfrm>
            <a:off x="52372" y="1357298"/>
            <a:ext cx="2376488"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980728"/>
          </a:xfrm>
        </p:spPr>
        <p:txBody>
          <a:bodyPr/>
          <a:lstStyle/>
          <a:p>
            <a:pPr algn="l"/>
            <a:r>
              <a:rPr lang="en-US" altLang="zh-CN" sz="2900" b="1" dirty="0" smtClean="0"/>
              <a:t>2.4.5</a:t>
            </a:r>
            <a:r>
              <a:rPr lang="zh-CN" altLang="en-US" sz="2900" b="1" dirty="0" smtClean="0"/>
              <a:t>条文解读</a:t>
            </a:r>
            <a:r>
              <a:rPr lang="en-US" altLang="zh-CN" sz="2900" b="1" dirty="0" smtClean="0"/>
              <a:t>----</a:t>
            </a:r>
            <a:r>
              <a:rPr lang="zh-CN" altLang="en-US" sz="2600" b="1" dirty="0" smtClean="0"/>
              <a:t>加价标准</a:t>
            </a: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27</a:t>
            </a:fld>
            <a:endParaRPr lang="zh-CN" altLang="en-US" dirty="0">
              <a:solidFill>
                <a:prstClr val="black">
                  <a:tint val="75000"/>
                </a:prstClr>
              </a:solidFill>
            </a:endParaRPr>
          </a:p>
        </p:txBody>
      </p:sp>
      <p:cxnSp>
        <p:nvCxnSpPr>
          <p:cNvPr id="5" name="直接连接符 4"/>
          <p:cNvCxnSpPr/>
          <p:nvPr/>
        </p:nvCxnSpPr>
        <p:spPr>
          <a:xfrm rot="10800000" flipH="1">
            <a:off x="467544" y="908721"/>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214282" y="1268760"/>
            <a:ext cx="7310046" cy="2432312"/>
          </a:xfrm>
          <a:prstGeom prst="rect">
            <a:avLst/>
          </a:prstGeom>
          <a:noFill/>
          <a:ln w="9525">
            <a:noFill/>
            <a:miter lim="800000"/>
            <a:headEnd/>
            <a:tailEnd/>
          </a:ln>
          <a:effectLst/>
        </p:spPr>
      </p:pic>
      <p:pic>
        <p:nvPicPr>
          <p:cNvPr id="9" name="Picture 2"/>
          <p:cNvPicPr>
            <a:picLocks noGrp="1" noChangeAspect="1" noChangeArrowheads="1"/>
          </p:cNvPicPr>
          <p:nvPr>
            <p:ph idx="1"/>
          </p:nvPr>
        </p:nvPicPr>
        <p:blipFill>
          <a:blip r:embed="rId5" cstate="print"/>
          <a:srcRect/>
          <a:stretch>
            <a:fillRect/>
          </a:stretch>
        </p:blipFill>
        <p:spPr bwMode="auto">
          <a:xfrm>
            <a:off x="1403648" y="4143380"/>
            <a:ext cx="7497212" cy="2165940"/>
          </a:xfrm>
          <a:prstGeom prst="rect">
            <a:avLst/>
          </a:prstGeom>
          <a:noFill/>
          <a:ln w="9525">
            <a:noFill/>
            <a:miter lim="800000"/>
            <a:headEnd/>
            <a:tailEnd/>
          </a:ln>
          <a:effectLst/>
        </p:spPr>
      </p:pic>
      <p:cxnSp>
        <p:nvCxnSpPr>
          <p:cNvPr id="11" name="直接连接符 10"/>
          <p:cNvCxnSpPr/>
          <p:nvPr/>
        </p:nvCxnSpPr>
        <p:spPr>
          <a:xfrm flipV="1">
            <a:off x="0" y="3857628"/>
            <a:ext cx="892971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14346" y="980728"/>
            <a:ext cx="2357454" cy="307777"/>
          </a:xfrm>
          <a:prstGeom prst="rect">
            <a:avLst/>
          </a:prstGeom>
        </p:spPr>
        <p:txBody>
          <a:bodyPr wrap="square">
            <a:spAutoFit/>
          </a:bodyPr>
          <a:lstStyle/>
          <a:p>
            <a:r>
              <a:rPr lang="en-US" altLang="zh-CN" sz="1400" b="1" dirty="0" smtClean="0"/>
              <a:t>2013</a:t>
            </a:r>
            <a:r>
              <a:rPr lang="zh-CN" altLang="en-US" sz="1400" b="1" dirty="0" smtClean="0"/>
              <a:t>年</a:t>
            </a:r>
            <a:r>
              <a:rPr lang="en-US" altLang="zh-CN" sz="1400" b="1" dirty="0" smtClean="0"/>
              <a:t>10</a:t>
            </a:r>
            <a:r>
              <a:rPr lang="zh-CN" altLang="en-US" sz="1400" b="1" dirty="0" smtClean="0"/>
              <a:t>月</a:t>
            </a:r>
            <a:r>
              <a:rPr lang="en-US" altLang="zh-CN" sz="1400" b="1" dirty="0" smtClean="0"/>
              <a:t>1</a:t>
            </a:r>
            <a:r>
              <a:rPr lang="zh-CN" altLang="en-US" sz="1400" b="1" dirty="0" smtClean="0"/>
              <a:t>日前投产企业</a:t>
            </a:r>
            <a:endParaRPr lang="zh-CN" altLang="en-US" sz="1400" b="1" dirty="0"/>
          </a:p>
        </p:txBody>
      </p:sp>
      <p:sp>
        <p:nvSpPr>
          <p:cNvPr id="12" name="矩形 11"/>
          <p:cNvSpPr/>
          <p:nvPr/>
        </p:nvSpPr>
        <p:spPr>
          <a:xfrm>
            <a:off x="6429388" y="3929066"/>
            <a:ext cx="2357454" cy="307777"/>
          </a:xfrm>
          <a:prstGeom prst="rect">
            <a:avLst/>
          </a:prstGeom>
        </p:spPr>
        <p:txBody>
          <a:bodyPr wrap="square">
            <a:spAutoFit/>
          </a:bodyPr>
          <a:lstStyle/>
          <a:p>
            <a:r>
              <a:rPr lang="en-US" altLang="zh-CN" sz="1400" b="1" dirty="0" smtClean="0"/>
              <a:t>2013</a:t>
            </a:r>
            <a:r>
              <a:rPr lang="zh-CN" altLang="en-US" sz="1400" b="1" dirty="0" smtClean="0"/>
              <a:t>年</a:t>
            </a:r>
            <a:r>
              <a:rPr lang="en-US" altLang="zh-CN" sz="1400" b="1" dirty="0" smtClean="0"/>
              <a:t>10</a:t>
            </a:r>
            <a:r>
              <a:rPr lang="zh-CN" altLang="en-US" sz="1400" b="1" dirty="0" smtClean="0"/>
              <a:t>月</a:t>
            </a:r>
            <a:r>
              <a:rPr lang="en-US" altLang="zh-CN" sz="1400" b="1" dirty="0" smtClean="0"/>
              <a:t>1</a:t>
            </a:r>
            <a:r>
              <a:rPr lang="zh-CN" altLang="en-US" sz="1400" b="1" dirty="0" smtClean="0"/>
              <a:t>日后投产企业</a:t>
            </a:r>
            <a:endParaRPr lang="zh-CN" altLang="en-US" sz="1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900" b="1" dirty="0" smtClean="0"/>
              <a:t>2.4.6</a:t>
            </a:r>
            <a:r>
              <a:rPr lang="zh-CN" altLang="en-US" sz="2900" b="1" dirty="0" smtClean="0"/>
              <a:t>条文解读</a:t>
            </a:r>
            <a:r>
              <a:rPr lang="en-US" altLang="zh-CN" sz="2900" b="1" dirty="0" smtClean="0"/>
              <a:t>----</a:t>
            </a:r>
            <a:r>
              <a:rPr lang="zh-CN" altLang="en-US" sz="2600" b="1" dirty="0" smtClean="0"/>
              <a:t>发改价格</a:t>
            </a:r>
            <a:r>
              <a:rPr lang="en-US" sz="2600" dirty="0" smtClean="0"/>
              <a:t>[2016]75</a:t>
            </a:r>
            <a:r>
              <a:rPr lang="zh-CN" altLang="en-US" sz="2600" dirty="0" smtClean="0"/>
              <a:t>号</a:t>
            </a:r>
            <a:endParaRPr lang="zh-CN" altLang="en-US" sz="2600" b="1" dirty="0" smtClean="0"/>
          </a:p>
        </p:txBody>
      </p:sp>
      <p:sp>
        <p:nvSpPr>
          <p:cNvPr id="3" name="内容占位符 2"/>
          <p:cNvSpPr>
            <a:spLocks noGrp="1"/>
          </p:cNvSpPr>
          <p:nvPr>
            <p:ph idx="1"/>
          </p:nvPr>
        </p:nvSpPr>
        <p:spPr>
          <a:xfrm>
            <a:off x="2627784" y="1628800"/>
            <a:ext cx="5429288" cy="4680520"/>
          </a:xfrm>
        </p:spPr>
        <p:style>
          <a:lnRef idx="1">
            <a:schemeClr val="accent5"/>
          </a:lnRef>
          <a:fillRef idx="2">
            <a:schemeClr val="accent5"/>
          </a:fillRef>
          <a:effectRef idx="1">
            <a:schemeClr val="accent5"/>
          </a:effectRef>
          <a:fontRef idx="minor">
            <a:schemeClr val="dk1"/>
          </a:fontRef>
        </p:style>
        <p:txBody>
          <a:bodyPr/>
          <a:lstStyle/>
          <a:p>
            <a:pPr>
              <a:lnSpc>
                <a:spcPct val="150000"/>
              </a:lnSpc>
              <a:spcBef>
                <a:spcPts val="0"/>
              </a:spcBef>
              <a:buFont typeface="Wingdings" panose="05000000000000000000" pitchFamily="2" charset="2"/>
              <a:buChar char="u"/>
            </a:pPr>
            <a:r>
              <a:rPr lang="zh-CN" altLang="en-US" sz="1800" b="1" dirty="0" smtClean="0">
                <a:solidFill>
                  <a:srgbClr val="FF0000"/>
                </a:solidFill>
              </a:rPr>
              <a:t>其他要求</a:t>
            </a:r>
            <a:r>
              <a:rPr lang="zh-CN" altLang="en-US" sz="1800" dirty="0" smtClean="0"/>
              <a:t>：</a:t>
            </a:r>
            <a:endParaRPr lang="en-US" altLang="zh-CN" sz="1800" dirty="0" smtClean="0"/>
          </a:p>
          <a:p>
            <a:pPr>
              <a:lnSpc>
                <a:spcPct val="150000"/>
              </a:lnSpc>
              <a:buFont typeface="Wingdings" panose="05000000000000000000" pitchFamily="2" charset="2"/>
              <a:buChar char="Ø"/>
            </a:pPr>
            <a:r>
              <a:rPr lang="zh-CN" altLang="en-US" sz="1800" dirty="0" smtClean="0"/>
              <a:t>水泥企业用电阶梯电价</a:t>
            </a:r>
            <a:r>
              <a:rPr lang="zh-CN" altLang="en-US" sz="1800" b="1" dirty="0" smtClean="0">
                <a:solidFill>
                  <a:srgbClr val="FF0000"/>
                </a:solidFill>
              </a:rPr>
              <a:t>按年执行</a:t>
            </a:r>
            <a:r>
              <a:rPr lang="zh-CN" altLang="en-US" sz="1800" dirty="0" smtClean="0"/>
              <a:t>，每年根据</a:t>
            </a:r>
            <a:r>
              <a:rPr lang="zh-CN" altLang="en-US" sz="1800" b="1" dirty="0" smtClean="0">
                <a:solidFill>
                  <a:srgbClr val="FF0000"/>
                </a:solidFill>
              </a:rPr>
              <a:t>上年实际电耗水平</a:t>
            </a:r>
            <a:r>
              <a:rPr lang="zh-CN" altLang="en-US" sz="1800" dirty="0" smtClean="0"/>
              <a:t>执行相应的电价标准：</a:t>
            </a:r>
            <a:r>
              <a:rPr lang="zh-CN" altLang="en-US" sz="1800" b="1" dirty="0" smtClean="0">
                <a:solidFill>
                  <a:srgbClr val="FF0000"/>
                </a:solidFill>
              </a:rPr>
              <a:t>数据的核算基期为上一年度</a:t>
            </a:r>
            <a:r>
              <a:rPr lang="en-US" sz="1800" b="1" dirty="0" smtClean="0">
                <a:solidFill>
                  <a:srgbClr val="FF0000"/>
                </a:solidFill>
              </a:rPr>
              <a:t>1</a:t>
            </a:r>
            <a:r>
              <a:rPr lang="zh-CN" altLang="en-US" sz="1800" b="1" dirty="0" smtClean="0">
                <a:solidFill>
                  <a:srgbClr val="FF0000"/>
                </a:solidFill>
              </a:rPr>
              <a:t>月</a:t>
            </a:r>
            <a:r>
              <a:rPr lang="en-US" sz="1800" b="1" dirty="0" smtClean="0">
                <a:solidFill>
                  <a:srgbClr val="FF0000"/>
                </a:solidFill>
              </a:rPr>
              <a:t>1</a:t>
            </a:r>
            <a:r>
              <a:rPr lang="zh-CN" altLang="en-US" sz="1800" b="1" dirty="0" smtClean="0">
                <a:solidFill>
                  <a:srgbClr val="FF0000"/>
                </a:solidFill>
              </a:rPr>
              <a:t>日起至</a:t>
            </a:r>
            <a:r>
              <a:rPr lang="en-US" sz="1800" b="1" dirty="0" smtClean="0">
                <a:solidFill>
                  <a:srgbClr val="FF0000"/>
                </a:solidFill>
              </a:rPr>
              <a:t>12</a:t>
            </a:r>
            <a:r>
              <a:rPr lang="zh-CN" altLang="en-US" sz="1800" b="1" dirty="0" smtClean="0">
                <a:solidFill>
                  <a:srgbClr val="FF0000"/>
                </a:solidFill>
              </a:rPr>
              <a:t>月</a:t>
            </a:r>
            <a:r>
              <a:rPr lang="en-US" sz="1800" b="1" dirty="0" smtClean="0">
                <a:solidFill>
                  <a:srgbClr val="FF0000"/>
                </a:solidFill>
              </a:rPr>
              <a:t>31</a:t>
            </a:r>
            <a:r>
              <a:rPr lang="zh-CN" altLang="en-US" sz="1800" b="1" dirty="0" smtClean="0">
                <a:solidFill>
                  <a:srgbClr val="FF0000"/>
                </a:solidFill>
              </a:rPr>
              <a:t>日止</a:t>
            </a:r>
          </a:p>
          <a:p>
            <a:pPr>
              <a:lnSpc>
                <a:spcPct val="150000"/>
              </a:lnSpc>
              <a:buFont typeface="Wingdings" panose="05000000000000000000" pitchFamily="2" charset="2"/>
              <a:buChar char="Ø"/>
            </a:pPr>
            <a:r>
              <a:rPr lang="zh-CN" altLang="en-US" sz="1800" b="1" dirty="0" smtClean="0">
                <a:solidFill>
                  <a:srgbClr val="FF0000"/>
                </a:solidFill>
              </a:rPr>
              <a:t>国家</a:t>
            </a:r>
            <a:r>
              <a:rPr lang="zh-CN" altLang="en-US" sz="1800" dirty="0" smtClean="0"/>
              <a:t>将根据情况</a:t>
            </a:r>
            <a:r>
              <a:rPr lang="zh-CN" altLang="en-US" sz="1800" b="1" dirty="0" smtClean="0">
                <a:solidFill>
                  <a:srgbClr val="FF0000"/>
                </a:solidFill>
              </a:rPr>
              <a:t>适时调整</a:t>
            </a:r>
            <a:r>
              <a:rPr lang="zh-CN" altLang="en-US" sz="1800" dirty="0" smtClean="0"/>
              <a:t>水泥企业用电实行阶梯电价政策的电耗分档和加价标准。</a:t>
            </a:r>
          </a:p>
          <a:p>
            <a:pPr>
              <a:lnSpc>
                <a:spcPct val="150000"/>
              </a:lnSpc>
              <a:buFont typeface="Wingdings" panose="05000000000000000000" pitchFamily="2" charset="2"/>
              <a:buChar char="Ø"/>
            </a:pPr>
            <a:r>
              <a:rPr lang="zh-CN" altLang="en-US" sz="1800" b="1" dirty="0" smtClean="0">
                <a:solidFill>
                  <a:srgbClr val="FF0000"/>
                </a:solidFill>
              </a:rPr>
              <a:t>各地</a:t>
            </a:r>
            <a:r>
              <a:rPr lang="zh-CN" altLang="en-US" sz="1800" dirty="0" smtClean="0"/>
              <a:t>可以结合实际情况</a:t>
            </a:r>
            <a:r>
              <a:rPr lang="zh-CN" altLang="en-US" sz="1800" b="1" dirty="0" smtClean="0">
                <a:solidFill>
                  <a:srgbClr val="FF0000"/>
                </a:solidFill>
              </a:rPr>
              <a:t>进一步加大</a:t>
            </a:r>
            <a:r>
              <a:rPr lang="zh-CN" altLang="en-US" sz="1800" dirty="0" smtClean="0"/>
              <a:t>阶梯电价实施力度，在上述规定基础上</a:t>
            </a:r>
            <a:r>
              <a:rPr lang="zh-CN" altLang="en-US" sz="1800" b="1" dirty="0" smtClean="0">
                <a:solidFill>
                  <a:srgbClr val="FF0000"/>
                </a:solidFill>
              </a:rPr>
              <a:t>进一步提高加价标准</a:t>
            </a:r>
            <a:r>
              <a:rPr lang="zh-CN" altLang="en-US" sz="1800" dirty="0" smtClean="0"/>
              <a:t>。</a:t>
            </a:r>
          </a:p>
          <a:p>
            <a:pPr>
              <a:lnSpc>
                <a:spcPct val="150000"/>
              </a:lnSpc>
              <a:buFont typeface="Wingdings" panose="05000000000000000000" pitchFamily="2" charset="2"/>
              <a:buChar char="Ø"/>
            </a:pPr>
            <a:r>
              <a:rPr lang="zh-CN" altLang="en-US" sz="1800" b="1" dirty="0" smtClean="0">
                <a:solidFill>
                  <a:srgbClr val="FF0000"/>
                </a:solidFill>
              </a:rPr>
              <a:t>各地</a:t>
            </a:r>
            <a:r>
              <a:rPr lang="zh-CN" altLang="en-US" sz="1800" dirty="0" smtClean="0"/>
              <a:t>要</a:t>
            </a:r>
            <a:r>
              <a:rPr lang="zh-CN" altLang="en-US" sz="1800" b="1" dirty="0" smtClean="0">
                <a:solidFill>
                  <a:srgbClr val="FF0000"/>
                </a:solidFill>
              </a:rPr>
              <a:t>严格执行</a:t>
            </a:r>
            <a:r>
              <a:rPr lang="zh-CN" altLang="en-US" sz="1800" dirty="0" smtClean="0"/>
              <a:t>国家电价政策，</a:t>
            </a:r>
            <a:r>
              <a:rPr lang="zh-CN" altLang="en-US" sz="1800" b="1" dirty="0" smtClean="0">
                <a:solidFill>
                  <a:srgbClr val="FF0000"/>
                </a:solidFill>
              </a:rPr>
              <a:t>不得自行降低</a:t>
            </a:r>
            <a:r>
              <a:rPr lang="zh-CN" altLang="en-US" sz="1800" dirty="0" smtClean="0"/>
              <a:t>对水泥企业的用电价格。</a:t>
            </a:r>
          </a:p>
          <a:p>
            <a:pPr>
              <a:lnSpc>
                <a:spcPct val="150000"/>
              </a:lnSpc>
              <a:buFont typeface="Wingdings" panose="05000000000000000000" pitchFamily="2" charset="2"/>
              <a:buChar char="u"/>
            </a:pPr>
            <a:endParaRPr lang="zh-CN" altLang="en-US" sz="1900"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28</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pic>
        <p:nvPicPr>
          <p:cNvPr id="7" name="Picture 5" descr="http://img.bimg.126.net/photo/T8LKYArCz-2Xltm2mlsfrQ==/4830955025285590189.jpg"/>
          <p:cNvPicPr>
            <a:picLocks noChangeAspect="1" noChangeArrowheads="1"/>
          </p:cNvPicPr>
          <p:nvPr/>
        </p:nvPicPr>
        <p:blipFill>
          <a:blip r:embed="rId3" cstate="print"/>
          <a:srcRect/>
          <a:stretch>
            <a:fillRect/>
          </a:stretch>
        </p:blipFill>
        <p:spPr bwMode="auto">
          <a:xfrm>
            <a:off x="123810" y="1285860"/>
            <a:ext cx="2376488"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900" b="1" dirty="0" smtClean="0"/>
              <a:t>2.4.6 </a:t>
            </a:r>
            <a:r>
              <a:rPr lang="zh-CN" altLang="en-US" sz="2900" b="1" dirty="0" smtClean="0"/>
              <a:t>条文解读</a:t>
            </a:r>
            <a:r>
              <a:rPr lang="en-US" altLang="zh-CN" sz="2900" b="1" dirty="0" smtClean="0"/>
              <a:t>----</a:t>
            </a:r>
            <a:r>
              <a:rPr lang="zh-CN" altLang="en-US" sz="2600" b="1" dirty="0" smtClean="0"/>
              <a:t>发改价格</a:t>
            </a:r>
            <a:r>
              <a:rPr lang="en-US" sz="2600" dirty="0" smtClean="0"/>
              <a:t>[2016]75</a:t>
            </a:r>
            <a:r>
              <a:rPr lang="zh-CN" altLang="en-US" sz="2600" dirty="0" smtClean="0"/>
              <a:t>号</a:t>
            </a:r>
            <a:endParaRPr lang="zh-CN" altLang="en-US" sz="2600" b="1" dirty="0" smtClean="0"/>
          </a:p>
        </p:txBody>
      </p:sp>
      <p:sp>
        <p:nvSpPr>
          <p:cNvPr id="3" name="内容占位符 2"/>
          <p:cNvSpPr>
            <a:spLocks noGrp="1"/>
          </p:cNvSpPr>
          <p:nvPr>
            <p:ph idx="1"/>
          </p:nvPr>
        </p:nvSpPr>
        <p:spPr>
          <a:xfrm>
            <a:off x="2915816" y="1700808"/>
            <a:ext cx="5357850" cy="3729596"/>
          </a:xfrm>
        </p:spPr>
        <p:style>
          <a:lnRef idx="1">
            <a:schemeClr val="accent5"/>
          </a:lnRef>
          <a:fillRef idx="2">
            <a:schemeClr val="accent5"/>
          </a:fillRef>
          <a:effectRef idx="1">
            <a:schemeClr val="accent5"/>
          </a:effectRef>
          <a:fontRef idx="minor">
            <a:schemeClr val="dk1"/>
          </a:fontRef>
        </p:style>
        <p:txBody>
          <a:bodyPr/>
          <a:lstStyle/>
          <a:p>
            <a:pPr>
              <a:lnSpc>
                <a:spcPct val="150000"/>
              </a:lnSpc>
              <a:buFont typeface="Wingdings" panose="05000000000000000000" pitchFamily="2" charset="2"/>
              <a:buChar char="u"/>
            </a:pPr>
            <a:r>
              <a:rPr lang="zh-CN" altLang="en-US" sz="1800" dirty="0" smtClean="0"/>
              <a:t>　</a:t>
            </a:r>
            <a:r>
              <a:rPr lang="en-US" altLang="zh-CN" sz="1800" b="1" dirty="0" smtClean="0"/>
              <a:t> </a:t>
            </a:r>
            <a:r>
              <a:rPr lang="zh-CN" altLang="en-US" sz="1800" b="1" dirty="0" smtClean="0"/>
              <a:t>解读六之关于“</a:t>
            </a:r>
            <a:r>
              <a:rPr lang="zh-CN" altLang="en-US" sz="1800" b="1" dirty="0" smtClean="0">
                <a:solidFill>
                  <a:srgbClr val="FF0000"/>
                </a:solidFill>
              </a:rPr>
              <a:t>其他事项”</a:t>
            </a:r>
            <a:endParaRPr lang="zh-CN" altLang="en-US" sz="1800" dirty="0" smtClean="0">
              <a:solidFill>
                <a:srgbClr val="FF0000"/>
              </a:solidFill>
            </a:endParaRPr>
          </a:p>
          <a:p>
            <a:pPr>
              <a:lnSpc>
                <a:spcPct val="150000"/>
              </a:lnSpc>
              <a:buNone/>
            </a:pPr>
            <a:r>
              <a:rPr lang="zh-CN" altLang="en-US" sz="1800" dirty="0" smtClean="0"/>
              <a:t>         　“本通知自印发之日起执行。</a:t>
            </a:r>
            <a:r>
              <a:rPr lang="zh-CN" altLang="en-US" sz="1800" b="1" dirty="0" smtClean="0"/>
              <a:t>原对</a:t>
            </a:r>
            <a:r>
              <a:rPr lang="zh-CN" altLang="en-US" sz="1800" b="1" dirty="0" smtClean="0">
                <a:solidFill>
                  <a:srgbClr val="FF0000"/>
                </a:solidFill>
              </a:rPr>
              <a:t>淘汰类以外</a:t>
            </a:r>
            <a:r>
              <a:rPr lang="zh-CN" altLang="en-US" sz="1800" b="1" dirty="0" smtClean="0"/>
              <a:t>的</a:t>
            </a:r>
            <a:r>
              <a:rPr lang="zh-CN" altLang="en-US" sz="1800" b="1" dirty="0" smtClean="0">
                <a:solidFill>
                  <a:srgbClr val="FF0000"/>
                </a:solidFill>
              </a:rPr>
              <a:t>通用硅酸盐水泥生产企业</a:t>
            </a:r>
            <a:r>
              <a:rPr lang="zh-CN" altLang="en-US" sz="1800" dirty="0" smtClean="0"/>
              <a:t>实施的差别电价和惩罚性电价政策相应</a:t>
            </a:r>
            <a:r>
              <a:rPr lang="zh-CN" altLang="en-US" sz="1800" b="1" dirty="0" smtClean="0">
                <a:solidFill>
                  <a:srgbClr val="FF0000"/>
                </a:solidFill>
              </a:rPr>
              <a:t>停止执行</a:t>
            </a:r>
            <a:r>
              <a:rPr lang="zh-CN" altLang="en-US" sz="1800" dirty="0" smtClean="0"/>
              <a:t>。”</a:t>
            </a:r>
            <a:endParaRPr lang="en-US" altLang="zh-CN" sz="1800" dirty="0" smtClean="0"/>
          </a:p>
          <a:p>
            <a:pPr>
              <a:lnSpc>
                <a:spcPct val="150000"/>
              </a:lnSpc>
              <a:buNone/>
            </a:pPr>
            <a:r>
              <a:rPr lang="en-US" altLang="zh-CN" sz="1800" dirty="0" smtClean="0">
                <a:latin typeface="黑体" panose="02010609060101010101" pitchFamily="49" charset="-122"/>
                <a:ea typeface="黑体" panose="02010609060101010101" pitchFamily="49" charset="-122"/>
              </a:rPr>
              <a:t>         </a:t>
            </a:r>
          </a:p>
          <a:p>
            <a:pPr>
              <a:lnSpc>
                <a:spcPct val="150000"/>
              </a:lnSpc>
              <a:buNone/>
            </a:pPr>
            <a:r>
              <a:rPr lang="en-US" altLang="zh-CN" sz="1800" dirty="0" smtClean="0">
                <a:solidFill>
                  <a:srgbClr val="FF0000"/>
                </a:solidFill>
                <a:latin typeface="黑体" panose="02010609060101010101" pitchFamily="49" charset="-122"/>
                <a:ea typeface="黑体" panose="02010609060101010101" pitchFamily="49" charset="-122"/>
              </a:rPr>
              <a:t>         </a:t>
            </a:r>
            <a:r>
              <a:rPr lang="zh-CN" altLang="en-US" sz="1800" dirty="0" smtClean="0">
                <a:solidFill>
                  <a:srgbClr val="FF0000"/>
                </a:solidFill>
                <a:latin typeface="黑体" panose="02010609060101010101" pitchFamily="49" charset="-122"/>
                <a:ea typeface="黑体" panose="02010609060101010101" pitchFamily="49" charset="-122"/>
              </a:rPr>
              <a:t>有些地方存在这种政策，需要清理。</a:t>
            </a:r>
            <a:endParaRPr lang="zh-CN" altLang="en-US" sz="1800" dirty="0">
              <a:solidFill>
                <a:srgbClr val="FF0000"/>
              </a:solidFill>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29</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pic>
        <p:nvPicPr>
          <p:cNvPr id="7" name="Picture 5" descr="http://img.bimg.126.net/photo/T8LKYArCz-2Xltm2mlsfrQ==/4830955025285590189.jpg"/>
          <p:cNvPicPr>
            <a:picLocks noChangeAspect="1" noChangeArrowheads="1"/>
          </p:cNvPicPr>
          <p:nvPr/>
        </p:nvPicPr>
        <p:blipFill>
          <a:blip r:embed="rId3" cstate="print"/>
          <a:srcRect/>
          <a:stretch>
            <a:fillRect/>
          </a:stretch>
        </p:blipFill>
        <p:spPr bwMode="auto">
          <a:xfrm>
            <a:off x="123810" y="1357298"/>
            <a:ext cx="2376488"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6419056" cy="868346"/>
          </a:xfrm>
        </p:spPr>
        <p:txBody>
          <a:bodyPr/>
          <a:lstStyle/>
          <a:p>
            <a:pPr algn="l"/>
            <a:r>
              <a:rPr lang="zh-CN" altLang="en-US" sz="2900" b="1" dirty="0" smtClean="0"/>
              <a:t>一、水泥行业发展情况</a:t>
            </a: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9" name="内容占位符 8"/>
          <p:cNvSpPr>
            <a:spLocks noGrp="1"/>
          </p:cNvSpPr>
          <p:nvPr>
            <p:ph idx="1"/>
          </p:nvPr>
        </p:nvSpPr>
        <p:spPr>
          <a:xfrm>
            <a:off x="214282" y="1214422"/>
            <a:ext cx="6805990" cy="5166906"/>
          </a:xfrm>
        </p:spPr>
        <p:style>
          <a:lnRef idx="2">
            <a:schemeClr val="accent4"/>
          </a:lnRef>
          <a:fillRef idx="1">
            <a:schemeClr val="lt1"/>
          </a:fillRef>
          <a:effectRef idx="0">
            <a:schemeClr val="accent4"/>
          </a:effectRef>
          <a:fontRef idx="minor">
            <a:schemeClr val="dk1"/>
          </a:fontRef>
        </p:style>
        <p:txBody>
          <a:bodyPr/>
          <a:lstStyle/>
          <a:p>
            <a:pPr>
              <a:lnSpc>
                <a:spcPts val="2900"/>
              </a:lnSpc>
              <a:spcBef>
                <a:spcPts val="0"/>
              </a:spcBef>
              <a:buNone/>
            </a:pPr>
            <a:r>
              <a:rPr lang="en-US" altLang="zh-CN" sz="2400" b="1" dirty="0" smtClean="0"/>
              <a:t>1.1</a:t>
            </a:r>
            <a:r>
              <a:rPr lang="zh-CN" altLang="en-US" sz="2400" b="1" dirty="0" smtClean="0"/>
              <a:t>水泥行业基本情况</a:t>
            </a:r>
            <a:endParaRPr lang="en-US" altLang="zh-CN" sz="2400" b="1" dirty="0" smtClean="0"/>
          </a:p>
          <a:p>
            <a:pPr>
              <a:lnSpc>
                <a:spcPts val="2900"/>
              </a:lnSpc>
              <a:spcBef>
                <a:spcPts val="0"/>
              </a:spcBef>
              <a:buFont typeface="Wingdings" panose="05000000000000000000" pitchFamily="2" charset="2"/>
              <a:buChar char="Ø"/>
            </a:pPr>
            <a:r>
              <a:rPr lang="zh-CN" altLang="en-US" sz="1900" b="1" dirty="0" smtClean="0"/>
              <a:t>产能严重过剩：</a:t>
            </a:r>
            <a:r>
              <a:rPr lang="en-US" altLang="zh-CN" sz="2000" dirty="0" smtClean="0"/>
              <a:t> 2016</a:t>
            </a:r>
            <a:r>
              <a:rPr lang="zh-CN" altLang="en-US" sz="2000" dirty="0" smtClean="0"/>
              <a:t>年熟料产量</a:t>
            </a:r>
            <a:r>
              <a:rPr lang="en-US" altLang="zh-CN" sz="2000" dirty="0" smtClean="0"/>
              <a:t>13.76</a:t>
            </a:r>
            <a:r>
              <a:rPr lang="zh-CN" altLang="en-US" sz="2000" dirty="0" smtClean="0"/>
              <a:t>亿吨，熟料产能利用率为</a:t>
            </a:r>
            <a:r>
              <a:rPr lang="en-US" altLang="zh-CN" sz="2000" dirty="0" smtClean="0"/>
              <a:t>68.1%</a:t>
            </a:r>
            <a:r>
              <a:rPr lang="zh-CN" altLang="en-US" sz="2000" dirty="0" smtClean="0"/>
              <a:t>；新型干法水泥窑</a:t>
            </a:r>
            <a:r>
              <a:rPr lang="en-US" altLang="zh-CN" sz="2000" dirty="0" smtClean="0"/>
              <a:t>1770</a:t>
            </a:r>
            <a:r>
              <a:rPr lang="zh-CN" altLang="en-US" sz="2000" dirty="0" smtClean="0"/>
              <a:t>条，设计产能</a:t>
            </a:r>
            <a:r>
              <a:rPr lang="en-US" altLang="zh-CN" sz="2000" dirty="0" smtClean="0"/>
              <a:t>18.2</a:t>
            </a:r>
            <a:r>
              <a:rPr lang="zh-CN" altLang="en-US" sz="2000" dirty="0" smtClean="0"/>
              <a:t>亿吨，实际产能达到</a:t>
            </a:r>
            <a:r>
              <a:rPr lang="en-US" altLang="zh-CN" sz="2000" dirty="0" smtClean="0"/>
              <a:t>20.2</a:t>
            </a:r>
            <a:r>
              <a:rPr lang="zh-CN" altLang="en-US" sz="2000" dirty="0" smtClean="0"/>
              <a:t>亿吨，产能严重过剩，去产能难度增加；</a:t>
            </a:r>
            <a:endParaRPr lang="en-US" altLang="zh-CN" sz="1900" b="1" dirty="0" smtClean="0"/>
          </a:p>
          <a:p>
            <a:pPr>
              <a:lnSpc>
                <a:spcPts val="2900"/>
              </a:lnSpc>
              <a:spcBef>
                <a:spcPts val="0"/>
              </a:spcBef>
              <a:buFont typeface="Wingdings" panose="05000000000000000000" pitchFamily="2" charset="2"/>
              <a:buChar char="Ø"/>
            </a:pPr>
            <a:r>
              <a:rPr lang="zh-CN" altLang="en-US" sz="1900" b="1" dirty="0" smtClean="0"/>
              <a:t>行业效益有所改善：</a:t>
            </a:r>
            <a:r>
              <a:rPr lang="zh-CN" altLang="en-US" sz="1900" dirty="0" smtClean="0"/>
              <a:t>行业积极开展错峰生产，维护市场利益。 </a:t>
            </a:r>
            <a:r>
              <a:rPr lang="en-US" altLang="zh-CN" sz="1900" dirty="0" smtClean="0"/>
              <a:t>2016</a:t>
            </a:r>
            <a:r>
              <a:rPr lang="zh-CN" altLang="en-US" sz="1900" dirty="0" smtClean="0"/>
              <a:t>年水泥产量</a:t>
            </a:r>
            <a:r>
              <a:rPr lang="en-US" altLang="zh-CN" sz="1900" dirty="0" smtClean="0"/>
              <a:t>24.1</a:t>
            </a:r>
            <a:r>
              <a:rPr lang="zh-CN" altLang="en-US" sz="1900" dirty="0" smtClean="0"/>
              <a:t>亿吨，同比增长</a:t>
            </a:r>
            <a:r>
              <a:rPr lang="en-US" altLang="zh-CN" sz="1900" dirty="0" smtClean="0"/>
              <a:t>2.5%</a:t>
            </a:r>
            <a:r>
              <a:rPr lang="zh-CN" altLang="en-US" sz="1900" dirty="0" smtClean="0"/>
              <a:t>。水泥行业主要营业收入为</a:t>
            </a:r>
            <a:r>
              <a:rPr lang="en-US" altLang="zh-CN" sz="1900" dirty="0" smtClean="0"/>
              <a:t>8764</a:t>
            </a:r>
            <a:r>
              <a:rPr lang="zh-CN" altLang="en-US" sz="1900" dirty="0" smtClean="0"/>
              <a:t>亿元，同比增长</a:t>
            </a:r>
            <a:r>
              <a:rPr lang="en-US" altLang="zh-CN" sz="1900" dirty="0" smtClean="0"/>
              <a:t>1.2%</a:t>
            </a:r>
            <a:r>
              <a:rPr lang="zh-CN" altLang="en-US" sz="1900" dirty="0" smtClean="0"/>
              <a:t>，实现利润为</a:t>
            </a:r>
            <a:r>
              <a:rPr lang="en-US" altLang="zh-CN" sz="1900" dirty="0" smtClean="0"/>
              <a:t>517.5</a:t>
            </a:r>
            <a:r>
              <a:rPr lang="zh-CN" altLang="en-US" sz="1900" dirty="0" smtClean="0"/>
              <a:t>亿元，同比增长</a:t>
            </a:r>
            <a:r>
              <a:rPr lang="en-US" altLang="zh-CN" sz="1900" dirty="0" smtClean="0"/>
              <a:t>56%</a:t>
            </a:r>
            <a:r>
              <a:rPr lang="zh-CN" altLang="en-US" sz="1900" dirty="0" smtClean="0"/>
              <a:t>。</a:t>
            </a:r>
            <a:endParaRPr lang="en-US" altLang="zh-CN" sz="1900" dirty="0" smtClean="0"/>
          </a:p>
          <a:p>
            <a:pPr>
              <a:lnSpc>
                <a:spcPts val="2900"/>
              </a:lnSpc>
              <a:spcBef>
                <a:spcPts val="0"/>
              </a:spcBef>
              <a:buFont typeface="Wingdings" panose="05000000000000000000" pitchFamily="2" charset="2"/>
              <a:buChar char="Ø"/>
            </a:pPr>
            <a:r>
              <a:rPr lang="zh-CN" altLang="en-US" sz="1900" b="1" dirty="0" smtClean="0"/>
              <a:t>产业结构继续优化</a:t>
            </a:r>
            <a:r>
              <a:rPr lang="zh-CN" altLang="en-US" sz="1900" dirty="0" smtClean="0"/>
              <a:t>：去产能调结构增效益政策的推进，业内联合重组，区域市场供求关系改善。两材合并、金隅与冀东、拉法基和华新水泥、昆钢嘉华和华润分别完成战略重组；河南、内蒙、辽宁等省区开始组建水泥集团；</a:t>
            </a:r>
            <a:r>
              <a:rPr lang="en-US" altLang="zh-CN" sz="1900" dirty="0" smtClean="0"/>
              <a:t>2016</a:t>
            </a:r>
            <a:r>
              <a:rPr lang="zh-CN" altLang="en-US" sz="1900" dirty="0" smtClean="0"/>
              <a:t>年全国前十家水泥及熟料产业集中度分别为</a:t>
            </a:r>
            <a:r>
              <a:rPr lang="en-US" altLang="zh-CN" sz="1900" dirty="0" smtClean="0"/>
              <a:t>43%</a:t>
            </a:r>
            <a:r>
              <a:rPr lang="zh-CN" altLang="en-US" sz="1900" dirty="0" smtClean="0"/>
              <a:t>和</a:t>
            </a:r>
            <a:r>
              <a:rPr lang="en-US" altLang="zh-CN" sz="1900" dirty="0" smtClean="0"/>
              <a:t>57%</a:t>
            </a:r>
            <a:r>
              <a:rPr lang="zh-CN" altLang="en-US" sz="1900" dirty="0" smtClean="0"/>
              <a:t>。</a:t>
            </a:r>
            <a:endParaRPr lang="en-US" altLang="zh-CN" sz="1900" dirty="0" smtClean="0"/>
          </a:p>
          <a:p>
            <a:pPr>
              <a:lnSpc>
                <a:spcPts val="2900"/>
              </a:lnSpc>
              <a:spcBef>
                <a:spcPts val="0"/>
              </a:spcBef>
              <a:buFont typeface="Wingdings" panose="05000000000000000000" pitchFamily="2" charset="2"/>
              <a:buChar char="Ø"/>
            </a:pPr>
            <a:endParaRPr lang="zh-CN" altLang="en-US" sz="1900" b="1" dirty="0" smtClean="0"/>
          </a:p>
        </p:txBody>
      </p:sp>
      <p:pic>
        <p:nvPicPr>
          <p:cNvPr id="7" name="Picture 2" descr="F:\照片\宝鸡凤凰山\DSC03828.JPG"/>
          <p:cNvPicPr>
            <a:picLocks noChangeAspect="1" noChangeArrowheads="1"/>
          </p:cNvPicPr>
          <p:nvPr/>
        </p:nvPicPr>
        <p:blipFill>
          <a:blip r:embed="rId3" cstate="print">
            <a:lum bright="20000"/>
          </a:blip>
          <a:srcRect t="6248" r="39900" b="4706"/>
          <a:stretch>
            <a:fillRect/>
          </a:stretch>
        </p:blipFill>
        <p:spPr bwMode="auto">
          <a:xfrm>
            <a:off x="7020941" y="1556792"/>
            <a:ext cx="2087563" cy="4103687"/>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3</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8229600" cy="1143000"/>
          </a:xfrm>
        </p:spPr>
        <p:txBody>
          <a:bodyPr/>
          <a:lstStyle/>
          <a:p>
            <a:pPr algn="l"/>
            <a:r>
              <a:rPr lang="zh-CN" altLang="en-US" sz="2900" b="1" dirty="0" smtClean="0"/>
              <a:t>三、</a:t>
            </a:r>
            <a:r>
              <a:rPr lang="en-US" altLang="zh-CN" sz="2900" b="1" dirty="0" smtClean="0"/>
              <a:t> </a:t>
            </a:r>
            <a:r>
              <a:rPr lang="zh-CN" altLang="en-US" sz="2900" b="1" dirty="0" smtClean="0"/>
              <a:t>水泥工业能源消耗与统计</a:t>
            </a:r>
            <a:endParaRPr lang="zh-CN" altLang="en-US" sz="2900" b="1" dirty="0"/>
          </a:p>
        </p:txBody>
      </p:sp>
      <p:sp>
        <p:nvSpPr>
          <p:cNvPr id="3" name="内容占位符 2"/>
          <p:cNvSpPr>
            <a:spLocks noGrp="1"/>
          </p:cNvSpPr>
          <p:nvPr>
            <p:ph idx="1"/>
          </p:nvPr>
        </p:nvSpPr>
        <p:spPr/>
        <p:txBody>
          <a:bodyPr/>
          <a:lstStyle/>
          <a:p>
            <a:pPr>
              <a:lnSpc>
                <a:spcPct val="200000"/>
              </a:lnSpc>
              <a:buFont typeface="Wingdings" panose="05000000000000000000" pitchFamily="2" charset="2"/>
              <a:buChar char="Ø"/>
            </a:pPr>
            <a:r>
              <a:rPr lang="en-US" altLang="zh-CN" sz="2800" dirty="0" smtClean="0">
                <a:latin typeface="+mn-ea"/>
              </a:rPr>
              <a:t>3.1 </a:t>
            </a:r>
            <a:r>
              <a:rPr lang="zh-CN" altLang="en-US" sz="2800" dirty="0" smtClean="0">
                <a:latin typeface="+mn-ea"/>
              </a:rPr>
              <a:t>典型水泥企业工艺流程</a:t>
            </a:r>
            <a:endParaRPr lang="en-US" altLang="zh-CN" sz="2800" dirty="0" smtClean="0">
              <a:latin typeface="+mn-ea"/>
            </a:endParaRPr>
          </a:p>
          <a:p>
            <a:pPr>
              <a:lnSpc>
                <a:spcPct val="200000"/>
              </a:lnSpc>
              <a:buFont typeface="Wingdings" panose="05000000000000000000" pitchFamily="2" charset="2"/>
              <a:buChar char="Ø"/>
            </a:pPr>
            <a:r>
              <a:rPr lang="en-US" altLang="zh-CN" sz="2800" dirty="0" smtClean="0">
                <a:latin typeface="+mn-ea"/>
              </a:rPr>
              <a:t>3.2 </a:t>
            </a:r>
            <a:r>
              <a:rPr lang="zh-CN" altLang="en-US" sz="2800" dirty="0" smtClean="0">
                <a:latin typeface="+mn-ea"/>
              </a:rPr>
              <a:t>企业能源消耗范围及主要耗能设备</a:t>
            </a:r>
            <a:endParaRPr lang="en-US" altLang="zh-CN" sz="2800" dirty="0" smtClean="0">
              <a:latin typeface="+mn-ea"/>
            </a:endParaRPr>
          </a:p>
          <a:p>
            <a:pPr>
              <a:lnSpc>
                <a:spcPct val="200000"/>
              </a:lnSpc>
              <a:buFont typeface="Wingdings" panose="05000000000000000000" pitchFamily="2" charset="2"/>
              <a:buChar char="Ø"/>
            </a:pPr>
            <a:r>
              <a:rPr lang="en-US" altLang="zh-CN" sz="2800" dirty="0" smtClean="0">
                <a:latin typeface="+mn-ea"/>
              </a:rPr>
              <a:t>3.3 </a:t>
            </a:r>
            <a:r>
              <a:rPr lang="zh-CN" altLang="en-US" sz="2800" dirty="0" smtClean="0">
                <a:latin typeface="+mn-ea"/>
              </a:rPr>
              <a:t>企业能源消耗统计介绍</a:t>
            </a:r>
            <a:endParaRPr lang="en-US" altLang="zh-CN" sz="2800" dirty="0" smtClean="0">
              <a:latin typeface="+mn-ea"/>
            </a:endParaRPr>
          </a:p>
          <a:p>
            <a:endParaRPr lang="zh-CN" altLang="en-US" dirty="0"/>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30</a:t>
            </a:fld>
            <a:endParaRPr lang="zh-CN" altLang="en-US">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24744"/>
            <a:ext cx="823595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664"/>
            <a:ext cx="8229600" cy="720080"/>
          </a:xfrm>
        </p:spPr>
        <p:txBody>
          <a:bodyPr/>
          <a:lstStyle/>
          <a:p>
            <a:pPr lvl="0" algn="l"/>
            <a:r>
              <a:rPr lang="en-US" altLang="zh-CN" sz="2900" b="1" dirty="0" smtClean="0"/>
              <a:t>3.1 </a:t>
            </a:r>
            <a:r>
              <a:rPr lang="zh-CN" altLang="en-US" sz="2900" b="1" dirty="0" smtClean="0"/>
              <a:t>典型企业工艺流程图</a:t>
            </a:r>
            <a:endParaRPr lang="zh-CN" altLang="en-US" sz="2900" b="1" dirty="0"/>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31</a:t>
            </a:fld>
            <a:endParaRPr lang="zh-CN" altLang="en-US" dirty="0">
              <a:solidFill>
                <a:prstClr val="black">
                  <a:tint val="75000"/>
                </a:prstClr>
              </a:solidFill>
            </a:endParaRPr>
          </a:p>
        </p:txBody>
      </p:sp>
      <p:sp>
        <p:nvSpPr>
          <p:cNvPr id="32" name="矩形 31"/>
          <p:cNvSpPr/>
          <p:nvPr/>
        </p:nvSpPr>
        <p:spPr>
          <a:xfrm>
            <a:off x="8275131" y="2924944"/>
            <a:ext cx="545341" cy="1815882"/>
          </a:xfrm>
          <a:prstGeom prst="rect">
            <a:avLst/>
          </a:prstGeom>
          <a:solidFill>
            <a:schemeClr val="bg1">
              <a:lumMod val="95000"/>
            </a:schemeClr>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两</a:t>
            </a:r>
            <a:endParaRPr kumimoji="0" lang="en-US" altLang="zh-CN" sz="2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磨</a:t>
            </a:r>
            <a:endParaRPr kumimoji="0" lang="en-US" altLang="zh-CN" sz="2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一</a:t>
            </a:r>
            <a:endParaRPr kumimoji="0" lang="en-US" altLang="zh-CN" sz="2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panose="020B0604020202020204" pitchFamily="34" charset="0"/>
                <a:ea typeface="宋体" panose="02010600030101010101" pitchFamily="2" charset="-122"/>
                <a:cs typeface="+mn-cs"/>
              </a:rPr>
              <a:t>烧</a:t>
            </a:r>
          </a:p>
        </p:txBody>
      </p:sp>
      <p:sp>
        <p:nvSpPr>
          <p:cNvPr id="33" name="圆角矩形 32"/>
          <p:cNvSpPr/>
          <p:nvPr/>
        </p:nvSpPr>
        <p:spPr>
          <a:xfrm>
            <a:off x="6660232" y="1988071"/>
            <a:ext cx="1584176" cy="504825"/>
          </a:xfrm>
          <a:prstGeom prst="roundRect">
            <a:avLst>
              <a:gd name="adj" fmla="val 6519"/>
            </a:avLst>
          </a:prstGeom>
          <a:solidFill>
            <a:schemeClr val="bg1">
              <a:lumMod val="9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dirty="0">
                <a:solidFill>
                  <a:prstClr val="black"/>
                </a:solidFill>
                <a:latin typeface="微软雅黑" panose="020B0503020204020204" charset="-122"/>
                <a:ea typeface="微软雅黑" panose="020B0503020204020204" charset="-122"/>
              </a:rPr>
              <a:t>原燃</a:t>
            </a:r>
            <a:r>
              <a:rPr lang="zh-CN" altLang="en-US" dirty="0" smtClean="0">
                <a:solidFill>
                  <a:prstClr val="black"/>
                </a:solidFill>
                <a:latin typeface="微软雅黑" panose="020B0503020204020204" charset="-122"/>
                <a:ea typeface="微软雅黑" panose="020B0503020204020204" charset="-122"/>
              </a:rPr>
              <a:t>材料进厂</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圆角矩形 33"/>
          <p:cNvSpPr/>
          <p:nvPr/>
        </p:nvSpPr>
        <p:spPr>
          <a:xfrm>
            <a:off x="6875463" y="2781300"/>
            <a:ext cx="1225550" cy="503238"/>
          </a:xfrm>
          <a:prstGeom prst="roundRect">
            <a:avLst>
              <a:gd name="adj" fmla="val 6519"/>
            </a:avLst>
          </a:prstGeom>
          <a:solidFill>
            <a:schemeClr val="bg1">
              <a:lumMod val="9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生料制备</a:t>
            </a:r>
          </a:p>
        </p:txBody>
      </p:sp>
      <p:sp>
        <p:nvSpPr>
          <p:cNvPr id="35" name="圆角矩形 34"/>
          <p:cNvSpPr/>
          <p:nvPr/>
        </p:nvSpPr>
        <p:spPr>
          <a:xfrm>
            <a:off x="6875463" y="3573463"/>
            <a:ext cx="1225550" cy="503237"/>
          </a:xfrm>
          <a:prstGeom prst="roundRect">
            <a:avLst>
              <a:gd name="adj" fmla="val 6519"/>
            </a:avLst>
          </a:prstGeom>
          <a:solidFill>
            <a:schemeClr val="bg1">
              <a:lumMod val="9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熟料煅烧</a:t>
            </a:r>
          </a:p>
        </p:txBody>
      </p:sp>
      <p:sp>
        <p:nvSpPr>
          <p:cNvPr id="36" name="圆角矩形 35"/>
          <p:cNvSpPr/>
          <p:nvPr/>
        </p:nvSpPr>
        <p:spPr>
          <a:xfrm>
            <a:off x="6875463" y="4365625"/>
            <a:ext cx="1225550" cy="503238"/>
          </a:xfrm>
          <a:prstGeom prst="roundRect">
            <a:avLst>
              <a:gd name="adj" fmla="val 6519"/>
            </a:avLst>
          </a:prstGeom>
          <a:solidFill>
            <a:schemeClr val="bg1">
              <a:lumMod val="9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水泥制成</a:t>
            </a:r>
          </a:p>
        </p:txBody>
      </p:sp>
      <p:sp>
        <p:nvSpPr>
          <p:cNvPr id="37" name="圆角矩形 36"/>
          <p:cNvSpPr/>
          <p:nvPr/>
        </p:nvSpPr>
        <p:spPr>
          <a:xfrm>
            <a:off x="6875463" y="5229225"/>
            <a:ext cx="1225550" cy="503238"/>
          </a:xfrm>
          <a:prstGeom prst="roundRect">
            <a:avLst>
              <a:gd name="adj" fmla="val 6519"/>
            </a:avLst>
          </a:prstGeom>
          <a:solidFill>
            <a:schemeClr val="bg1">
              <a:lumMod val="9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包装发运</a:t>
            </a:r>
          </a:p>
        </p:txBody>
      </p:sp>
      <p:cxnSp>
        <p:nvCxnSpPr>
          <p:cNvPr id="39" name="直接箭头连接符 38"/>
          <p:cNvCxnSpPr>
            <a:stCxn id="34" idx="2"/>
            <a:endCxn id="35" idx="0"/>
          </p:cNvCxnSpPr>
          <p:nvPr/>
        </p:nvCxnSpPr>
        <p:spPr>
          <a:xfrm>
            <a:off x="7488238" y="3284538"/>
            <a:ext cx="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35" idx="2"/>
            <a:endCxn id="36" idx="0"/>
          </p:cNvCxnSpPr>
          <p:nvPr/>
        </p:nvCxnSpPr>
        <p:spPr>
          <a:xfrm>
            <a:off x="7488238" y="4076700"/>
            <a:ext cx="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36" idx="2"/>
            <a:endCxn id="37" idx="0"/>
          </p:cNvCxnSpPr>
          <p:nvPr/>
        </p:nvCxnSpPr>
        <p:spPr>
          <a:xfrm>
            <a:off x="7488238" y="4868863"/>
            <a:ext cx="0"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3"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pic>
        <p:nvPicPr>
          <p:cNvPr id="15361" name="图片 1" descr="1"/>
          <p:cNvPicPr>
            <a:picLocks noChangeAspect="1" noChangeArrowheads="1"/>
          </p:cNvPicPr>
          <p:nvPr/>
        </p:nvPicPr>
        <p:blipFill>
          <a:blip r:embed="rId3" cstate="print"/>
          <a:srcRect/>
          <a:stretch>
            <a:fillRect/>
          </a:stretch>
        </p:blipFill>
        <p:spPr bwMode="auto">
          <a:xfrm>
            <a:off x="467544" y="1772816"/>
            <a:ext cx="6264696" cy="4608512"/>
          </a:xfrm>
          <a:prstGeom prst="rect">
            <a:avLst/>
          </a:prstGeom>
          <a:noFill/>
          <a:ln w="9525">
            <a:noFill/>
            <a:miter lim="800000"/>
            <a:headEnd/>
            <a:tailEnd/>
          </a:ln>
        </p:spPr>
      </p:pic>
      <p:cxnSp>
        <p:nvCxnSpPr>
          <p:cNvPr id="48" name="直接箭头连接符 47"/>
          <p:cNvCxnSpPr/>
          <p:nvPr/>
        </p:nvCxnSpPr>
        <p:spPr>
          <a:xfrm>
            <a:off x="7452320" y="2492896"/>
            <a:ext cx="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997022" y="1331476"/>
            <a:ext cx="1811714" cy="369332"/>
          </a:xfrm>
          <a:prstGeom prst="rect">
            <a:avLst/>
          </a:prstGeom>
        </p:spPr>
        <p:txBody>
          <a:bodyPr wrap="none">
            <a:spAutoFit/>
          </a:bodyPr>
          <a:lstStyle/>
          <a:p>
            <a:pPr algn="ctr"/>
            <a:r>
              <a:rPr lang="zh-CN" altLang="en-US" b="1" dirty="0" smtClean="0"/>
              <a:t>工厂工艺流程图</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500"/>
                                        <p:tgtEl>
                                          <p:spTgt spid="35"/>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lstStyle/>
          <a:p>
            <a:pPr algn="l"/>
            <a:r>
              <a:rPr lang="en-US" altLang="zh-CN" sz="2900" b="1" dirty="0" smtClean="0"/>
              <a:t>3.1 </a:t>
            </a:r>
            <a:r>
              <a:rPr lang="zh-CN" altLang="en-US" sz="2900" b="1" dirty="0" smtClean="0"/>
              <a:t>典型企业工艺流程图</a:t>
            </a:r>
            <a:endParaRPr lang="zh-CN" altLang="en-US" sz="2900" dirty="0"/>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32</a:t>
            </a:fld>
            <a:endParaRPr lang="zh-CN" altLang="en-US">
              <a:solidFill>
                <a:prstClr val="black">
                  <a:tint val="75000"/>
                </a:prstClr>
              </a:solidFill>
            </a:endParaRPr>
          </a:p>
        </p:txBody>
      </p:sp>
      <p:pic>
        <p:nvPicPr>
          <p:cNvPr id="593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8136904"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cxnSp>
        <p:nvCxnSpPr>
          <p:cNvPr id="8" name="直接连接符 7"/>
          <p:cNvCxnSpPr/>
          <p:nvPr/>
        </p:nvCxnSpPr>
        <p:spPr>
          <a:xfrm rot="10800000" flipH="1">
            <a:off x="395536" y="980728"/>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979712" y="1052736"/>
            <a:ext cx="5040560" cy="369332"/>
          </a:xfrm>
          <a:prstGeom prst="rect">
            <a:avLst/>
          </a:prstGeom>
        </p:spPr>
        <p:txBody>
          <a:bodyPr wrap="square">
            <a:spAutoFit/>
          </a:bodyPr>
          <a:lstStyle/>
          <a:p>
            <a:pPr algn="ctr"/>
            <a:r>
              <a:rPr lang="zh-CN" altLang="en-US" b="1" dirty="0" smtClean="0"/>
              <a:t>主要生产设施及主机设备介绍</a:t>
            </a:r>
            <a:endParaRPr lang="zh-CN" alt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196752"/>
            <a:ext cx="8208912" cy="5184576"/>
          </a:xfrm>
        </p:spPr>
        <p:txBody>
          <a:bodyPr/>
          <a:lstStyle/>
          <a:p>
            <a:pPr>
              <a:lnSpc>
                <a:spcPct val="150000"/>
              </a:lnSpc>
              <a:buFont typeface="Wingdings" panose="05000000000000000000" pitchFamily="2" charset="2"/>
              <a:buChar char="Ø"/>
            </a:pPr>
            <a:r>
              <a:rPr lang="zh-CN" altLang="en-US" sz="2000" b="1" dirty="0"/>
              <a:t>生料制备</a:t>
            </a:r>
            <a:r>
              <a:rPr lang="zh-CN" altLang="en-US" sz="2000" b="1" dirty="0" smtClean="0"/>
              <a:t>工序：</a:t>
            </a:r>
            <a:r>
              <a:rPr lang="zh-CN" altLang="en-US" sz="1800" dirty="0" smtClean="0"/>
              <a:t>包括原料破碎输送（如有）、原料</a:t>
            </a:r>
            <a:r>
              <a:rPr lang="zh-CN" altLang="en-US" sz="1800" dirty="0"/>
              <a:t>预均化、</a:t>
            </a:r>
            <a:r>
              <a:rPr lang="zh-CN" altLang="en-US" sz="1800" dirty="0" smtClean="0"/>
              <a:t>生料烘干粉</a:t>
            </a:r>
            <a:r>
              <a:rPr lang="zh-CN" altLang="en-US" sz="1800" dirty="0"/>
              <a:t>磨、生料均化过程</a:t>
            </a:r>
            <a:r>
              <a:rPr lang="zh-CN" altLang="en-US" sz="1800" dirty="0" smtClean="0"/>
              <a:t>。</a:t>
            </a:r>
            <a:r>
              <a:rPr lang="zh-CN" altLang="en-US" sz="1800" b="1" dirty="0" smtClean="0">
                <a:solidFill>
                  <a:srgbClr val="FF0000"/>
                </a:solidFill>
              </a:rPr>
              <a:t>原料破碎</a:t>
            </a:r>
            <a:r>
              <a:rPr lang="zh-CN" altLang="en-US" sz="1800" dirty="0" smtClean="0"/>
              <a:t>包含石灰石、粘土质等破碎消耗的电耗；</a:t>
            </a:r>
            <a:r>
              <a:rPr lang="zh-CN" altLang="en-US" sz="1800" b="1" dirty="0" smtClean="0">
                <a:solidFill>
                  <a:srgbClr val="FF0000"/>
                </a:solidFill>
              </a:rPr>
              <a:t>原料</a:t>
            </a:r>
            <a:r>
              <a:rPr lang="zh-CN" altLang="en-US" sz="1800" b="1" dirty="0">
                <a:solidFill>
                  <a:srgbClr val="FF0000"/>
                </a:solidFill>
              </a:rPr>
              <a:t>预均化阶段</a:t>
            </a:r>
            <a:r>
              <a:rPr lang="zh-CN" altLang="en-US" sz="1800" dirty="0"/>
              <a:t>的能源消耗主要来自于石灰石的预均</a:t>
            </a:r>
            <a:r>
              <a:rPr lang="zh-CN" altLang="en-US" sz="1800" dirty="0" smtClean="0"/>
              <a:t>化，在原料</a:t>
            </a:r>
            <a:r>
              <a:rPr lang="zh-CN" altLang="en-US" sz="1800" dirty="0"/>
              <a:t>矿石预均化过程中，</a:t>
            </a:r>
            <a:r>
              <a:rPr lang="zh-CN" altLang="en-US" sz="1800" dirty="0" smtClean="0"/>
              <a:t>堆取料机、</a:t>
            </a:r>
            <a:r>
              <a:rPr lang="zh-CN" altLang="en-US" sz="1800" dirty="0"/>
              <a:t>输送设备耗用</a:t>
            </a:r>
            <a:r>
              <a:rPr lang="zh-CN" altLang="en-US" sz="1800" dirty="0" smtClean="0"/>
              <a:t>电力；</a:t>
            </a:r>
            <a:r>
              <a:rPr lang="zh-CN" altLang="en-US" sz="1800" b="1" dirty="0" smtClean="0">
                <a:solidFill>
                  <a:srgbClr val="FF0000"/>
                </a:solidFill>
              </a:rPr>
              <a:t>生料</a:t>
            </a:r>
            <a:r>
              <a:rPr lang="zh-CN" altLang="en-US" sz="1800" b="1" dirty="0">
                <a:solidFill>
                  <a:srgbClr val="FF0000"/>
                </a:solidFill>
              </a:rPr>
              <a:t>粉</a:t>
            </a:r>
            <a:r>
              <a:rPr lang="zh-CN" altLang="en-US" sz="1800" b="1" dirty="0" smtClean="0">
                <a:solidFill>
                  <a:srgbClr val="FF0000"/>
                </a:solidFill>
              </a:rPr>
              <a:t>磨</a:t>
            </a:r>
            <a:r>
              <a:rPr lang="zh-CN" altLang="en-US" sz="1800" dirty="0" smtClean="0"/>
              <a:t>的</a:t>
            </a:r>
            <a:r>
              <a:rPr lang="zh-CN" altLang="en-US" sz="1800" dirty="0"/>
              <a:t>能耗主要集中于粉磨</a:t>
            </a:r>
            <a:r>
              <a:rPr lang="zh-CN" altLang="en-US" sz="1800" dirty="0" smtClean="0"/>
              <a:t>设备、循环风机；</a:t>
            </a:r>
            <a:r>
              <a:rPr lang="zh-CN" altLang="en-US" sz="1800" b="1" dirty="0" smtClean="0">
                <a:solidFill>
                  <a:srgbClr val="FF0000"/>
                </a:solidFill>
              </a:rPr>
              <a:t>生料</a:t>
            </a:r>
            <a:r>
              <a:rPr lang="zh-CN" altLang="en-US" sz="1800" b="1" dirty="0">
                <a:solidFill>
                  <a:srgbClr val="FF0000"/>
                </a:solidFill>
              </a:rPr>
              <a:t>均化阶段</a:t>
            </a:r>
            <a:r>
              <a:rPr lang="zh-CN" altLang="en-US" sz="1800" dirty="0"/>
              <a:t>的能耗主要产生于提升机</a:t>
            </a:r>
            <a:r>
              <a:rPr lang="zh-CN" altLang="en-US" sz="1800" dirty="0" smtClean="0"/>
              <a:t>、风机</a:t>
            </a:r>
            <a:r>
              <a:rPr lang="zh-CN" altLang="en-US" sz="1800" dirty="0"/>
              <a:t>的</a:t>
            </a:r>
            <a:r>
              <a:rPr lang="zh-CN" altLang="en-US" sz="1800" dirty="0" smtClean="0"/>
              <a:t>电耗；</a:t>
            </a:r>
            <a:endParaRPr lang="en-US" altLang="zh-CN" sz="1800" dirty="0" smtClean="0"/>
          </a:p>
          <a:p>
            <a:pPr>
              <a:lnSpc>
                <a:spcPct val="150000"/>
              </a:lnSpc>
              <a:buFont typeface="Wingdings" panose="05000000000000000000" pitchFamily="2" charset="2"/>
              <a:buChar char="Ø"/>
            </a:pPr>
            <a:r>
              <a:rPr lang="zh-CN" altLang="en-US" sz="2000" b="1" dirty="0" smtClean="0"/>
              <a:t>熟料烧成工序：</a:t>
            </a:r>
            <a:r>
              <a:rPr lang="zh-CN" altLang="en-US" sz="1800" dirty="0" smtClean="0"/>
              <a:t>包括煤粉制备、窑</a:t>
            </a:r>
            <a:r>
              <a:rPr lang="zh-CN" altLang="en-US" sz="1800" dirty="0"/>
              <a:t>尾预热分解、回转窑煅烧和窑头熟料冷却</a:t>
            </a:r>
            <a:r>
              <a:rPr lang="zh-CN" altLang="en-US" sz="1800" dirty="0" smtClean="0"/>
              <a:t>、窑头窑尾除尘系统等、熟料入库</a:t>
            </a:r>
            <a:r>
              <a:rPr lang="zh-CN" altLang="en-US" sz="1800" dirty="0"/>
              <a:t>等几个</a:t>
            </a:r>
            <a:r>
              <a:rPr lang="zh-CN" altLang="en-US" sz="1800" dirty="0" smtClean="0"/>
              <a:t>工序消耗的能耗，包括电力、原煤消耗。主要耗能设备为煤磨、回转窑、窑头篦冷机风机、窑尾高温风机及窑头窑尾除尘风机等；</a:t>
            </a:r>
            <a:endParaRPr lang="en-US" altLang="zh-CN" sz="1800" dirty="0" smtClean="0"/>
          </a:p>
          <a:p>
            <a:pPr>
              <a:lnSpc>
                <a:spcPct val="150000"/>
              </a:lnSpc>
              <a:buFont typeface="Wingdings" panose="05000000000000000000" pitchFamily="2" charset="2"/>
              <a:buChar char="Ø"/>
            </a:pPr>
            <a:r>
              <a:rPr lang="zh-CN" altLang="en-US" sz="2000" b="1" dirty="0"/>
              <a:t>水泥</a:t>
            </a:r>
            <a:r>
              <a:rPr lang="zh-CN" altLang="en-US" sz="2000" b="1" dirty="0" smtClean="0"/>
              <a:t>制成工序：</a:t>
            </a:r>
            <a:r>
              <a:rPr lang="zh-CN" altLang="en-US" sz="1800" dirty="0" smtClean="0"/>
              <a:t>主要</a:t>
            </a:r>
            <a:r>
              <a:rPr lang="zh-CN" altLang="en-US" sz="1800" dirty="0"/>
              <a:t>包括水泥粉磨、水泥包装</a:t>
            </a:r>
            <a:r>
              <a:rPr lang="zh-CN" altLang="en-US" sz="1800" dirty="0" smtClean="0"/>
              <a:t>等工段。能源消耗</a:t>
            </a:r>
            <a:r>
              <a:rPr lang="zh-CN" altLang="en-US" sz="1800" dirty="0"/>
              <a:t>主要是水泥</a:t>
            </a:r>
            <a:r>
              <a:rPr lang="zh-CN" altLang="en-US" sz="1800" dirty="0" smtClean="0"/>
              <a:t>粉磨及包装耗电</a:t>
            </a:r>
            <a:r>
              <a:rPr lang="zh-CN" altLang="en-US" sz="1800" dirty="0"/>
              <a:t>。</a:t>
            </a:r>
            <a:r>
              <a:rPr lang="zh-CN" altLang="en-US" sz="1800" dirty="0" smtClean="0"/>
              <a:t>耗能设备主要</a:t>
            </a:r>
            <a:r>
              <a:rPr lang="zh-CN" altLang="en-US" sz="1800" dirty="0"/>
              <a:t>是磨机、辊压机</a:t>
            </a:r>
            <a:r>
              <a:rPr lang="zh-CN" altLang="en-US" sz="1800" dirty="0" smtClean="0"/>
              <a:t>、包装机、循环</a:t>
            </a:r>
            <a:r>
              <a:rPr lang="zh-CN" altLang="en-US" sz="1800" dirty="0"/>
              <a:t>风机</a:t>
            </a:r>
            <a:r>
              <a:rPr lang="zh-CN" altLang="en-US" sz="1800" dirty="0" smtClean="0"/>
              <a:t>等。</a:t>
            </a:r>
            <a:endParaRPr lang="zh-CN" altLang="en-US" sz="1800" dirty="0"/>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33</a:t>
            </a:fld>
            <a:endParaRPr lang="zh-CN" altLang="en-US">
              <a:solidFill>
                <a:prstClr val="black">
                  <a:tint val="75000"/>
                </a:prstClr>
              </a:solidFill>
            </a:endParaRPr>
          </a:p>
        </p:txBody>
      </p:sp>
      <p:pic>
        <p:nvPicPr>
          <p:cNvPr id="5"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6" name="标题 1"/>
          <p:cNvSpPr txBox="1"/>
          <p:nvPr/>
        </p:nvSpPr>
        <p:spPr bwMode="auto">
          <a:xfrm>
            <a:off x="467544" y="197768"/>
            <a:ext cx="8229600" cy="11430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900" b="1" dirty="0" smtClean="0"/>
              <a:t>3.2 </a:t>
            </a:r>
            <a:r>
              <a:rPr lang="zh-CN" altLang="en-US" sz="2900" b="1" dirty="0" smtClean="0"/>
              <a:t>水泥企业能源消耗范围及主要耗能设备</a:t>
            </a:r>
            <a:endParaRPr lang="zh-CN" altLang="en-US" sz="29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4744"/>
            <a:ext cx="823595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34</a:t>
            </a:fld>
            <a:endParaRPr lang="zh-CN" altLang="en-US">
              <a:solidFill>
                <a:prstClr val="black">
                  <a:tint val="75000"/>
                </a:prstClr>
              </a:solidFill>
            </a:endParaRPr>
          </a:p>
        </p:txBody>
      </p:sp>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060848"/>
            <a:ext cx="820891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sp>
        <p:nvSpPr>
          <p:cNvPr id="7" name="标题 1"/>
          <p:cNvSpPr txBox="1"/>
          <p:nvPr/>
        </p:nvSpPr>
        <p:spPr bwMode="auto">
          <a:xfrm>
            <a:off x="467544" y="197768"/>
            <a:ext cx="8229600" cy="11430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900" b="1" dirty="0" smtClean="0"/>
              <a:t>3.3 </a:t>
            </a:r>
            <a:r>
              <a:rPr lang="zh-CN" altLang="en-US" sz="2900" b="1" dirty="0" smtClean="0"/>
              <a:t>能源消耗统计</a:t>
            </a:r>
            <a:endParaRPr lang="zh-CN" altLang="en-US" sz="2900" b="1"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56" y="1270041"/>
            <a:ext cx="823595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3131840" y="1484784"/>
            <a:ext cx="2509020" cy="369332"/>
          </a:xfrm>
          <a:prstGeom prst="rect">
            <a:avLst/>
          </a:prstGeom>
        </p:spPr>
        <p:txBody>
          <a:bodyPr wrap="none">
            <a:spAutoFit/>
          </a:bodyPr>
          <a:lstStyle/>
          <a:p>
            <a:r>
              <a:rPr lang="zh-CN" altLang="en-US" b="1" dirty="0" smtClean="0"/>
              <a:t>能耗统计分布（案例）</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35</a:t>
            </a:fld>
            <a:endParaRPr lang="zh-CN" altLang="en-US">
              <a:solidFill>
                <a:prstClr val="black">
                  <a:tint val="75000"/>
                </a:prstClr>
              </a:solidFill>
            </a:endParaRPr>
          </a:p>
        </p:txBody>
      </p:sp>
      <p:pic>
        <p:nvPicPr>
          <p:cNvPr id="624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0" b="43772"/>
          <a:stretch>
            <a:fillRect/>
          </a:stretch>
        </p:blipFill>
        <p:spPr bwMode="auto">
          <a:xfrm>
            <a:off x="755576" y="2420888"/>
            <a:ext cx="784887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56" y="1270041"/>
            <a:ext cx="823595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标题 1"/>
          <p:cNvSpPr txBox="1"/>
          <p:nvPr/>
        </p:nvSpPr>
        <p:spPr bwMode="auto">
          <a:xfrm>
            <a:off x="467544" y="197768"/>
            <a:ext cx="8229600" cy="11430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900" b="1" dirty="0" smtClean="0"/>
              <a:t>3.3 </a:t>
            </a:r>
            <a:r>
              <a:rPr lang="zh-CN" altLang="en-US" sz="2900" b="1" dirty="0" smtClean="0"/>
              <a:t>能源消耗与统计</a:t>
            </a:r>
            <a:endParaRPr lang="zh-CN" altLang="en-US" sz="2900" b="1" dirty="0"/>
          </a:p>
        </p:txBody>
      </p:sp>
      <p:sp>
        <p:nvSpPr>
          <p:cNvPr id="9" name="矩形 8"/>
          <p:cNvSpPr/>
          <p:nvPr/>
        </p:nvSpPr>
        <p:spPr>
          <a:xfrm>
            <a:off x="3059832" y="1772816"/>
            <a:ext cx="3672408" cy="369332"/>
          </a:xfrm>
          <a:prstGeom prst="rect">
            <a:avLst/>
          </a:prstGeom>
        </p:spPr>
        <p:txBody>
          <a:bodyPr wrap="square">
            <a:spAutoFit/>
          </a:bodyPr>
          <a:lstStyle/>
          <a:p>
            <a:r>
              <a:rPr lang="zh-CN" altLang="en-US" b="1" dirty="0" smtClean="0"/>
              <a:t>企业能源统计数量表（案例）</a:t>
            </a:r>
            <a:endParaRPr lang="zh-CN" alt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p:nvSpPr>
        <p:spPr>
          <a:xfrm>
            <a:off x="457200" y="274638"/>
            <a:ext cx="8229600" cy="1143000"/>
          </a:xfrm>
          <a:prstGeom prst="rect">
            <a:avLst/>
          </a:prstGeom>
        </p:spPr>
        <p:txBody>
          <a:bodyPr/>
          <a:lstStyle/>
          <a:p>
            <a:pPr marR="0" lvl="0" indent="0" eaLnBrk="0" fontAlgn="base" hangingPunct="0">
              <a:lnSpc>
                <a:spcPct val="100000"/>
              </a:lnSpc>
              <a:spcBef>
                <a:spcPct val="0"/>
              </a:spcBef>
              <a:spcAft>
                <a:spcPct val="0"/>
              </a:spcAft>
              <a:buClrTx/>
              <a:buSzTx/>
              <a:buFontTx/>
              <a:buNone/>
              <a:defRPr/>
            </a:pPr>
            <a:endParaRPr lang="zh-CN" altLang="en-US" sz="2900" b="1" dirty="0">
              <a:latin typeface="+mj-lt"/>
              <a:ea typeface="+mj-ea"/>
              <a:cs typeface="+mj-cs"/>
            </a:endParaRPr>
          </a:p>
        </p:txBody>
      </p:sp>
      <p:pic>
        <p:nvPicPr>
          <p:cNvPr id="9"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10" name="灯片编号占位符 9"/>
          <p:cNvSpPr>
            <a:spLocks noGrp="1"/>
          </p:cNvSpPr>
          <p:nvPr>
            <p:ph type="sldNum" sz="quarter" idx="12"/>
          </p:nvPr>
        </p:nvSpPr>
        <p:spPr/>
        <p:txBody>
          <a:bodyPr/>
          <a:lstStyle/>
          <a:p>
            <a:pPr>
              <a:defRPr/>
            </a:pPr>
            <a:fld id="{B826336C-0188-4B59-9D2F-E3F3C31C3E85}" type="slidenum">
              <a:rPr lang="zh-CN" altLang="en-US" smtClean="0">
                <a:solidFill>
                  <a:prstClr val="black">
                    <a:tint val="75000"/>
                  </a:prstClr>
                </a:solidFill>
              </a:rPr>
              <a:pPr>
                <a:defRPr/>
              </a:pPr>
              <a:t>36</a:t>
            </a:fld>
            <a:endParaRPr lang="zh-CN" altLang="en-US">
              <a:solidFill>
                <a:prstClr val="black">
                  <a:tint val="75000"/>
                </a:prstClr>
              </a:solidFill>
            </a:endParaRPr>
          </a:p>
        </p:txBody>
      </p:sp>
      <p:graphicFrame>
        <p:nvGraphicFramePr>
          <p:cNvPr id="11" name="图示 10"/>
          <p:cNvGraphicFramePr/>
          <p:nvPr/>
        </p:nvGraphicFramePr>
        <p:xfrm>
          <a:off x="1759723" y="2132856"/>
          <a:ext cx="5929354" cy="2786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标题 1"/>
          <p:cNvSpPr txBox="1"/>
          <p:nvPr/>
        </p:nvSpPr>
        <p:spPr>
          <a:xfrm>
            <a:off x="609600" y="427038"/>
            <a:ext cx="82296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900" b="1" i="0" u="none" strike="noStrike" kern="1200" cap="none" spc="0" normalizeH="0" baseline="0" noProof="0" dirty="0" smtClean="0">
                <a:ln>
                  <a:noFill/>
                </a:ln>
                <a:solidFill>
                  <a:schemeClr val="tx1"/>
                </a:solidFill>
                <a:effectLst/>
                <a:uLnTx/>
                <a:uFillTx/>
                <a:latin typeface="+mj-lt"/>
                <a:ea typeface="+mj-ea"/>
                <a:cs typeface="+mj-cs"/>
              </a:rPr>
              <a:t>四、产品</a:t>
            </a:r>
            <a:r>
              <a:rPr kumimoji="0" lang="en-US" altLang="zh-CN" sz="2900" b="1" i="0" u="none" strike="noStrike" kern="1200" cap="none" spc="0" normalizeH="0" baseline="0" noProof="0" dirty="0" smtClean="0">
                <a:ln>
                  <a:noFill/>
                </a:ln>
                <a:solidFill>
                  <a:schemeClr val="tx1"/>
                </a:solidFill>
                <a:effectLst/>
                <a:uLnTx/>
                <a:uFillTx/>
                <a:latin typeface="+mj-lt"/>
                <a:ea typeface="+mj-ea"/>
                <a:cs typeface="+mj-cs"/>
              </a:rPr>
              <a:t> </a:t>
            </a:r>
            <a:r>
              <a:rPr kumimoji="0" lang="zh-CN" altLang="en-US" sz="2900" b="1" i="0" u="none" strike="noStrike" kern="1200" cap="none" spc="0" normalizeH="0" baseline="0" noProof="0" dirty="0" smtClean="0">
                <a:ln>
                  <a:noFill/>
                </a:ln>
                <a:solidFill>
                  <a:schemeClr val="tx1"/>
                </a:solidFill>
                <a:effectLst/>
                <a:uLnTx/>
                <a:uFillTx/>
                <a:latin typeface="+mj-lt"/>
                <a:ea typeface="+mj-ea"/>
                <a:cs typeface="+mj-cs"/>
              </a:rPr>
              <a:t>能源消耗限额标准与核算方法</a:t>
            </a:r>
            <a:endParaRPr kumimoji="0" lang="zh-CN" altLang="en-US" sz="26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2"/>
          </p:nvPr>
        </p:nvSpPr>
        <p:spPr/>
        <p:txBody>
          <a:bodyPr/>
          <a:lstStyle/>
          <a:p>
            <a:fld id="{0C913308-F349-4B6D-A68A-DD1791B4A57B}" type="slidenum">
              <a:rPr lang="zh-CN" altLang="en-US" smtClean="0"/>
              <a:pPr/>
              <a:t>37</a:t>
            </a:fld>
            <a:endParaRPr lang="zh-CN" altLang="en-US" dirty="0"/>
          </a:p>
        </p:txBody>
      </p:sp>
      <p:pic>
        <p:nvPicPr>
          <p:cNvPr id="1026"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cxnSp>
        <p:nvCxnSpPr>
          <p:cNvPr id="7" name="直接连接符 6"/>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内容占位符 7"/>
          <p:cNvSpPr>
            <a:spLocks noGrp="1"/>
          </p:cNvSpPr>
          <p:nvPr>
            <p:ph idx="1"/>
          </p:nvPr>
        </p:nvSpPr>
        <p:spPr>
          <a:xfrm>
            <a:off x="446856" y="1285860"/>
            <a:ext cx="8229600" cy="4972072"/>
          </a:xfrm>
        </p:spPr>
        <p:txBody>
          <a:bodyPr/>
          <a:lstStyle/>
          <a:p>
            <a:pPr>
              <a:buNone/>
            </a:pPr>
            <a:r>
              <a:rPr lang="zh-CN" altLang="en-US" sz="2000" b="1" dirty="0" smtClean="0"/>
              <a:t>（</a:t>
            </a:r>
            <a:r>
              <a:rPr lang="en-US" altLang="zh-CN" sz="2000" b="1" dirty="0" smtClean="0"/>
              <a:t>1</a:t>
            </a:r>
            <a:r>
              <a:rPr lang="zh-CN" altLang="en-US" sz="2000" b="1" dirty="0" smtClean="0"/>
              <a:t>）熟料综合煤耗</a:t>
            </a:r>
            <a:endParaRPr lang="en-US" altLang="zh-CN" sz="2000" b="1" dirty="0" smtClean="0"/>
          </a:p>
          <a:p>
            <a:pPr indent="342900">
              <a:buNone/>
            </a:pPr>
            <a:r>
              <a:rPr lang="zh-CN" altLang="en-US" sz="2000" dirty="0" smtClean="0"/>
              <a:t>在统计期内生产每吨熟料的燃料消耗折算成标准煤，包括烘干原燃材料和烧成熟料消耗的燃料。 </a:t>
            </a:r>
            <a:endParaRPr lang="en-US" altLang="zh-CN" sz="2000" dirty="0" smtClean="0"/>
          </a:p>
          <a:p>
            <a:pPr>
              <a:buNone/>
            </a:pPr>
            <a:r>
              <a:rPr lang="zh-CN" altLang="en-US" sz="2000" b="1" dirty="0" smtClean="0"/>
              <a:t>（</a:t>
            </a:r>
            <a:r>
              <a:rPr lang="en-US" altLang="zh-CN" sz="2000" b="1" dirty="0" smtClean="0"/>
              <a:t>2</a:t>
            </a:r>
            <a:r>
              <a:rPr lang="zh-CN" altLang="en-US" sz="2000" b="1" dirty="0" smtClean="0"/>
              <a:t>）可比熟料综合煤耗</a:t>
            </a:r>
            <a:endParaRPr lang="en-US" altLang="zh-CN" sz="2000" b="1" dirty="0" smtClean="0"/>
          </a:p>
          <a:p>
            <a:pPr indent="342900">
              <a:buNone/>
            </a:pPr>
            <a:r>
              <a:rPr lang="zh-CN" altLang="en-US" sz="2000" dirty="0" smtClean="0"/>
              <a:t>熟料综合标准煤耗按熟料</a:t>
            </a:r>
            <a:r>
              <a:rPr lang="en-US" altLang="zh-CN" sz="2000" dirty="0" smtClean="0"/>
              <a:t>28d</a:t>
            </a:r>
            <a:r>
              <a:rPr lang="zh-CN" altLang="en-US" sz="2000" dirty="0" smtClean="0"/>
              <a:t>抗压强度等级修正到</a:t>
            </a:r>
            <a:r>
              <a:rPr lang="en-US" altLang="zh-CN" sz="2000" dirty="0" smtClean="0"/>
              <a:t>52.5</a:t>
            </a:r>
            <a:r>
              <a:rPr lang="zh-CN" altLang="en-US" sz="2000" dirty="0" smtClean="0"/>
              <a:t>等级及海拔高度统一修正后所得的标准煤耗。</a:t>
            </a:r>
            <a:endParaRPr lang="en-US" altLang="zh-CN" sz="2000" dirty="0" smtClean="0"/>
          </a:p>
          <a:p>
            <a:pPr>
              <a:buNone/>
            </a:pPr>
            <a:r>
              <a:rPr lang="zh-CN" altLang="en-US" sz="2000" b="1" dirty="0" smtClean="0"/>
              <a:t>（３</a:t>
            </a:r>
            <a:r>
              <a:rPr lang="zh-CN" altLang="en-US" sz="2000" b="1" dirty="0"/>
              <a:t>）可比熟料</a:t>
            </a:r>
            <a:r>
              <a:rPr lang="zh-CN" altLang="en-US" sz="2000" b="1" dirty="0" smtClean="0"/>
              <a:t>综合能耗</a:t>
            </a:r>
            <a:endParaRPr lang="zh-CN" altLang="en-US" sz="2000" b="1" dirty="0"/>
          </a:p>
          <a:p>
            <a:pPr indent="342900">
              <a:buNone/>
            </a:pPr>
            <a:r>
              <a:rPr lang="zh-CN" altLang="en-US" sz="2000" dirty="0" smtClean="0"/>
              <a:t>在统计期内</a:t>
            </a:r>
            <a:r>
              <a:rPr lang="zh-CN" altLang="en-US" sz="2000" dirty="0"/>
              <a:t>生产每吨</a:t>
            </a:r>
            <a:r>
              <a:rPr lang="zh-CN" altLang="en-US" sz="2000" dirty="0" smtClean="0"/>
              <a:t>熟料消耗的各种</a:t>
            </a:r>
            <a:r>
              <a:rPr lang="zh-CN" altLang="en-US" sz="2000" dirty="0"/>
              <a:t>能源，按熟料</a:t>
            </a:r>
            <a:r>
              <a:rPr lang="en-US" altLang="zh-CN" sz="2000" dirty="0"/>
              <a:t>28d</a:t>
            </a:r>
            <a:r>
              <a:rPr lang="zh-CN" altLang="en-US" sz="2000" dirty="0"/>
              <a:t>抗压强度等级修正到</a:t>
            </a:r>
            <a:r>
              <a:rPr lang="en-US" altLang="zh-CN" sz="2000" dirty="0"/>
              <a:t>52.5</a:t>
            </a:r>
            <a:r>
              <a:rPr lang="zh-CN" altLang="en-US" sz="2000" dirty="0"/>
              <a:t>等级及海拔高度统一修正</a:t>
            </a:r>
            <a:r>
              <a:rPr lang="zh-CN" altLang="en-US" sz="2000" dirty="0" smtClean="0"/>
              <a:t>后并折算成标准煤所得的综合能耗。</a:t>
            </a:r>
            <a:endParaRPr lang="en-US" altLang="zh-CN" sz="2000" dirty="0" smtClean="0"/>
          </a:p>
          <a:p>
            <a:pPr>
              <a:buNone/>
            </a:pPr>
            <a:r>
              <a:rPr lang="zh-CN" altLang="en-US" sz="2000" b="1" dirty="0" smtClean="0"/>
              <a:t>（</a:t>
            </a:r>
            <a:r>
              <a:rPr lang="en-US" altLang="zh-CN" sz="2000" b="1" dirty="0" smtClean="0"/>
              <a:t>4</a:t>
            </a:r>
            <a:r>
              <a:rPr lang="zh-CN" altLang="en-US" sz="2000" b="1" dirty="0" smtClean="0"/>
              <a:t>）可比水泥综合能耗</a:t>
            </a:r>
            <a:endParaRPr lang="en-US" altLang="zh-CN" sz="2000" b="1" dirty="0" smtClean="0"/>
          </a:p>
          <a:p>
            <a:pPr indent="342900">
              <a:buNone/>
            </a:pPr>
            <a:r>
              <a:rPr lang="zh-CN" altLang="en-US" sz="2000" dirty="0"/>
              <a:t>在统计期内生产每吨</a:t>
            </a:r>
            <a:r>
              <a:rPr lang="zh-CN" altLang="en-US" sz="2000" dirty="0" smtClean="0"/>
              <a:t>水泥消耗的各种</a:t>
            </a:r>
            <a:r>
              <a:rPr lang="zh-CN" altLang="en-US" sz="2000" dirty="0"/>
              <a:t>能源 ，按熟料</a:t>
            </a:r>
            <a:r>
              <a:rPr lang="en-US" altLang="zh-CN" sz="2000" dirty="0"/>
              <a:t>28d</a:t>
            </a:r>
            <a:r>
              <a:rPr lang="zh-CN" altLang="en-US" sz="2000" dirty="0"/>
              <a:t>抗压强度等级修正到</a:t>
            </a:r>
            <a:r>
              <a:rPr lang="en-US" altLang="zh-CN" sz="2000" dirty="0"/>
              <a:t>52.5</a:t>
            </a:r>
            <a:r>
              <a:rPr lang="zh-CN" altLang="en-US" sz="2000" dirty="0" smtClean="0"/>
              <a:t>等级、海拔高度、按水泥</a:t>
            </a:r>
            <a:r>
              <a:rPr lang="en-US" altLang="zh-CN" sz="2000" dirty="0" smtClean="0"/>
              <a:t>28d</a:t>
            </a:r>
            <a:r>
              <a:rPr lang="zh-CN" altLang="en-US" sz="2000" dirty="0" smtClean="0"/>
              <a:t>抗压强度等级统一修正后并折算成标准煤所得的综合能耗。</a:t>
            </a:r>
          </a:p>
        </p:txBody>
      </p:sp>
      <p:sp>
        <p:nvSpPr>
          <p:cNvPr id="11" name="标题 10"/>
          <p:cNvSpPr>
            <a:spLocks noGrp="1"/>
          </p:cNvSpPr>
          <p:nvPr>
            <p:ph type="title"/>
          </p:nvPr>
        </p:nvSpPr>
        <p:spPr>
          <a:xfrm>
            <a:off x="323528" y="125760"/>
            <a:ext cx="8229600" cy="1143000"/>
          </a:xfrm>
        </p:spPr>
        <p:txBody>
          <a:bodyPr/>
          <a:lstStyle/>
          <a:p>
            <a:pPr algn="l"/>
            <a:r>
              <a:rPr lang="en-US" altLang="zh-CN" sz="2900" b="1" dirty="0" smtClean="0"/>
              <a:t>4.1 </a:t>
            </a:r>
            <a:r>
              <a:rPr lang="zh-CN" altLang="en-US" sz="2900" b="1" dirty="0" smtClean="0"/>
              <a:t>术语定义</a:t>
            </a:r>
            <a:endParaRPr lang="zh-CN" altLang="en-US" sz="29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2"/>
          </p:nvPr>
        </p:nvSpPr>
        <p:spPr/>
        <p:txBody>
          <a:bodyPr/>
          <a:lstStyle/>
          <a:p>
            <a:fld id="{0C913308-F349-4B6D-A68A-DD1791B4A57B}" type="slidenum">
              <a:rPr lang="zh-CN" altLang="en-US" smtClean="0"/>
              <a:pPr/>
              <a:t>38</a:t>
            </a:fld>
            <a:endParaRPr lang="zh-CN" altLang="en-US" dirty="0"/>
          </a:p>
        </p:txBody>
      </p:sp>
      <p:pic>
        <p:nvPicPr>
          <p:cNvPr id="1026"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cxnSp>
        <p:nvCxnSpPr>
          <p:cNvPr id="7" name="直接连接符 6"/>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内容占位符 7"/>
          <p:cNvSpPr>
            <a:spLocks noGrp="1"/>
          </p:cNvSpPr>
          <p:nvPr>
            <p:ph idx="1"/>
          </p:nvPr>
        </p:nvSpPr>
        <p:spPr>
          <a:xfrm>
            <a:off x="446856" y="1285860"/>
            <a:ext cx="8229600" cy="4972072"/>
          </a:xfrm>
        </p:spPr>
        <p:txBody>
          <a:bodyPr/>
          <a:lstStyle/>
          <a:p>
            <a:pPr>
              <a:buNone/>
            </a:pPr>
            <a:r>
              <a:rPr lang="zh-CN" altLang="en-US" sz="2000" b="1" dirty="0" smtClean="0"/>
              <a:t>（</a:t>
            </a:r>
            <a:r>
              <a:rPr lang="en-US" altLang="zh-CN" sz="2000" b="1" dirty="0" smtClean="0"/>
              <a:t>5</a:t>
            </a:r>
            <a:r>
              <a:rPr lang="zh-CN" altLang="en-US" sz="2000" b="1" dirty="0" smtClean="0"/>
              <a:t>）熟料综合电耗</a:t>
            </a:r>
            <a:endParaRPr lang="en-US" altLang="zh-CN" sz="2000" b="1" dirty="0" smtClean="0"/>
          </a:p>
          <a:p>
            <a:pPr indent="342900">
              <a:buNone/>
            </a:pPr>
            <a:r>
              <a:rPr lang="zh-CN" altLang="en-US" sz="2000" dirty="0" smtClean="0"/>
              <a:t>在统计期内生产每吨熟料，包括熟料生产各过程的电耗和生产熟料辅助过程的电耗（包括厂内线路损失以及车间办公室、仓库的照明等消耗）。 </a:t>
            </a:r>
            <a:endParaRPr lang="en-US" altLang="zh-CN" sz="2000" dirty="0" smtClean="0"/>
          </a:p>
          <a:p>
            <a:pPr>
              <a:buNone/>
            </a:pPr>
            <a:r>
              <a:rPr lang="zh-CN" altLang="en-US" sz="2000" b="1" dirty="0" smtClean="0"/>
              <a:t>（</a:t>
            </a:r>
            <a:r>
              <a:rPr lang="en-US" altLang="zh-CN" sz="2000" b="1" dirty="0" smtClean="0"/>
              <a:t>6</a:t>
            </a:r>
            <a:r>
              <a:rPr lang="zh-CN" altLang="en-US" sz="2000" b="1" dirty="0" smtClean="0"/>
              <a:t>）可比熟料综合电耗</a:t>
            </a:r>
            <a:endParaRPr lang="en-US" altLang="zh-CN" sz="2000" b="1" dirty="0" smtClean="0"/>
          </a:p>
          <a:p>
            <a:pPr indent="342900">
              <a:buNone/>
            </a:pPr>
            <a:r>
              <a:rPr lang="zh-CN" altLang="en-US" sz="2000" dirty="0" smtClean="0"/>
              <a:t>熟料综合电耗按熟料</a:t>
            </a:r>
            <a:r>
              <a:rPr lang="en-US" altLang="zh-CN" sz="2000" dirty="0" smtClean="0"/>
              <a:t>28d</a:t>
            </a:r>
            <a:r>
              <a:rPr lang="zh-CN" altLang="en-US" sz="2000" dirty="0" smtClean="0"/>
              <a:t>抗压强度等级修正到</a:t>
            </a:r>
            <a:r>
              <a:rPr lang="en-US" altLang="zh-CN" sz="2000" dirty="0" smtClean="0"/>
              <a:t>52.5</a:t>
            </a:r>
            <a:r>
              <a:rPr lang="zh-CN" altLang="en-US" sz="2000" dirty="0" smtClean="0"/>
              <a:t>等级及海拔高度统一修正后所得的综合电耗。</a:t>
            </a:r>
            <a:endParaRPr lang="en-US" altLang="zh-CN" sz="2000" dirty="0" smtClean="0"/>
          </a:p>
          <a:p>
            <a:pPr>
              <a:buNone/>
            </a:pPr>
            <a:r>
              <a:rPr lang="zh-CN" altLang="en-US" sz="2000" b="1" dirty="0" smtClean="0"/>
              <a:t>（</a:t>
            </a:r>
            <a:r>
              <a:rPr lang="en-US" altLang="zh-CN" sz="2000" b="1" dirty="0" smtClean="0"/>
              <a:t>7</a:t>
            </a:r>
            <a:r>
              <a:rPr lang="zh-CN" altLang="en-US" sz="2000" b="1" dirty="0" smtClean="0"/>
              <a:t>）水泥综合电耗</a:t>
            </a:r>
            <a:endParaRPr lang="en-US" altLang="zh-CN" sz="2000" b="1" dirty="0" smtClean="0"/>
          </a:p>
          <a:p>
            <a:pPr indent="342900">
              <a:buNone/>
            </a:pPr>
            <a:r>
              <a:rPr lang="zh-CN" altLang="en-US" sz="2000" dirty="0" smtClean="0"/>
              <a:t>在统计期内生产每吨水泥的综合电力消耗，包括水泥生产各过程的电耗和生产水泥的辅助过程电耗（包括厂内线路损失以及车间办公室、仓库的照明等消耗）。</a:t>
            </a:r>
            <a:endParaRPr lang="en-US" altLang="zh-CN" sz="2000" dirty="0" smtClean="0"/>
          </a:p>
          <a:p>
            <a:pPr>
              <a:buNone/>
            </a:pPr>
            <a:r>
              <a:rPr lang="zh-CN" altLang="en-US" sz="2000" b="1" dirty="0" smtClean="0"/>
              <a:t>（</a:t>
            </a:r>
            <a:r>
              <a:rPr lang="en-US" altLang="zh-CN" sz="2000" b="1" dirty="0" smtClean="0"/>
              <a:t>8</a:t>
            </a:r>
            <a:r>
              <a:rPr lang="zh-CN" altLang="en-US" sz="2000" b="1" dirty="0" smtClean="0"/>
              <a:t>）可比水泥综合电耗</a:t>
            </a:r>
            <a:endParaRPr lang="en-US" altLang="zh-CN" sz="2000" b="1" dirty="0" smtClean="0"/>
          </a:p>
          <a:p>
            <a:pPr indent="342900">
              <a:buNone/>
            </a:pPr>
            <a:r>
              <a:rPr lang="zh-CN" altLang="en-US" sz="2000" dirty="0" smtClean="0"/>
              <a:t>水泥综合电耗按水泥</a:t>
            </a:r>
            <a:r>
              <a:rPr lang="en-US" altLang="zh-CN" sz="2000" dirty="0" smtClean="0"/>
              <a:t>28d</a:t>
            </a:r>
            <a:r>
              <a:rPr lang="zh-CN" altLang="en-US" sz="2000" dirty="0" smtClean="0"/>
              <a:t>抗压强度等级修正到出厂为</a:t>
            </a:r>
            <a:r>
              <a:rPr lang="en-US" altLang="zh-CN" sz="2000" dirty="0" smtClean="0"/>
              <a:t>42.5</a:t>
            </a:r>
            <a:r>
              <a:rPr lang="zh-CN" altLang="en-US" sz="2000" dirty="0" smtClean="0"/>
              <a:t>等级及海拔高度统一修正所得的综合电耗</a:t>
            </a:r>
            <a:r>
              <a:rPr lang="en-US" altLang="zh-CN" sz="2000" dirty="0" smtClean="0"/>
              <a:t>.</a:t>
            </a:r>
            <a:endParaRPr lang="zh-CN" altLang="en-US" sz="2000" dirty="0" smtClean="0"/>
          </a:p>
        </p:txBody>
      </p:sp>
      <p:sp>
        <p:nvSpPr>
          <p:cNvPr id="11" name="标题 10"/>
          <p:cNvSpPr>
            <a:spLocks noGrp="1"/>
          </p:cNvSpPr>
          <p:nvPr>
            <p:ph type="title"/>
          </p:nvPr>
        </p:nvSpPr>
        <p:spPr>
          <a:xfrm>
            <a:off x="323528" y="125760"/>
            <a:ext cx="8229600" cy="1143000"/>
          </a:xfrm>
        </p:spPr>
        <p:txBody>
          <a:bodyPr/>
          <a:lstStyle/>
          <a:p>
            <a:pPr algn="l"/>
            <a:r>
              <a:rPr lang="en-US" altLang="zh-CN" sz="2900" b="1" dirty="0" smtClean="0"/>
              <a:t>4.1 </a:t>
            </a:r>
            <a:r>
              <a:rPr lang="zh-CN" altLang="en-US" sz="2900" b="1" dirty="0" smtClean="0"/>
              <a:t>术语定义</a:t>
            </a:r>
            <a:endParaRPr lang="zh-CN" altLang="en-US" sz="29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rot="10800000" flipH="1">
            <a:off x="539552" y="836712"/>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矩形 2"/>
          <p:cNvSpPr>
            <a:spLocks noChangeArrowheads="1"/>
          </p:cNvSpPr>
          <p:nvPr/>
        </p:nvSpPr>
        <p:spPr bwMode="auto">
          <a:xfrm>
            <a:off x="755576" y="1556792"/>
            <a:ext cx="7673975" cy="4886018"/>
          </a:xfrm>
          <a:prstGeom prst="rect">
            <a:avLst/>
          </a:prstGeom>
          <a:noFill/>
          <a:ln>
            <a:noFill/>
          </a:ln>
        </p:spPr>
        <p:txBody>
          <a:bodyPr>
            <a:spAutoFit/>
          </a:bodyPr>
          <a:lstStyle>
            <a:lvl1pPr indent="539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647700">
              <a:lnSpc>
                <a:spcPct val="150000"/>
              </a:lnSpc>
              <a:buNone/>
              <a:defRPr/>
            </a:pPr>
            <a:r>
              <a:rPr lang="zh-CN" altLang="en-US" sz="2400" dirty="0" smtClean="0"/>
              <a:t>从原燃材料进入生产厂区开始，到水泥熟料出厂的整个熟料生产过程消耗的电量，不包括用于</a:t>
            </a:r>
            <a:r>
              <a:rPr lang="zh-CN" altLang="en-US" sz="2400" dirty="0" smtClean="0">
                <a:solidFill>
                  <a:srgbClr val="FF0000"/>
                </a:solidFill>
              </a:rPr>
              <a:t>基建、技改</a:t>
            </a:r>
            <a:r>
              <a:rPr lang="zh-CN" altLang="en-US" sz="2400" dirty="0" smtClean="0"/>
              <a:t>等项目建设消耗的电量。采用水泥窑</a:t>
            </a:r>
            <a:r>
              <a:rPr lang="zh-CN" altLang="en-US" sz="2400" dirty="0" smtClean="0">
                <a:solidFill>
                  <a:srgbClr val="FF0000"/>
                </a:solidFill>
              </a:rPr>
              <a:t>协同处置固体废物等消耗的电量应单独统计，</a:t>
            </a:r>
            <a:r>
              <a:rPr lang="zh-CN" altLang="en-US" sz="2400" dirty="0" smtClean="0"/>
              <a:t>不包含在熟料综合电耗范围内。</a:t>
            </a:r>
            <a:r>
              <a:rPr lang="en-US" altLang="zh-CN" sz="1800" b="1" dirty="0" smtClean="0">
                <a:solidFill>
                  <a:schemeClr val="accent6">
                    <a:lumMod val="75000"/>
                  </a:schemeClr>
                </a:solidFill>
              </a:rPr>
              <a:t>《</a:t>
            </a:r>
            <a:r>
              <a:rPr lang="zh-CN" altLang="en-US" sz="1800" b="1" dirty="0" smtClean="0">
                <a:solidFill>
                  <a:schemeClr val="accent6">
                    <a:lumMod val="75000"/>
                  </a:schemeClr>
                </a:solidFill>
              </a:rPr>
              <a:t>水泥窑协同处置固体废物技术规范</a:t>
            </a:r>
            <a:r>
              <a:rPr lang="en-US" altLang="zh-CN" sz="1800" b="1" dirty="0" smtClean="0">
                <a:solidFill>
                  <a:schemeClr val="accent6">
                    <a:lumMod val="75000"/>
                  </a:schemeClr>
                </a:solidFill>
              </a:rPr>
              <a:t>》</a:t>
            </a:r>
            <a:r>
              <a:rPr lang="en-US" sz="1800" b="1" dirty="0" smtClean="0">
                <a:solidFill>
                  <a:schemeClr val="accent6">
                    <a:lumMod val="75000"/>
                  </a:schemeClr>
                </a:solidFill>
              </a:rPr>
              <a:t>(GB30760)</a:t>
            </a:r>
            <a:r>
              <a:rPr lang="zh-CN" altLang="en-US" sz="1800" b="1" dirty="0" smtClean="0">
                <a:solidFill>
                  <a:schemeClr val="accent6">
                    <a:lumMod val="75000"/>
                  </a:schemeClr>
                </a:solidFill>
              </a:rPr>
              <a:t>、</a:t>
            </a:r>
            <a:r>
              <a:rPr lang="en-US" altLang="zh-CN" sz="1800" b="1" dirty="0" smtClean="0">
                <a:solidFill>
                  <a:schemeClr val="accent6">
                    <a:lumMod val="75000"/>
                  </a:schemeClr>
                </a:solidFill>
              </a:rPr>
              <a:t>《</a:t>
            </a:r>
            <a:r>
              <a:rPr lang="zh-CN" altLang="en-US" sz="1800" b="1" dirty="0" smtClean="0">
                <a:solidFill>
                  <a:schemeClr val="accent6">
                    <a:lumMod val="75000"/>
                  </a:schemeClr>
                </a:solidFill>
              </a:rPr>
              <a:t>水泥窑协同处置固体废物污染控制标准</a:t>
            </a:r>
            <a:r>
              <a:rPr lang="en-US" altLang="zh-CN" sz="1800" b="1" dirty="0" smtClean="0">
                <a:solidFill>
                  <a:schemeClr val="accent6">
                    <a:lumMod val="75000"/>
                  </a:schemeClr>
                </a:solidFill>
              </a:rPr>
              <a:t>》</a:t>
            </a:r>
            <a:r>
              <a:rPr lang="en-US" sz="1800" b="1" dirty="0" smtClean="0">
                <a:solidFill>
                  <a:schemeClr val="accent6">
                    <a:lumMod val="75000"/>
                  </a:schemeClr>
                </a:solidFill>
              </a:rPr>
              <a:t>(GB30485)</a:t>
            </a:r>
            <a:r>
              <a:rPr lang="zh-CN" altLang="en-US" sz="1800" b="1" dirty="0" smtClean="0">
                <a:solidFill>
                  <a:schemeClr val="accent6">
                    <a:lumMod val="75000"/>
                  </a:schemeClr>
                </a:solidFill>
              </a:rPr>
              <a:t>、</a:t>
            </a:r>
            <a:r>
              <a:rPr lang="en-US" altLang="zh-CN" sz="1800" b="1" dirty="0" smtClean="0">
                <a:solidFill>
                  <a:schemeClr val="accent6">
                    <a:lumMod val="75000"/>
                  </a:schemeClr>
                </a:solidFill>
              </a:rPr>
              <a:t>《</a:t>
            </a:r>
            <a:r>
              <a:rPr lang="zh-CN" altLang="en-US" sz="1800" b="1" dirty="0" smtClean="0">
                <a:solidFill>
                  <a:schemeClr val="accent6">
                    <a:lumMod val="75000"/>
                  </a:schemeClr>
                </a:solidFill>
              </a:rPr>
              <a:t>水泥窑协同处置固体废物环境保护技术规范</a:t>
            </a:r>
            <a:r>
              <a:rPr lang="en-US" altLang="zh-CN" sz="1800" b="1" dirty="0" smtClean="0">
                <a:solidFill>
                  <a:schemeClr val="accent6">
                    <a:lumMod val="75000"/>
                  </a:schemeClr>
                </a:solidFill>
              </a:rPr>
              <a:t>》</a:t>
            </a:r>
            <a:r>
              <a:rPr lang="en-US" sz="1800" b="1" dirty="0" smtClean="0">
                <a:solidFill>
                  <a:schemeClr val="accent6">
                    <a:lumMod val="75000"/>
                  </a:schemeClr>
                </a:solidFill>
              </a:rPr>
              <a:t>(HJ662),</a:t>
            </a:r>
            <a:r>
              <a:rPr lang="zh-CN" altLang="en-US" sz="1800" b="1" dirty="0" smtClean="0">
                <a:solidFill>
                  <a:schemeClr val="accent6">
                    <a:lumMod val="75000"/>
                  </a:schemeClr>
                </a:solidFill>
              </a:rPr>
              <a:t>水泥窑协同处置固体废物指利用水泥窑协同处置危险废物、生活垃圾（包括废塑料、废橡胶、废纸、废轮胎等）、城市和工业污水处理污泥、动植物加工废物、受污染土壤、应急事件废物等固体废物，包含液态废物（排入水体的废水除外</a:t>
            </a:r>
            <a:r>
              <a:rPr lang="zh-CN" altLang="en-US" sz="1800" dirty="0" smtClean="0"/>
              <a:t>）</a:t>
            </a:r>
            <a:endParaRPr lang="zh-CN" altLang="zh-CN" sz="1800" dirty="0" smtClean="0">
              <a:latin typeface="Arial" panose="020B0604020202020204" pitchFamily="34" charset="0"/>
            </a:endParaRPr>
          </a:p>
        </p:txBody>
      </p:sp>
      <p:sp>
        <p:nvSpPr>
          <p:cNvPr id="9" name="矩形 8"/>
          <p:cNvSpPr/>
          <p:nvPr/>
        </p:nvSpPr>
        <p:spPr>
          <a:xfrm>
            <a:off x="323528" y="1052736"/>
            <a:ext cx="5174316" cy="523220"/>
          </a:xfrm>
          <a:prstGeom prst="rect">
            <a:avLst/>
          </a:prstGeom>
          <a:noFill/>
        </p:spPr>
        <p:txBody>
          <a:bodyPr wrap="square">
            <a:spAutoFit/>
          </a:bodyPr>
          <a:lstStyle/>
          <a:p>
            <a:pPr algn="ctr">
              <a:defRPr/>
            </a:pPr>
            <a:r>
              <a:rPr lang="zh-CN" altLang="en-US" sz="2800" b="1" dirty="0" smtClean="0">
                <a:latin typeface="Arial" panose="020B0604020202020204" pitchFamily="34" charset="0"/>
              </a:rPr>
              <a:t>（</a:t>
            </a:r>
            <a:r>
              <a:rPr lang="en-US" altLang="zh-CN" sz="2800" b="1" dirty="0" smtClean="0">
                <a:latin typeface="Arial" panose="020B0604020202020204" pitchFamily="34" charset="0"/>
              </a:rPr>
              <a:t>1</a:t>
            </a:r>
            <a:r>
              <a:rPr lang="zh-CN" altLang="en-US" sz="2800" b="1" dirty="0" smtClean="0">
                <a:latin typeface="Arial" panose="020B0604020202020204" pitchFamily="34" charset="0"/>
              </a:rPr>
              <a:t>）熟料综合电耗统计范围</a:t>
            </a:r>
            <a:endParaRPr lang="zh-CN" altLang="en-US" sz="2800" b="1" dirty="0">
              <a:latin typeface="Arial" panose="020B0604020202020204" pitchFamily="34" charset="0"/>
            </a:endParaRPr>
          </a:p>
        </p:txBody>
      </p:sp>
      <p:sp>
        <p:nvSpPr>
          <p:cNvPr id="10" name="标题 1"/>
          <p:cNvSpPr txBox="1"/>
          <p:nvPr/>
        </p:nvSpPr>
        <p:spPr>
          <a:xfrm>
            <a:off x="457200" y="274638"/>
            <a:ext cx="8229600" cy="1143000"/>
          </a:xfrm>
          <a:prstGeom prst="rect">
            <a:avLst/>
          </a:prstGeom>
        </p:spPr>
        <p:txBody>
          <a:bodyPr/>
          <a:lstStyle/>
          <a:p>
            <a:pPr marL="0" marR="0" indent="0" defTabSz="914400" eaLnBrk="0" fontAlgn="base" latinLnBrk="0" hangingPunct="0">
              <a:lnSpc>
                <a:spcPct val="100000"/>
              </a:lnSpc>
              <a:spcBef>
                <a:spcPct val="0"/>
              </a:spcBef>
              <a:spcAft>
                <a:spcPct val="0"/>
              </a:spcAft>
              <a:buClrTx/>
              <a:buSzTx/>
              <a:buFontTx/>
              <a:buNone/>
              <a:defRPr/>
            </a:pPr>
            <a:r>
              <a:rPr lang="en-US" altLang="zh-CN" sz="2900" b="1" dirty="0" smtClean="0">
                <a:latin typeface="+mj-lt"/>
                <a:ea typeface="+mj-ea"/>
                <a:cs typeface="+mj-cs"/>
              </a:rPr>
              <a:t>4.2 </a:t>
            </a:r>
            <a:r>
              <a:rPr lang="zh-CN" altLang="en-US" sz="2900" b="1" dirty="0" smtClean="0">
                <a:latin typeface="+mj-lt"/>
                <a:ea typeface="+mj-ea"/>
                <a:cs typeface="+mj-cs"/>
              </a:rPr>
              <a:t>统计范围</a:t>
            </a:r>
            <a:endParaRPr lang="zh-CN" altLang="en-US" sz="2900" b="1" dirty="0">
              <a:latin typeface="+mj-lt"/>
              <a:ea typeface="+mj-ea"/>
              <a:cs typeface="+mj-cs"/>
            </a:endParaRPr>
          </a:p>
        </p:txBody>
      </p:sp>
      <p:pic>
        <p:nvPicPr>
          <p:cNvPr id="7"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11" name="灯片编号占位符 10"/>
          <p:cNvSpPr>
            <a:spLocks noGrp="1"/>
          </p:cNvSpPr>
          <p:nvPr>
            <p:ph type="sldNum" sz="quarter" idx="12"/>
          </p:nvPr>
        </p:nvSpPr>
        <p:spPr/>
        <p:txBody>
          <a:bodyPr/>
          <a:lstStyle/>
          <a:p>
            <a:pPr>
              <a:defRPr/>
            </a:pPr>
            <a:fld id="{B826336C-0188-4B59-9D2F-E3F3C31C3E85}" type="slidenum">
              <a:rPr lang="zh-CN" altLang="en-US" smtClean="0">
                <a:solidFill>
                  <a:prstClr val="black">
                    <a:tint val="75000"/>
                  </a:prstClr>
                </a:solidFill>
              </a:rPr>
              <a:pPr>
                <a:defRPr/>
              </a:pPr>
              <a:t>39</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6336704" cy="648072"/>
          </a:xfrm>
        </p:spPr>
        <p:txBody>
          <a:bodyPr/>
          <a:lstStyle/>
          <a:p>
            <a:pPr algn="l"/>
            <a:r>
              <a:rPr lang="en-US" altLang="zh-CN" sz="2400" b="1" dirty="0" smtClean="0"/>
              <a:t/>
            </a:r>
            <a:br>
              <a:rPr lang="en-US" altLang="zh-CN" sz="2400" b="1" dirty="0" smtClean="0"/>
            </a:br>
            <a:r>
              <a:rPr lang="en-US" altLang="zh-CN" sz="2400" b="1" dirty="0" smtClean="0"/>
              <a:t>1.1</a:t>
            </a:r>
            <a:r>
              <a:rPr lang="zh-CN" altLang="en-US" sz="2400" b="1" dirty="0" smtClean="0"/>
              <a:t>水泥行业基本情况</a:t>
            </a:r>
            <a:r>
              <a:rPr lang="en-US" altLang="zh-CN" sz="3200" b="1" dirty="0" smtClean="0"/>
              <a:t/>
            </a:r>
            <a:br>
              <a:rPr lang="en-US" altLang="zh-CN" sz="3200" b="1" dirty="0" smtClean="0"/>
            </a:br>
            <a:endParaRPr lang="zh-CN" altLang="en-US" sz="2900" dirty="0"/>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4</a:t>
            </a:fld>
            <a:endParaRPr lang="zh-CN" altLang="en-US">
              <a:solidFill>
                <a:prstClr val="black">
                  <a:tint val="75000"/>
                </a:prstClr>
              </a:solidFill>
            </a:endParaRPr>
          </a:p>
        </p:txBody>
      </p:sp>
      <p:graphicFrame>
        <p:nvGraphicFramePr>
          <p:cNvPr id="6" name="图表 5"/>
          <p:cNvGraphicFramePr/>
          <p:nvPr/>
        </p:nvGraphicFramePr>
        <p:xfrm>
          <a:off x="1691680" y="3861048"/>
          <a:ext cx="6048672" cy="260260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直接连接符 7"/>
          <p:cNvCxnSpPr/>
          <p:nvPr/>
        </p:nvCxnSpPr>
        <p:spPr>
          <a:xfrm rot="10800000" flipH="1">
            <a:off x="323528" y="908720"/>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57345" name="Picture 1" descr="C:\Users\fanyb\Documents\Tencent Files\1055946229\Image\C2C\C]5AORN5LM]F[XPCZK5S9NS.png"/>
          <p:cNvPicPr>
            <a:picLocks noChangeAspect="1" noChangeArrowheads="1"/>
          </p:cNvPicPr>
          <p:nvPr/>
        </p:nvPicPr>
        <p:blipFill>
          <a:blip r:embed="rId3" cstate="print"/>
          <a:srcRect/>
          <a:stretch>
            <a:fillRect/>
          </a:stretch>
        </p:blipFill>
        <p:spPr bwMode="auto">
          <a:xfrm>
            <a:off x="1403648" y="980728"/>
            <a:ext cx="6408712" cy="2880320"/>
          </a:xfrm>
          <a:prstGeom prst="rect">
            <a:avLst/>
          </a:prstGeom>
          <a:noFill/>
        </p:spPr>
      </p:pic>
      <p:pic>
        <p:nvPicPr>
          <p:cNvPr id="9" name="Picture 2" descr="首页"/>
          <p:cNvPicPr>
            <a:picLocks noChangeAspect="1" noChangeArrowheads="1"/>
          </p:cNvPicPr>
          <p:nvPr/>
        </p:nvPicPr>
        <p:blipFill>
          <a:blip r:embed="rId4" cstate="print"/>
          <a:srcRect/>
          <a:stretch>
            <a:fillRect/>
          </a:stretch>
        </p:blipFill>
        <p:spPr bwMode="auto">
          <a:xfrm>
            <a:off x="0" y="6419849"/>
            <a:ext cx="2181225" cy="43815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rot="10800000" flipH="1">
            <a:off x="395536" y="980728"/>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p:nvSpPr>
        <p:spPr>
          <a:xfrm>
            <a:off x="457200" y="274638"/>
            <a:ext cx="8229600" cy="1143000"/>
          </a:xfrm>
          <a:prstGeom prst="rect">
            <a:avLst/>
          </a:prstGeom>
        </p:spPr>
        <p:txBody>
          <a:bodyPr/>
          <a:lstStyle/>
          <a:p>
            <a:pPr lvl="0" eaLnBrk="0" fontAlgn="base" hangingPunct="0">
              <a:spcBef>
                <a:spcPct val="0"/>
              </a:spcBef>
              <a:spcAft>
                <a:spcPct val="0"/>
              </a:spcAft>
              <a:defRPr/>
            </a:pPr>
            <a:r>
              <a:rPr lang="en-US" altLang="zh-CN" sz="2900" b="1" dirty="0" smtClean="0">
                <a:latin typeface="+mj-lt"/>
                <a:ea typeface="+mj-ea"/>
                <a:cs typeface="+mj-cs"/>
              </a:rPr>
              <a:t>4.2 </a:t>
            </a:r>
            <a:r>
              <a:rPr lang="zh-CN" altLang="en-US" sz="2900" b="1" dirty="0" smtClean="0">
                <a:latin typeface="+mj-lt"/>
                <a:ea typeface="+mj-ea"/>
                <a:cs typeface="+mj-cs"/>
              </a:rPr>
              <a:t> 统计范围</a:t>
            </a:r>
            <a:endParaRPr lang="zh-CN" altLang="en-US" sz="2900" b="1" dirty="0">
              <a:latin typeface="+mj-lt"/>
              <a:ea typeface="+mj-ea"/>
              <a:cs typeface="+mj-cs"/>
            </a:endParaRPr>
          </a:p>
        </p:txBody>
      </p:sp>
      <p:sp>
        <p:nvSpPr>
          <p:cNvPr id="8" name="矩形 2"/>
          <p:cNvSpPr>
            <a:spLocks noChangeArrowheads="1"/>
          </p:cNvSpPr>
          <p:nvPr/>
        </p:nvSpPr>
        <p:spPr bwMode="auto">
          <a:xfrm>
            <a:off x="611560" y="1700808"/>
            <a:ext cx="8064896" cy="4385816"/>
          </a:xfrm>
          <a:prstGeom prst="rect">
            <a:avLst/>
          </a:prstGeom>
          <a:noFill/>
          <a:ln>
            <a:noFill/>
          </a:ln>
        </p:spPr>
        <p:txBody>
          <a:bodyPr wrap="square">
            <a:spAutoFit/>
          </a:bodyPr>
          <a:lstStyle>
            <a:lvl1pPr indent="539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indent="647700">
              <a:lnSpc>
                <a:spcPct val="150000"/>
              </a:lnSpc>
              <a:buNone/>
              <a:defRPr/>
            </a:pPr>
            <a:r>
              <a:rPr lang="zh-CN" altLang="en-US" sz="2400" dirty="0" smtClean="0"/>
              <a:t>从原燃材料进入厂区开始，到水泥出厂的整个水泥生产过程消耗的电量，不包括</a:t>
            </a:r>
            <a:r>
              <a:rPr lang="zh-CN" altLang="en-US" sz="2400" dirty="0" smtClean="0">
                <a:solidFill>
                  <a:srgbClr val="FF0000"/>
                </a:solidFill>
              </a:rPr>
              <a:t>基建、技改</a:t>
            </a:r>
            <a:r>
              <a:rPr lang="zh-CN" altLang="en-US" sz="2400" dirty="0" smtClean="0"/>
              <a:t>等项目建设消耗的电量。采用水泥窑协同处置固体废物等消耗的电量应单独统计，不包含在水泥综合电耗范围内</a:t>
            </a:r>
            <a:r>
              <a:rPr lang="zh-CN" altLang="en-US" sz="1800" dirty="0" smtClean="0"/>
              <a:t>。 </a:t>
            </a:r>
            <a:r>
              <a:rPr lang="en-US" altLang="zh-CN" sz="1800" b="1" dirty="0" smtClean="0">
                <a:solidFill>
                  <a:schemeClr val="accent6">
                    <a:lumMod val="75000"/>
                  </a:schemeClr>
                </a:solidFill>
              </a:rPr>
              <a:t>《</a:t>
            </a:r>
            <a:r>
              <a:rPr lang="zh-CN" altLang="en-US" sz="1800" b="1" dirty="0" smtClean="0">
                <a:solidFill>
                  <a:schemeClr val="accent6">
                    <a:lumMod val="75000"/>
                  </a:schemeClr>
                </a:solidFill>
              </a:rPr>
              <a:t>水泥窑协同处置固体废物技术规范</a:t>
            </a:r>
            <a:r>
              <a:rPr lang="en-US" altLang="zh-CN" sz="1800" b="1" dirty="0" smtClean="0">
                <a:solidFill>
                  <a:schemeClr val="accent6">
                    <a:lumMod val="75000"/>
                  </a:schemeClr>
                </a:solidFill>
              </a:rPr>
              <a:t>》</a:t>
            </a:r>
            <a:r>
              <a:rPr lang="en-US" sz="1800" b="1" dirty="0" smtClean="0">
                <a:solidFill>
                  <a:schemeClr val="accent6">
                    <a:lumMod val="75000"/>
                  </a:schemeClr>
                </a:solidFill>
              </a:rPr>
              <a:t>(GB30760)</a:t>
            </a:r>
            <a:r>
              <a:rPr lang="zh-CN" altLang="en-US" sz="1800" b="1" dirty="0" smtClean="0">
                <a:solidFill>
                  <a:schemeClr val="accent6">
                    <a:lumMod val="75000"/>
                  </a:schemeClr>
                </a:solidFill>
              </a:rPr>
              <a:t>、</a:t>
            </a:r>
            <a:r>
              <a:rPr lang="en-US" altLang="zh-CN" sz="1800" b="1" dirty="0" smtClean="0">
                <a:solidFill>
                  <a:schemeClr val="accent6">
                    <a:lumMod val="75000"/>
                  </a:schemeClr>
                </a:solidFill>
              </a:rPr>
              <a:t>《</a:t>
            </a:r>
            <a:r>
              <a:rPr lang="zh-CN" altLang="en-US" sz="1800" b="1" dirty="0" smtClean="0">
                <a:solidFill>
                  <a:schemeClr val="accent6">
                    <a:lumMod val="75000"/>
                  </a:schemeClr>
                </a:solidFill>
              </a:rPr>
              <a:t>水泥窑协同处置固体废物污染控制标准</a:t>
            </a:r>
            <a:r>
              <a:rPr lang="en-US" altLang="zh-CN" sz="1800" b="1" dirty="0" smtClean="0">
                <a:solidFill>
                  <a:schemeClr val="accent6">
                    <a:lumMod val="75000"/>
                  </a:schemeClr>
                </a:solidFill>
              </a:rPr>
              <a:t>》</a:t>
            </a:r>
            <a:r>
              <a:rPr lang="en-US" sz="1800" b="1" dirty="0" smtClean="0">
                <a:solidFill>
                  <a:schemeClr val="accent6">
                    <a:lumMod val="75000"/>
                  </a:schemeClr>
                </a:solidFill>
              </a:rPr>
              <a:t>(GB30485)</a:t>
            </a:r>
            <a:r>
              <a:rPr lang="zh-CN" altLang="en-US" sz="1800" b="1" dirty="0" smtClean="0">
                <a:solidFill>
                  <a:schemeClr val="accent6">
                    <a:lumMod val="75000"/>
                  </a:schemeClr>
                </a:solidFill>
              </a:rPr>
              <a:t>、</a:t>
            </a:r>
            <a:r>
              <a:rPr lang="en-US" altLang="zh-CN" sz="1800" b="1" dirty="0" smtClean="0">
                <a:solidFill>
                  <a:schemeClr val="accent6">
                    <a:lumMod val="75000"/>
                  </a:schemeClr>
                </a:solidFill>
              </a:rPr>
              <a:t>《</a:t>
            </a:r>
            <a:r>
              <a:rPr lang="zh-CN" altLang="en-US" sz="1800" b="1" dirty="0" smtClean="0">
                <a:solidFill>
                  <a:schemeClr val="accent6">
                    <a:lumMod val="75000"/>
                  </a:schemeClr>
                </a:solidFill>
              </a:rPr>
              <a:t>水泥窑协同处置固体废物环境保护技术规范</a:t>
            </a:r>
            <a:r>
              <a:rPr lang="en-US" altLang="zh-CN" sz="1800" b="1" dirty="0" smtClean="0">
                <a:solidFill>
                  <a:schemeClr val="accent6">
                    <a:lumMod val="75000"/>
                  </a:schemeClr>
                </a:solidFill>
              </a:rPr>
              <a:t>》</a:t>
            </a:r>
            <a:r>
              <a:rPr lang="en-US" sz="1800" b="1" dirty="0" smtClean="0">
                <a:solidFill>
                  <a:schemeClr val="accent6">
                    <a:lumMod val="75000"/>
                  </a:schemeClr>
                </a:solidFill>
              </a:rPr>
              <a:t>(HJ662),</a:t>
            </a:r>
            <a:r>
              <a:rPr lang="zh-CN" altLang="en-US" sz="1800" b="1" dirty="0" smtClean="0">
                <a:solidFill>
                  <a:schemeClr val="accent6">
                    <a:lumMod val="75000"/>
                  </a:schemeClr>
                </a:solidFill>
              </a:rPr>
              <a:t>水泥窑协同处置固体废物指利用水泥窑协同处置危险废物、生活垃圾（包括废塑料、废橡胶、废纸、废轮胎等）、城市和工业污水处理污泥、动植物加工废物、受污染土壤、应急事件废物等固体废物，包含液态废物（排入水体的废水除外</a:t>
            </a:r>
            <a:r>
              <a:rPr lang="zh-CN" altLang="en-US" sz="1400" dirty="0" smtClean="0"/>
              <a:t>）</a:t>
            </a:r>
            <a:endParaRPr lang="zh-CN" altLang="zh-CN" sz="1400" dirty="0" smtClean="0">
              <a:latin typeface="Arial" panose="020B0604020202020204" pitchFamily="34" charset="0"/>
            </a:endParaRPr>
          </a:p>
        </p:txBody>
      </p:sp>
      <p:sp>
        <p:nvSpPr>
          <p:cNvPr id="9" name="矩形 8"/>
          <p:cNvSpPr/>
          <p:nvPr/>
        </p:nvSpPr>
        <p:spPr>
          <a:xfrm>
            <a:off x="467544" y="1124744"/>
            <a:ext cx="4713150" cy="523220"/>
          </a:xfrm>
          <a:prstGeom prst="rect">
            <a:avLst/>
          </a:prstGeom>
          <a:noFill/>
        </p:spPr>
        <p:txBody>
          <a:bodyPr wrap="none">
            <a:spAutoFit/>
          </a:bodyPr>
          <a:lstStyle/>
          <a:p>
            <a:pPr algn="ctr">
              <a:defRPr/>
            </a:pPr>
            <a:r>
              <a:rPr lang="zh-CN" altLang="en-US" sz="2800" b="1" dirty="0">
                <a:latin typeface="Arial" panose="020B0604020202020204" pitchFamily="34" charset="0"/>
              </a:rPr>
              <a:t>（</a:t>
            </a:r>
            <a:r>
              <a:rPr lang="en-US" altLang="zh-CN" sz="2800" b="1" dirty="0">
                <a:latin typeface="Arial" panose="020B0604020202020204" pitchFamily="34" charset="0"/>
              </a:rPr>
              <a:t>2</a:t>
            </a:r>
            <a:r>
              <a:rPr lang="zh-CN" altLang="en-US" sz="2800" b="1" dirty="0">
                <a:latin typeface="Arial" panose="020B0604020202020204" pitchFamily="34" charset="0"/>
              </a:rPr>
              <a:t>）水泥综合电耗统计范围</a:t>
            </a:r>
          </a:p>
        </p:txBody>
      </p:sp>
      <p:pic>
        <p:nvPicPr>
          <p:cNvPr id="7"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10" name="灯片编号占位符 9"/>
          <p:cNvSpPr>
            <a:spLocks noGrp="1"/>
          </p:cNvSpPr>
          <p:nvPr>
            <p:ph type="sldNum" sz="quarter" idx="12"/>
          </p:nvPr>
        </p:nvSpPr>
        <p:spPr/>
        <p:txBody>
          <a:bodyPr/>
          <a:lstStyle/>
          <a:p>
            <a:pPr>
              <a:defRPr/>
            </a:pPr>
            <a:fld id="{B826336C-0188-4B59-9D2F-E3F3C31C3E85}" type="slidenum">
              <a:rPr lang="zh-CN" altLang="en-US" smtClean="0">
                <a:solidFill>
                  <a:prstClr val="black">
                    <a:tint val="75000"/>
                  </a:prstClr>
                </a:solidFill>
              </a:rPr>
              <a:pPr>
                <a:defRPr/>
              </a:pPr>
              <a:t>40</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p:nvSpPr>
        <p:spPr>
          <a:xfrm>
            <a:off x="457200" y="274638"/>
            <a:ext cx="8229600" cy="1143000"/>
          </a:xfrm>
          <a:prstGeom prst="rect">
            <a:avLst/>
          </a:prstGeom>
        </p:spPr>
        <p:txBody>
          <a:bodyPr/>
          <a:lstStyle/>
          <a:p>
            <a:pPr marR="0" indent="0" eaLnBrk="0" fontAlgn="base" hangingPunct="0">
              <a:lnSpc>
                <a:spcPct val="100000"/>
              </a:lnSpc>
              <a:spcBef>
                <a:spcPct val="0"/>
              </a:spcBef>
              <a:spcAft>
                <a:spcPct val="0"/>
              </a:spcAft>
              <a:buClrTx/>
              <a:buSzTx/>
              <a:buFontTx/>
              <a:buNone/>
              <a:defRPr/>
            </a:pPr>
            <a:r>
              <a:rPr lang="en-US" altLang="zh-CN" sz="2900" b="1" dirty="0" smtClean="0">
                <a:latin typeface="+mj-lt"/>
                <a:ea typeface="+mj-ea"/>
                <a:cs typeface="+mj-cs"/>
              </a:rPr>
              <a:t>4.2 </a:t>
            </a:r>
            <a:r>
              <a:rPr lang="zh-CN" altLang="en-US" sz="2900" b="1" dirty="0" smtClean="0">
                <a:latin typeface="+mj-lt"/>
                <a:ea typeface="+mj-ea"/>
                <a:cs typeface="+mj-cs"/>
              </a:rPr>
              <a:t>统计范围</a:t>
            </a:r>
            <a:endParaRPr lang="zh-CN" altLang="en-US" sz="2900" b="1" dirty="0">
              <a:latin typeface="+mj-lt"/>
              <a:ea typeface="+mj-ea"/>
              <a:cs typeface="+mj-cs"/>
            </a:endParaRPr>
          </a:p>
        </p:txBody>
      </p:sp>
      <p:sp>
        <p:nvSpPr>
          <p:cNvPr id="5" name="矩形 2"/>
          <p:cNvSpPr>
            <a:spLocks noChangeArrowheads="1"/>
          </p:cNvSpPr>
          <p:nvPr/>
        </p:nvSpPr>
        <p:spPr bwMode="auto">
          <a:xfrm>
            <a:off x="683568" y="2636913"/>
            <a:ext cx="7817991" cy="2123658"/>
          </a:xfrm>
          <a:prstGeom prst="rect">
            <a:avLst/>
          </a:prstGeom>
          <a:noFill/>
          <a:ln>
            <a:noFill/>
          </a:ln>
        </p:spPr>
        <p:txBody>
          <a:bodyPr wrap="square">
            <a:spAutoFit/>
          </a:bodyPr>
          <a:lstStyle>
            <a:lvl1pPr indent="539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2400" dirty="0" smtClean="0"/>
              <a:t>从水泥熟料、石膏和混合材等进入生产厂区到水泥出厂的整个水泥生产过程消耗的电量。（</a:t>
            </a:r>
            <a:r>
              <a:rPr lang="zh-CN" altLang="zh-CN" sz="2400" dirty="0" smtClean="0">
                <a:solidFill>
                  <a:srgbClr val="FF0000"/>
                </a:solidFill>
              </a:rPr>
              <a:t>不包括用于基建、技改等项目建设消耗的电量</a:t>
            </a:r>
            <a:r>
              <a:rPr lang="zh-CN" altLang="en-US" sz="2400" dirty="0" smtClean="0">
                <a:solidFill>
                  <a:srgbClr val="FF0000"/>
                </a:solidFill>
              </a:rPr>
              <a:t>）</a:t>
            </a:r>
            <a:endParaRPr lang="zh-CN" altLang="en-US" sz="2400" dirty="0" smtClean="0"/>
          </a:p>
          <a:p>
            <a:pPr eaLnBrk="1" hangingPunct="1">
              <a:spcBef>
                <a:spcPct val="0"/>
              </a:spcBef>
              <a:buFontTx/>
              <a:buNone/>
              <a:defRPr/>
            </a:pPr>
            <a:endParaRPr lang="zh-CN" altLang="zh-CN" sz="2400" dirty="0" smtClean="0">
              <a:latin typeface="Arial" panose="020B0604020202020204" pitchFamily="34" charset="0"/>
            </a:endParaRPr>
          </a:p>
        </p:txBody>
      </p:sp>
      <p:sp>
        <p:nvSpPr>
          <p:cNvPr id="7" name="矩形 6"/>
          <p:cNvSpPr/>
          <p:nvPr/>
        </p:nvSpPr>
        <p:spPr>
          <a:xfrm>
            <a:off x="297690" y="1628800"/>
            <a:ext cx="5786478" cy="523220"/>
          </a:xfrm>
          <a:prstGeom prst="rect">
            <a:avLst/>
          </a:prstGeom>
          <a:noFill/>
        </p:spPr>
        <p:txBody>
          <a:bodyPr>
            <a:spAutoFit/>
          </a:bodyPr>
          <a:lstStyle/>
          <a:p>
            <a:pPr algn="ctr">
              <a:defRPr/>
            </a:pPr>
            <a:r>
              <a:rPr lang="zh-CN" altLang="en-US" sz="2800" b="1" dirty="0" smtClean="0">
                <a:latin typeface="Arial" panose="020B0604020202020204" pitchFamily="34" charset="0"/>
              </a:rPr>
              <a:t>（</a:t>
            </a:r>
            <a:r>
              <a:rPr lang="en-US" altLang="zh-CN" sz="2800" b="1" dirty="0" smtClean="0">
                <a:latin typeface="Arial" panose="020B0604020202020204" pitchFamily="34" charset="0"/>
              </a:rPr>
              <a:t>3</a:t>
            </a:r>
            <a:r>
              <a:rPr lang="zh-CN" altLang="en-US" sz="2800" b="1" dirty="0" smtClean="0">
                <a:latin typeface="Arial" panose="020B0604020202020204" pitchFamily="34" charset="0"/>
              </a:rPr>
              <a:t>）水泥粉磨站综合</a:t>
            </a:r>
            <a:r>
              <a:rPr lang="zh-CN" altLang="en-US" sz="2800" b="1" dirty="0">
                <a:latin typeface="Arial" panose="020B0604020202020204" pitchFamily="34" charset="0"/>
              </a:rPr>
              <a:t>电耗统计范围</a:t>
            </a:r>
          </a:p>
        </p:txBody>
      </p:sp>
      <p:pic>
        <p:nvPicPr>
          <p:cNvPr id="8"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9" name="灯片编号占位符 8"/>
          <p:cNvSpPr>
            <a:spLocks noGrp="1"/>
          </p:cNvSpPr>
          <p:nvPr>
            <p:ph type="sldNum" sz="quarter" idx="12"/>
          </p:nvPr>
        </p:nvSpPr>
        <p:spPr/>
        <p:txBody>
          <a:bodyPr/>
          <a:lstStyle/>
          <a:p>
            <a:pPr>
              <a:defRPr/>
            </a:pPr>
            <a:fld id="{B826336C-0188-4B59-9D2F-E3F3C31C3E85}" type="slidenum">
              <a:rPr lang="zh-CN" altLang="en-US" smtClean="0">
                <a:solidFill>
                  <a:prstClr val="black">
                    <a:tint val="75000"/>
                  </a:prstClr>
                </a:solidFill>
              </a:rPr>
              <a:pPr>
                <a:defRPr/>
              </a:pPr>
              <a:t>41</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rot="10800000" flipH="1">
            <a:off x="323528" y="836712"/>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p:nvSpPr>
        <p:spPr>
          <a:xfrm>
            <a:off x="457200" y="274638"/>
            <a:ext cx="8229600" cy="1143000"/>
          </a:xfrm>
          <a:prstGeom prst="rect">
            <a:avLst/>
          </a:prstGeom>
        </p:spPr>
        <p:txBody>
          <a:bodyPr/>
          <a:lstStyle/>
          <a:p>
            <a:pPr marR="0" indent="0" eaLnBrk="0" fontAlgn="base" hangingPunct="0">
              <a:lnSpc>
                <a:spcPct val="100000"/>
              </a:lnSpc>
              <a:spcBef>
                <a:spcPct val="0"/>
              </a:spcBef>
              <a:spcAft>
                <a:spcPct val="0"/>
              </a:spcAft>
              <a:buClrTx/>
              <a:buSzTx/>
              <a:buFontTx/>
              <a:buNone/>
              <a:defRPr/>
            </a:pPr>
            <a:r>
              <a:rPr lang="en-US" altLang="zh-CN" sz="2900" b="1" dirty="0" smtClean="0">
                <a:latin typeface="+mj-lt"/>
                <a:ea typeface="+mj-ea"/>
                <a:cs typeface="+mj-cs"/>
              </a:rPr>
              <a:t>4.2 </a:t>
            </a:r>
            <a:r>
              <a:rPr lang="zh-CN" altLang="en-US" sz="2900" b="1" dirty="0" smtClean="0">
                <a:latin typeface="+mj-lt"/>
                <a:ea typeface="+mj-ea"/>
                <a:cs typeface="+mj-cs"/>
              </a:rPr>
              <a:t>统计范围</a:t>
            </a:r>
            <a:endParaRPr lang="zh-CN" altLang="en-US" sz="2900" b="1" dirty="0">
              <a:latin typeface="+mj-lt"/>
              <a:ea typeface="+mj-ea"/>
              <a:cs typeface="+mj-cs"/>
            </a:endParaRPr>
          </a:p>
        </p:txBody>
      </p:sp>
      <p:pic>
        <p:nvPicPr>
          <p:cNvPr id="8"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9" name="灯片编号占位符 8"/>
          <p:cNvSpPr>
            <a:spLocks noGrp="1"/>
          </p:cNvSpPr>
          <p:nvPr>
            <p:ph type="sldNum" sz="quarter" idx="12"/>
          </p:nvPr>
        </p:nvSpPr>
        <p:spPr/>
        <p:txBody>
          <a:bodyPr/>
          <a:lstStyle/>
          <a:p>
            <a:pPr>
              <a:defRPr/>
            </a:pPr>
            <a:fld id="{B826336C-0188-4B59-9D2F-E3F3C31C3E85}" type="slidenum">
              <a:rPr lang="zh-CN" altLang="en-US" smtClean="0">
                <a:solidFill>
                  <a:prstClr val="black">
                    <a:tint val="75000"/>
                  </a:prstClr>
                </a:solidFill>
              </a:rPr>
              <a:pPr>
                <a:defRPr/>
              </a:pPr>
              <a:t>42</a:t>
            </a:fld>
            <a:endParaRPr lang="zh-CN" altLang="en-US">
              <a:solidFill>
                <a:prstClr val="black">
                  <a:tint val="75000"/>
                </a:prstClr>
              </a:solidFill>
            </a:endParaRPr>
          </a:p>
        </p:txBody>
      </p:sp>
      <p:sp>
        <p:nvSpPr>
          <p:cNvPr id="18" name="矩形 17"/>
          <p:cNvSpPr/>
          <p:nvPr/>
        </p:nvSpPr>
        <p:spPr>
          <a:xfrm>
            <a:off x="467544" y="836712"/>
            <a:ext cx="3252814" cy="523220"/>
          </a:xfrm>
          <a:prstGeom prst="rect">
            <a:avLst/>
          </a:prstGeom>
        </p:spPr>
        <p:txBody>
          <a:bodyPr wrap="none">
            <a:spAutoFit/>
          </a:bodyPr>
          <a:lstStyle/>
          <a:p>
            <a:r>
              <a:rPr lang="zh-CN" altLang="en-US" sz="2800" b="1" dirty="0" smtClean="0"/>
              <a:t>（</a:t>
            </a:r>
            <a:r>
              <a:rPr lang="en-US" altLang="zh-CN" sz="2800" b="1" dirty="0" smtClean="0"/>
              <a:t>4</a:t>
            </a:r>
            <a:r>
              <a:rPr lang="zh-CN" altLang="en-US" sz="2800" b="1" dirty="0" smtClean="0"/>
              <a:t>）燃料统计范围</a:t>
            </a:r>
            <a:endParaRPr lang="zh-CN" altLang="en-US" sz="2800" dirty="0"/>
          </a:p>
        </p:txBody>
      </p:sp>
      <p:sp>
        <p:nvSpPr>
          <p:cNvPr id="2" name="文本框 1"/>
          <p:cNvSpPr txBox="1"/>
          <p:nvPr/>
        </p:nvSpPr>
        <p:spPr>
          <a:xfrm>
            <a:off x="323215" y="1228725"/>
            <a:ext cx="8331835" cy="5092700"/>
          </a:xfrm>
          <a:prstGeom prst="rect">
            <a:avLst/>
          </a:prstGeom>
          <a:noFill/>
        </p:spPr>
        <p:txBody>
          <a:bodyPr wrap="square" rtlCol="0">
            <a:spAutoFit/>
          </a:bodyPr>
          <a:lstStyle/>
          <a:p>
            <a:pPr fontAlgn="auto">
              <a:lnSpc>
                <a:spcPts val="3000"/>
              </a:lnSpc>
            </a:pPr>
            <a:r>
              <a:rPr lang="en-US" altLang="zh-CN" b="1" dirty="0" smtClean="0"/>
              <a:t>5.1.1.1</a:t>
            </a:r>
            <a:r>
              <a:rPr lang="zh-CN" altLang="en-US" b="1" dirty="0" smtClean="0"/>
              <a:t>熟料</a:t>
            </a:r>
            <a:r>
              <a:rPr lang="zh-CN" altLang="en-US" b="1" dirty="0"/>
              <a:t>综合煤耗统计范围</a:t>
            </a:r>
          </a:p>
          <a:p>
            <a:pPr fontAlgn="auto">
              <a:lnSpc>
                <a:spcPts val="3000"/>
              </a:lnSpc>
            </a:pPr>
            <a:r>
              <a:rPr lang="zh-CN" altLang="en-US" dirty="0"/>
              <a:t>        从原燃材料进入生产区开始，到水泥熟料出厂的整个熟料生产过程消耗的燃料量，包括烘干原燃材料和烧成熟料消耗的燃料。如果水泥企业采用替代燃料，应单独统计替代燃料消耗量，但替代燃料不包含在熟料综合煤耗范围内。</a:t>
            </a:r>
          </a:p>
          <a:p>
            <a:pPr fontAlgn="auto">
              <a:lnSpc>
                <a:spcPts val="3000"/>
              </a:lnSpc>
            </a:pPr>
            <a:r>
              <a:rPr lang="zh-CN" altLang="en-US" b="1" dirty="0"/>
              <a:t>5.2.1燃料统计方法</a:t>
            </a:r>
            <a:endParaRPr lang="zh-CN" altLang="en-US" dirty="0"/>
          </a:p>
          <a:p>
            <a:pPr fontAlgn="auto">
              <a:lnSpc>
                <a:spcPts val="3000"/>
              </a:lnSpc>
            </a:pPr>
            <a:r>
              <a:rPr lang="zh-CN" altLang="en-US" dirty="0"/>
              <a:t>        在统计期内水泥企业定期统计用于烘干原燃材料、水泥混合材和烧成熟料的原煤用量，以及点火用油或用气量。采用废弃物作为替代原料时，烘干废弃物消耗的燃料用量单独统计。采用废弃物作为水泥混合材时，其烘干所消耗的燃料量也应单独统计。同时统计所消耗燃料对应的收到基低位发热量。</a:t>
            </a:r>
          </a:p>
          <a:p>
            <a:pPr fontAlgn="auto">
              <a:lnSpc>
                <a:spcPts val="3000"/>
              </a:lnSpc>
            </a:pPr>
            <a:r>
              <a:rPr lang="zh-CN" altLang="en-US" dirty="0"/>
              <a:t>        烧成系统废气用于余热电站发电时，应统计余热电站发电量及余热电站自用电量。采用烧成系统废气进行原、燃料烘干以外的其他余热利用时，应对余热利用进口和出口热量及余热利用系统的散热损失进行定期检测。检测和计算参考</a:t>
            </a:r>
            <a:r>
              <a:rPr lang="en-US" altLang="zh-CN" dirty="0"/>
              <a:t>GB/T26282</a:t>
            </a:r>
            <a:r>
              <a:rPr lang="zh-CN" altLang="en-US" dirty="0"/>
              <a:t>和</a:t>
            </a:r>
            <a:r>
              <a:rPr lang="en-US" altLang="zh-CN" dirty="0"/>
              <a:t>GB/T26281</a:t>
            </a:r>
            <a:r>
              <a:rPr lang="zh-CN" altLang="en-US" dirty="0"/>
              <a:t>的规定进行。</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427984" y="1772816"/>
            <a:ext cx="4104457" cy="2133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43</a:t>
            </a:fld>
            <a:endParaRPr lang="zh-CN" altLang="en-US">
              <a:solidFill>
                <a:prstClr val="black">
                  <a:tint val="75000"/>
                </a:prstClr>
              </a:solidFill>
            </a:endParaRPr>
          </a:p>
        </p:txBody>
      </p:sp>
      <p:pic>
        <p:nvPicPr>
          <p:cNvPr id="634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16832"/>
            <a:ext cx="3946582" cy="118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140968"/>
            <a:ext cx="25431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672054" y="1484784"/>
            <a:ext cx="3395890" cy="461665"/>
          </a:xfrm>
          <a:prstGeom prst="rect">
            <a:avLst/>
          </a:prstGeom>
        </p:spPr>
        <p:txBody>
          <a:bodyPr wrap="square">
            <a:spAutoFit/>
          </a:bodyPr>
          <a:lstStyle/>
          <a:p>
            <a:r>
              <a:rPr lang="en-US" altLang="zh-CN" sz="2400" b="1" dirty="0" smtClean="0">
                <a:solidFill>
                  <a:schemeClr val="tx2"/>
                </a:solidFill>
              </a:rPr>
              <a:t>1</a:t>
            </a:r>
            <a:r>
              <a:rPr lang="zh-CN" altLang="en-US" sz="2400" b="1" dirty="0" smtClean="0">
                <a:solidFill>
                  <a:schemeClr val="tx2"/>
                </a:solidFill>
              </a:rPr>
              <a:t>、</a:t>
            </a:r>
            <a:r>
              <a:rPr lang="en-US" altLang="zh-CN" sz="2400" b="1" dirty="0" smtClean="0">
                <a:solidFill>
                  <a:schemeClr val="tx2"/>
                </a:solidFill>
              </a:rPr>
              <a:t> </a:t>
            </a:r>
            <a:r>
              <a:rPr lang="zh-CN" altLang="en-US" sz="2400" b="1" dirty="0" smtClean="0">
                <a:solidFill>
                  <a:schemeClr val="tx2"/>
                </a:solidFill>
              </a:rPr>
              <a:t>可比熟料综合煤耗</a:t>
            </a:r>
            <a:endParaRPr lang="zh-CN" altLang="en-US" sz="2400" b="1" dirty="0">
              <a:solidFill>
                <a:schemeClr val="tx2"/>
              </a:solidFill>
            </a:endParaRPr>
          </a:p>
        </p:txBody>
      </p:sp>
      <p:pic>
        <p:nvPicPr>
          <p:cNvPr id="634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132856"/>
            <a:ext cx="14954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标题 1"/>
          <p:cNvSpPr txBox="1"/>
          <p:nvPr/>
        </p:nvSpPr>
        <p:spPr>
          <a:xfrm>
            <a:off x="179512" y="548680"/>
            <a:ext cx="8229600" cy="1143000"/>
          </a:xfrm>
          <a:prstGeom prst="rect">
            <a:avLst/>
          </a:prstGeom>
        </p:spPr>
        <p:txBody>
          <a:bodyPr/>
          <a:lstStyle/>
          <a:p>
            <a:pPr marR="0" lvl="0" indent="0" eaLnBrk="0" fontAlgn="base" hangingPunct="0">
              <a:lnSpc>
                <a:spcPct val="100000"/>
              </a:lnSpc>
              <a:spcBef>
                <a:spcPct val="0"/>
              </a:spcBef>
              <a:spcAft>
                <a:spcPct val="0"/>
              </a:spcAft>
              <a:buClrTx/>
              <a:buSzTx/>
              <a:buFontTx/>
              <a:buNone/>
              <a:defRPr/>
            </a:pPr>
            <a:r>
              <a:rPr lang="en-US" altLang="zh-CN" sz="2900" b="1" dirty="0" smtClean="0">
                <a:latin typeface="+mj-lt"/>
                <a:ea typeface="+mj-ea"/>
                <a:cs typeface="+mj-cs"/>
              </a:rPr>
              <a:t>4.3</a:t>
            </a:r>
            <a:r>
              <a:rPr lang="zh-CN" altLang="en-US" sz="2900" b="1" dirty="0" smtClean="0">
                <a:latin typeface="+mj-lt"/>
                <a:ea typeface="+mj-ea"/>
                <a:cs typeface="+mj-cs"/>
              </a:rPr>
              <a:t>核算方法</a:t>
            </a:r>
            <a:endParaRPr lang="zh-CN" altLang="en-US" sz="2900" b="1" dirty="0">
              <a:latin typeface="+mj-lt"/>
              <a:ea typeface="+mj-ea"/>
              <a:cs typeface="+mj-cs"/>
            </a:endParaRPr>
          </a:p>
        </p:txBody>
      </p:sp>
      <p:cxnSp>
        <p:nvCxnSpPr>
          <p:cNvPr id="17" name="直接连接符 16"/>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14045" y="4114800"/>
            <a:ext cx="8072755" cy="1814830"/>
          </a:xfrm>
          <a:prstGeom prst="rect">
            <a:avLst/>
          </a:prstGeom>
          <a:noFill/>
        </p:spPr>
        <p:txBody>
          <a:bodyPr wrap="square" rtlCol="0">
            <a:spAutoFit/>
          </a:bodyPr>
          <a:lstStyle/>
          <a:p>
            <a:pPr>
              <a:lnSpc>
                <a:spcPct val="100000"/>
              </a:lnSpc>
            </a:pPr>
            <a:r>
              <a:rPr lang="zh-CN" altLang="en-US" sz="1600" dirty="0"/>
              <a:t>在统计期内水泥企业定期统计用于烘干原燃材料、水泥混合材和烧成熟料的原煤用量，以及点火用油或用气量。采用废弃物作为替代原料时，烘干废弃物消耗的燃料用量单独统计。采用废弃物作为水泥混合材时，其烘干所消耗的燃料量也应单独统计。同时统计所消耗燃料对应的收到基低位发热量</a:t>
            </a:r>
            <a:r>
              <a:rPr lang="zh-CN" altLang="en-US" sz="1600" dirty="0" smtClean="0"/>
              <a:t>。</a:t>
            </a:r>
            <a:endParaRPr lang="en-US" altLang="zh-CN" sz="1600" dirty="0" smtClean="0"/>
          </a:p>
          <a:p>
            <a:pPr>
              <a:lnSpc>
                <a:spcPct val="100000"/>
              </a:lnSpc>
            </a:pPr>
            <a:r>
              <a:rPr lang="en-US" altLang="zh-CN" sz="1600" dirty="0" smtClean="0"/>
              <a:t>Pc :</a:t>
            </a:r>
            <a:r>
              <a:rPr lang="zh-CN" altLang="en-US" sz="1600" dirty="0" smtClean="0"/>
              <a:t>统计期内用于烘干原燃材料和烧成熟料的入窑与入分解炉的实物煤总量，单位为千克。</a:t>
            </a:r>
          </a:p>
          <a:p>
            <a:pPr>
              <a:lnSpc>
                <a:spcPct val="100000"/>
              </a:lnSpc>
            </a:pPr>
            <a:r>
              <a:rPr lang="zh-CN" altLang="en-US" sz="1600" dirty="0" smtClean="0"/>
              <a:t>燃料</a:t>
            </a:r>
            <a:r>
              <a:rPr lang="zh-CN" altLang="en-US" sz="1600" dirty="0"/>
              <a:t>发热量：固体燃料发热量按</a:t>
            </a:r>
            <a:r>
              <a:rPr lang="en-US" altLang="zh-CN" sz="1600" dirty="0"/>
              <a:t>GB/T213</a:t>
            </a:r>
            <a:r>
              <a:rPr lang="zh-CN" altLang="en-US" sz="1600" dirty="0"/>
              <a:t>的规定测量，液体燃料发热量按</a:t>
            </a:r>
            <a:r>
              <a:rPr lang="en-US" altLang="zh-CN" sz="1600" dirty="0"/>
              <a:t>GB/T284</a:t>
            </a:r>
            <a:r>
              <a:rPr lang="zh-CN" altLang="en-US" sz="1600" dirty="0"/>
              <a:t>的规定测定；企业无法直接测定燃料发热量时，按</a:t>
            </a:r>
            <a:r>
              <a:rPr lang="en-US" altLang="zh-CN" sz="1600" dirty="0"/>
              <a:t>GB/T 26282</a:t>
            </a:r>
            <a:r>
              <a:rPr lang="zh-CN" altLang="en-US" sz="1600" dirty="0"/>
              <a:t>的规定计算。</a:t>
            </a:r>
          </a:p>
        </p:txBody>
      </p:sp>
      <p:pic>
        <p:nvPicPr>
          <p:cNvPr id="3" name="Picture 2" descr="首页"/>
          <p:cNvPicPr>
            <a:picLocks noChangeAspect="1" noChangeArrowheads="1"/>
          </p:cNvPicPr>
          <p:nvPr/>
        </p:nvPicPr>
        <p:blipFill>
          <a:blip r:embed="rId5" cstate="print"/>
          <a:srcRect/>
          <a:stretch>
            <a:fillRect/>
          </a:stretch>
        </p:blipFill>
        <p:spPr bwMode="auto">
          <a:xfrm>
            <a:off x="0" y="6419849"/>
            <a:ext cx="2181225" cy="43815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p:nvSpPr>
        <p:spPr>
          <a:xfrm>
            <a:off x="457200" y="274638"/>
            <a:ext cx="8229600" cy="1143000"/>
          </a:xfrm>
          <a:prstGeom prst="rect">
            <a:avLst/>
          </a:prstGeom>
        </p:spPr>
        <p:txBody>
          <a:bodyPr/>
          <a:lstStyle/>
          <a:p>
            <a:pPr marR="0" lvl="0" indent="0" eaLnBrk="0" fontAlgn="base" hangingPunct="0">
              <a:lnSpc>
                <a:spcPct val="100000"/>
              </a:lnSpc>
              <a:spcBef>
                <a:spcPct val="0"/>
              </a:spcBef>
              <a:spcAft>
                <a:spcPct val="0"/>
              </a:spcAft>
              <a:buClrTx/>
              <a:buSzTx/>
              <a:buFontTx/>
              <a:buNone/>
              <a:defRPr/>
            </a:pPr>
            <a:r>
              <a:rPr lang="en-US" altLang="zh-CN" sz="2900" b="1" dirty="0" smtClean="0">
                <a:latin typeface="+mj-lt"/>
                <a:ea typeface="+mj-ea"/>
                <a:cs typeface="+mj-cs"/>
              </a:rPr>
              <a:t>4.3 </a:t>
            </a:r>
            <a:r>
              <a:rPr lang="zh-CN" altLang="en-US" sz="2900" b="1" dirty="0" smtClean="0">
                <a:latin typeface="+mj-lt"/>
                <a:ea typeface="+mj-ea"/>
                <a:cs typeface="+mj-cs"/>
              </a:rPr>
              <a:t>核算方法</a:t>
            </a:r>
            <a:endParaRPr lang="zh-CN" altLang="en-US" sz="2900" b="1" dirty="0">
              <a:latin typeface="+mj-lt"/>
              <a:ea typeface="+mj-ea"/>
              <a:cs typeface="+mj-cs"/>
            </a:endParaRPr>
          </a:p>
        </p:txBody>
      </p:sp>
      <p:sp>
        <p:nvSpPr>
          <p:cNvPr id="5" name="矩形 2"/>
          <p:cNvSpPr>
            <a:spLocks noChangeArrowheads="1"/>
          </p:cNvSpPr>
          <p:nvPr/>
        </p:nvSpPr>
        <p:spPr bwMode="auto">
          <a:xfrm>
            <a:off x="826591" y="1340768"/>
            <a:ext cx="7489825" cy="426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20000"/>
              </a:spcBef>
              <a:buFont typeface="Arial" panose="020B0604020202020204" pitchFamily="34" charset="0"/>
              <a:buNone/>
            </a:pPr>
            <a:r>
              <a:rPr lang="en-US" altLang="zh-CN" sz="2400" b="1" dirty="0" smtClean="0">
                <a:latin typeface="Calibri" panose="020F0502020204030204" pitchFamily="34" charset="0"/>
              </a:rPr>
              <a:t>2</a:t>
            </a:r>
            <a:r>
              <a:rPr lang="zh-CN" altLang="en-US" sz="2400" b="1" dirty="0" smtClean="0">
                <a:latin typeface="Calibri" panose="020F0502020204030204" pitchFamily="34" charset="0"/>
              </a:rPr>
              <a:t>、</a:t>
            </a:r>
            <a:r>
              <a:rPr lang="zh-CN" altLang="en-US" sz="2400" b="1" dirty="0">
                <a:latin typeface="Calibri" panose="020F0502020204030204" pitchFamily="34" charset="0"/>
              </a:rPr>
              <a:t>可比熟料综合电耗</a:t>
            </a:r>
            <a:r>
              <a:rPr lang="zh-CN" altLang="en-US" sz="2400" b="1" dirty="0" smtClean="0">
                <a:latin typeface="Calibri" panose="020F0502020204030204" pitchFamily="34" charset="0"/>
              </a:rPr>
              <a:t>计算方法</a:t>
            </a:r>
            <a:endParaRPr lang="en-US" altLang="zh-CN" sz="2400" b="1" dirty="0" smtClean="0">
              <a:latin typeface="Calibri" panose="020F0502020204030204" pitchFamily="34" charset="0"/>
            </a:endParaRPr>
          </a:p>
          <a:p>
            <a:pPr>
              <a:lnSpc>
                <a:spcPct val="120000"/>
              </a:lnSpc>
              <a:spcBef>
                <a:spcPct val="20000"/>
              </a:spcBef>
              <a:buFont typeface="Arial" panose="020B0604020202020204" pitchFamily="34" charset="0"/>
              <a:buNone/>
            </a:pPr>
            <a:r>
              <a:rPr lang="en-US" altLang="zh-CN" sz="2400" b="1" dirty="0" smtClean="0">
                <a:solidFill>
                  <a:srgbClr val="FF0000"/>
                </a:solidFill>
                <a:latin typeface="Calibri" panose="020F0502020204030204" pitchFamily="34" charset="0"/>
              </a:rPr>
              <a:t>      </a:t>
            </a:r>
            <a:r>
              <a:rPr lang="zh-CN" altLang="en-US" sz="2400" b="1" dirty="0" smtClean="0">
                <a:latin typeface="Calibri" panose="020F0502020204030204" pitchFamily="34" charset="0"/>
              </a:rPr>
              <a:t> </a:t>
            </a:r>
            <a:r>
              <a:rPr lang="en-US" altLang="zh-CN" sz="2400" b="1" i="1" dirty="0">
                <a:latin typeface="Calibri" panose="020F0502020204030204" pitchFamily="34" charset="0"/>
              </a:rPr>
              <a:t>Q</a:t>
            </a:r>
            <a:r>
              <a:rPr lang="en-US" altLang="zh-CN" sz="2400" b="1" baseline="-25000" dirty="0">
                <a:latin typeface="Calibri" panose="020F0502020204030204" pitchFamily="34" charset="0"/>
              </a:rPr>
              <a:t>KCL</a:t>
            </a:r>
            <a:r>
              <a:rPr lang="en-US" altLang="zh-CN" sz="2400" b="1" dirty="0">
                <a:latin typeface="Calibri" panose="020F0502020204030204" pitchFamily="34" charset="0"/>
              </a:rPr>
              <a:t>= </a:t>
            </a:r>
            <a:r>
              <a:rPr lang="en-US" altLang="zh-CN" sz="2400" b="1" i="1" dirty="0">
                <a:latin typeface="Calibri" panose="020F0502020204030204" pitchFamily="34" charset="0"/>
                <a:cs typeface="Arial" panose="020B0604020202020204" pitchFamily="34" charset="0"/>
              </a:rPr>
              <a:t>αKQ</a:t>
            </a:r>
            <a:r>
              <a:rPr lang="en-US" altLang="zh-CN" sz="2400" b="1" i="1" baseline="-25000" dirty="0">
                <a:latin typeface="Calibri" panose="020F0502020204030204" pitchFamily="34" charset="0"/>
                <a:cs typeface="Arial" panose="020B0604020202020204" pitchFamily="34" charset="0"/>
              </a:rPr>
              <a:t>CL</a:t>
            </a:r>
          </a:p>
          <a:p>
            <a:pPr>
              <a:lnSpc>
                <a:spcPct val="120000"/>
              </a:lnSpc>
              <a:spcBef>
                <a:spcPct val="20000"/>
              </a:spcBef>
              <a:buFont typeface="Wingdings" panose="05000000000000000000" pitchFamily="2" charset="2"/>
              <a:buNone/>
            </a:pPr>
            <a:r>
              <a:rPr lang="en-US" altLang="zh-CN" sz="2400" baseline="-25000" dirty="0">
                <a:latin typeface="Calibri" panose="020F0502020204030204" pitchFamily="34" charset="0"/>
                <a:cs typeface="Arial" panose="020B0604020202020204" pitchFamily="34" charset="0"/>
              </a:rPr>
              <a:t>         </a:t>
            </a:r>
            <a:r>
              <a:rPr lang="en-US" altLang="zh-CN" sz="2400" i="1" dirty="0">
                <a:latin typeface="Calibri" panose="020F0502020204030204" pitchFamily="34" charset="0"/>
              </a:rPr>
              <a:t>Q</a:t>
            </a:r>
            <a:r>
              <a:rPr lang="en-US" altLang="zh-CN" sz="2400" baseline="-25000" dirty="0">
                <a:latin typeface="Calibri" panose="020F0502020204030204" pitchFamily="34" charset="0"/>
              </a:rPr>
              <a:t>KCL</a:t>
            </a:r>
            <a:r>
              <a:rPr lang="zh-CN" altLang="en-US" sz="2400" baseline="-25000" dirty="0">
                <a:latin typeface="Calibri" panose="020F0502020204030204" pitchFamily="34" charset="0"/>
              </a:rPr>
              <a:t>：</a:t>
            </a:r>
            <a:r>
              <a:rPr lang="zh-CN" altLang="en-US" sz="2400" dirty="0">
                <a:latin typeface="Calibri" panose="020F0502020204030204" pitchFamily="34" charset="0"/>
              </a:rPr>
              <a:t>可比熟料综合电耗，</a:t>
            </a:r>
            <a:r>
              <a:rPr lang="en-US" altLang="zh-CN" sz="2400" dirty="0">
                <a:latin typeface="Calibri" panose="020F0502020204030204" pitchFamily="34" charset="0"/>
              </a:rPr>
              <a:t>kwh/t</a:t>
            </a:r>
          </a:p>
          <a:p>
            <a:pPr>
              <a:lnSpc>
                <a:spcPct val="120000"/>
              </a:lnSpc>
              <a:spcBef>
                <a:spcPct val="20000"/>
              </a:spcBef>
              <a:buFont typeface="Wingdings" panose="05000000000000000000" pitchFamily="2" charset="2"/>
              <a:buNone/>
            </a:pPr>
            <a:r>
              <a:rPr lang="en-US" altLang="zh-CN" sz="2400" dirty="0">
                <a:latin typeface="Calibri" panose="020F0502020204030204" pitchFamily="34" charset="0"/>
              </a:rPr>
              <a:t>      </a:t>
            </a:r>
            <a:r>
              <a:rPr lang="en-US" altLang="zh-CN" sz="2400" i="1" dirty="0">
                <a:latin typeface="Calibri" panose="020F0502020204030204" pitchFamily="34" charset="0"/>
                <a:cs typeface="Arial" panose="020B0604020202020204" pitchFamily="34" charset="0"/>
              </a:rPr>
              <a:t>Q</a:t>
            </a:r>
            <a:r>
              <a:rPr lang="en-US" altLang="zh-CN" sz="2400" baseline="-25000" dirty="0">
                <a:latin typeface="Calibri" panose="020F0502020204030204" pitchFamily="34" charset="0"/>
                <a:cs typeface="Arial" panose="020B0604020202020204" pitchFamily="34" charset="0"/>
              </a:rPr>
              <a:t>CL</a:t>
            </a:r>
            <a:r>
              <a:rPr lang="zh-CN" altLang="en-US" sz="2400" baseline="-25000" dirty="0">
                <a:latin typeface="Calibri" panose="020F0502020204030204" pitchFamily="34" charset="0"/>
                <a:cs typeface="Arial" panose="020B0604020202020204" pitchFamily="34" charset="0"/>
              </a:rPr>
              <a:t>：</a:t>
            </a:r>
            <a:r>
              <a:rPr lang="zh-CN" altLang="en-US" sz="2400" dirty="0">
                <a:latin typeface="Calibri" panose="020F0502020204030204" pitchFamily="34" charset="0"/>
                <a:cs typeface="Arial" panose="020B0604020202020204" pitchFamily="34" charset="0"/>
              </a:rPr>
              <a:t>统计期内熟料综合电耗，</a:t>
            </a:r>
            <a:r>
              <a:rPr lang="zh-CN" altLang="en-US" sz="2400" baseline="-25000" dirty="0">
                <a:latin typeface="Calibri" panose="020F0502020204030204" pitchFamily="34" charset="0"/>
                <a:cs typeface="Arial" panose="020B0604020202020204" pitchFamily="34" charset="0"/>
              </a:rPr>
              <a:t> </a:t>
            </a:r>
            <a:r>
              <a:rPr lang="en-US" altLang="zh-CN" sz="2400" dirty="0">
                <a:latin typeface="Calibri" panose="020F0502020204030204" pitchFamily="34" charset="0"/>
              </a:rPr>
              <a:t>kwh/t</a:t>
            </a:r>
          </a:p>
          <a:p>
            <a:pPr>
              <a:lnSpc>
                <a:spcPct val="120000"/>
              </a:lnSpc>
              <a:spcBef>
                <a:spcPct val="20000"/>
              </a:spcBef>
              <a:buFont typeface="Wingdings" panose="05000000000000000000" pitchFamily="2" charset="2"/>
              <a:buNone/>
            </a:pPr>
            <a:r>
              <a:rPr lang="zh-CN" altLang="en-US" sz="2400" dirty="0">
                <a:solidFill>
                  <a:srgbClr val="FF0000"/>
                </a:solidFill>
                <a:latin typeface="Calibri" panose="020F0502020204030204" pitchFamily="34" charset="0"/>
              </a:rPr>
              <a:t>（</a:t>
            </a:r>
            <a:r>
              <a:rPr lang="en-US" altLang="zh-CN" sz="2400" dirty="0">
                <a:solidFill>
                  <a:srgbClr val="FF0000"/>
                </a:solidFill>
                <a:latin typeface="Calibri" panose="020F0502020204030204" pitchFamily="34" charset="0"/>
              </a:rPr>
              <a:t>1</a:t>
            </a:r>
            <a:r>
              <a:rPr lang="zh-CN" altLang="en-US" sz="2400" dirty="0">
                <a:solidFill>
                  <a:srgbClr val="FF0000"/>
                </a:solidFill>
                <a:latin typeface="Calibri" panose="020F0502020204030204" pitchFamily="34" charset="0"/>
              </a:rPr>
              <a:t>）熟料强度等级</a:t>
            </a:r>
            <a:r>
              <a:rPr lang="zh-CN" altLang="en-US" sz="2400" dirty="0" smtClean="0">
                <a:solidFill>
                  <a:srgbClr val="FF0000"/>
                </a:solidFill>
                <a:latin typeface="Calibri" panose="020F0502020204030204" pitchFamily="34" charset="0"/>
              </a:rPr>
              <a:t>修正系数</a:t>
            </a:r>
            <a:endParaRPr lang="en-US" altLang="zh-CN" sz="2400" dirty="0">
              <a:solidFill>
                <a:srgbClr val="FF0000"/>
              </a:solidFill>
              <a:latin typeface="Calibri" panose="020F0502020204030204" pitchFamily="34" charset="0"/>
            </a:endParaRPr>
          </a:p>
          <a:p>
            <a:pPr>
              <a:spcBef>
                <a:spcPct val="50000"/>
              </a:spcBef>
              <a:buFont typeface="Arial" panose="020B0604020202020204" pitchFamily="34" charset="0"/>
              <a:buNone/>
            </a:pPr>
            <a:r>
              <a:rPr lang="en-US" altLang="zh-CN" sz="2400" dirty="0" smtClean="0">
                <a:cs typeface="Arial" panose="020B0604020202020204" pitchFamily="34" charset="0"/>
              </a:rPr>
              <a:t>      </a:t>
            </a:r>
            <a:r>
              <a:rPr lang="el-GR" altLang="zh-CN" sz="2400" dirty="0" smtClean="0">
                <a:cs typeface="Arial" panose="020B0604020202020204" pitchFamily="34" charset="0"/>
              </a:rPr>
              <a:t>α</a:t>
            </a:r>
            <a:r>
              <a:rPr lang="zh-CN" altLang="en-US" sz="2400" dirty="0">
                <a:cs typeface="Arial" panose="020B0604020202020204" pitchFamily="34" charset="0"/>
              </a:rPr>
              <a:t>：熟料强度等级修正系数；</a:t>
            </a:r>
            <a:endParaRPr lang="en-US" altLang="zh-CN" sz="2400" dirty="0">
              <a:cs typeface="Arial" panose="020B0604020202020204" pitchFamily="34" charset="0"/>
            </a:endParaRPr>
          </a:p>
          <a:p>
            <a:pPr>
              <a:spcBef>
                <a:spcPct val="50000"/>
              </a:spcBef>
              <a:buFont typeface="Arial" panose="020B0604020202020204" pitchFamily="34" charset="0"/>
              <a:buNone/>
            </a:pPr>
            <a:r>
              <a:rPr lang="en-US" altLang="zh-CN" sz="2400" dirty="0">
                <a:cs typeface="Arial" panose="020B0604020202020204" pitchFamily="34" charset="0"/>
              </a:rPr>
              <a:t>      A</a:t>
            </a:r>
            <a:r>
              <a:rPr lang="zh-CN" altLang="en-US" sz="2400" dirty="0">
                <a:cs typeface="Arial" panose="020B0604020202020204" pitchFamily="34" charset="0"/>
              </a:rPr>
              <a:t>：统计期内熟料平均</a:t>
            </a:r>
            <a:r>
              <a:rPr lang="en-US" altLang="zh-CN" sz="2400" dirty="0">
                <a:cs typeface="Arial" panose="020B0604020202020204" pitchFamily="34" charset="0"/>
              </a:rPr>
              <a:t>28d</a:t>
            </a:r>
            <a:r>
              <a:rPr lang="zh-CN" altLang="en-US" sz="2400" dirty="0">
                <a:cs typeface="Arial" panose="020B0604020202020204" pitchFamily="34" charset="0"/>
              </a:rPr>
              <a:t>抗压强度，</a:t>
            </a:r>
            <a:r>
              <a:rPr lang="en-US" altLang="zh-CN" sz="2400" dirty="0">
                <a:cs typeface="Arial" panose="020B0604020202020204" pitchFamily="34" charset="0"/>
              </a:rPr>
              <a:t>MPa</a:t>
            </a:r>
            <a:r>
              <a:rPr lang="zh-CN" altLang="en-US" sz="2400" dirty="0">
                <a:cs typeface="Arial" panose="020B0604020202020204" pitchFamily="34" charset="0"/>
              </a:rPr>
              <a:t>。</a:t>
            </a:r>
            <a:endParaRPr lang="en-US" altLang="zh-CN" sz="2400" dirty="0">
              <a:cs typeface="Arial" panose="020B0604020202020204" pitchFamily="34" charset="0"/>
            </a:endParaRPr>
          </a:p>
          <a:p>
            <a:pPr>
              <a:spcBef>
                <a:spcPct val="50000"/>
              </a:spcBef>
              <a:buFont typeface="Arial" panose="020B0604020202020204" pitchFamily="34" charset="0"/>
              <a:buNone/>
            </a:pPr>
            <a:r>
              <a:rPr lang="en-US" altLang="zh-CN" sz="2400" dirty="0">
                <a:cs typeface="Arial" panose="020B0604020202020204" pitchFamily="34" charset="0"/>
              </a:rPr>
              <a:t>      52.5</a:t>
            </a:r>
            <a:r>
              <a:rPr lang="zh-CN" altLang="en-US" sz="2400" dirty="0">
                <a:cs typeface="Arial" panose="020B0604020202020204" pitchFamily="34" charset="0"/>
              </a:rPr>
              <a:t>：统计期内熟料平均抗压强度修正到</a:t>
            </a:r>
            <a:r>
              <a:rPr lang="en-US" altLang="zh-CN" sz="2400" dirty="0">
                <a:cs typeface="Arial" panose="020B0604020202020204" pitchFamily="34" charset="0"/>
              </a:rPr>
              <a:t>52.5MPa;</a:t>
            </a:r>
          </a:p>
        </p:txBody>
      </p:sp>
      <p:graphicFrame>
        <p:nvGraphicFramePr>
          <p:cNvPr id="7" name="Object 4"/>
          <p:cNvGraphicFramePr>
            <a:graphicFrameLocks noChangeAspect="1"/>
          </p:cNvGraphicFramePr>
          <p:nvPr/>
        </p:nvGraphicFramePr>
        <p:xfrm>
          <a:off x="4714876" y="3500438"/>
          <a:ext cx="900113" cy="546100"/>
        </p:xfrm>
        <a:graphic>
          <a:graphicData uri="http://schemas.openxmlformats.org/presentationml/2006/ole">
            <mc:AlternateContent xmlns:mc="http://schemas.openxmlformats.org/markup-compatibility/2006">
              <mc:Choice xmlns:v="urn:schemas-microsoft-com:vml" Requires="v">
                <p:oleObj spid="_x0000_s1028" name="公式" r:id="rId3" imgW="16459200" imgH="10668000" progId="Equation.3">
                  <p:embed/>
                </p:oleObj>
              </mc:Choice>
              <mc:Fallback>
                <p:oleObj name="公式" r:id="rId3" imgW="16459200" imgH="10668000" progId="Equation.3">
                  <p:embed/>
                  <p:pic>
                    <p:nvPicPr>
                      <p:cNvPr id="0" name="Picture 1" descr="image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6" y="3500438"/>
                        <a:ext cx="900113" cy="546100"/>
                      </a:xfrm>
                      <a:prstGeom prst="rect">
                        <a:avLst/>
                      </a:prstGeom>
                      <a:solidFill>
                        <a:srgbClr val="9BBB59"/>
                      </a:solidFill>
                    </p:spPr>
                  </p:pic>
                </p:oleObj>
              </mc:Fallback>
            </mc:AlternateContent>
          </a:graphicData>
        </a:graphic>
      </p:graphicFrame>
      <p:pic>
        <p:nvPicPr>
          <p:cNvPr id="8" name="图片 7"/>
          <p:cNvPicPr>
            <a:picLocks noChangeAspect="1"/>
          </p:cNvPicPr>
          <p:nvPr/>
        </p:nvPicPr>
        <p:blipFill>
          <a:blip r:embed="rId5" cstate="print"/>
          <a:stretch>
            <a:fillRect/>
          </a:stretch>
        </p:blipFill>
        <p:spPr>
          <a:xfrm>
            <a:off x="467544" y="5646843"/>
            <a:ext cx="8460432" cy="518461"/>
          </a:xfrm>
          <a:prstGeom prst="rect">
            <a:avLst/>
          </a:prstGeom>
        </p:spPr>
      </p:pic>
      <p:pic>
        <p:nvPicPr>
          <p:cNvPr id="9" name="Picture 2" descr="首页"/>
          <p:cNvPicPr>
            <a:picLocks noChangeAspect="1" noChangeArrowheads="1"/>
          </p:cNvPicPr>
          <p:nvPr/>
        </p:nvPicPr>
        <p:blipFill>
          <a:blip r:embed="rId6" cstate="print"/>
          <a:srcRect/>
          <a:stretch>
            <a:fillRect/>
          </a:stretch>
        </p:blipFill>
        <p:spPr bwMode="auto">
          <a:xfrm>
            <a:off x="0" y="6419849"/>
            <a:ext cx="2181225" cy="43815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p:nvSpPr>
        <p:spPr>
          <a:xfrm>
            <a:off x="457200" y="274638"/>
            <a:ext cx="8229600" cy="1143000"/>
          </a:xfrm>
          <a:prstGeom prst="rect">
            <a:avLst/>
          </a:prstGeom>
        </p:spPr>
        <p:txBody>
          <a:bodyPr/>
          <a:lstStyle/>
          <a:p>
            <a:pPr eaLnBrk="0" fontAlgn="base" hangingPunct="0">
              <a:spcBef>
                <a:spcPct val="0"/>
              </a:spcBef>
              <a:spcAft>
                <a:spcPct val="0"/>
              </a:spcAft>
              <a:defRPr/>
            </a:pPr>
            <a:r>
              <a:rPr lang="en-US" altLang="zh-CN" sz="2900" b="1" dirty="0" smtClean="0">
                <a:latin typeface="+mj-lt"/>
                <a:ea typeface="+mj-ea"/>
                <a:cs typeface="+mj-cs"/>
              </a:rPr>
              <a:t>4.4</a:t>
            </a:r>
            <a:r>
              <a:rPr lang="zh-CN" altLang="en-US" sz="2900" b="1" dirty="0" smtClean="0">
                <a:latin typeface="+mj-lt"/>
                <a:ea typeface="+mj-ea"/>
                <a:cs typeface="+mj-cs"/>
              </a:rPr>
              <a:t>核算方法</a:t>
            </a:r>
            <a:endParaRPr lang="zh-CN" altLang="en-US" sz="2900" b="1" dirty="0">
              <a:latin typeface="+mj-lt"/>
              <a:ea typeface="+mj-ea"/>
              <a:cs typeface="+mj-cs"/>
            </a:endParaRPr>
          </a:p>
        </p:txBody>
      </p:sp>
      <p:sp>
        <p:nvSpPr>
          <p:cNvPr id="5" name="矩形 2"/>
          <p:cNvSpPr>
            <a:spLocks noChangeArrowheads="1"/>
          </p:cNvSpPr>
          <p:nvPr/>
        </p:nvSpPr>
        <p:spPr bwMode="auto">
          <a:xfrm>
            <a:off x="827088" y="1557338"/>
            <a:ext cx="74898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120000"/>
              </a:lnSpc>
              <a:spcBef>
                <a:spcPct val="20000"/>
              </a:spcBef>
              <a:buFont typeface="Arial" panose="020B0604020202020204" pitchFamily="34" charset="0"/>
              <a:buNone/>
            </a:pPr>
            <a:r>
              <a:rPr lang="zh-CN" altLang="en-US" sz="2400" dirty="0">
                <a:latin typeface="Calibri" panose="020F0502020204030204" pitchFamily="34" charset="0"/>
              </a:rPr>
              <a:t> </a:t>
            </a:r>
            <a:r>
              <a:rPr lang="zh-CN" altLang="en-US" sz="2400" dirty="0">
                <a:solidFill>
                  <a:srgbClr val="FF0000"/>
                </a:solidFill>
                <a:latin typeface="Calibri" panose="020F0502020204030204" pitchFamily="34" charset="0"/>
              </a:rPr>
              <a:t>（</a:t>
            </a:r>
            <a:r>
              <a:rPr lang="en-US" altLang="zh-CN" sz="2400" dirty="0">
                <a:solidFill>
                  <a:srgbClr val="FF0000"/>
                </a:solidFill>
                <a:latin typeface="Calibri" panose="020F0502020204030204" pitchFamily="34" charset="0"/>
              </a:rPr>
              <a:t>2</a:t>
            </a:r>
            <a:r>
              <a:rPr lang="zh-CN" altLang="en-US" sz="2400" dirty="0">
                <a:solidFill>
                  <a:srgbClr val="FF0000"/>
                </a:solidFill>
                <a:latin typeface="Calibri" panose="020F0502020204030204" pitchFamily="34" charset="0"/>
              </a:rPr>
              <a:t>）海拔高度</a:t>
            </a:r>
            <a:r>
              <a:rPr lang="zh-CN" altLang="en-US" sz="2400" dirty="0" smtClean="0">
                <a:solidFill>
                  <a:srgbClr val="FF0000"/>
                </a:solidFill>
                <a:latin typeface="Calibri" panose="020F0502020204030204" pitchFamily="34" charset="0"/>
              </a:rPr>
              <a:t>修正系数</a:t>
            </a:r>
            <a:endParaRPr lang="en-US" altLang="zh-CN" sz="2400" dirty="0">
              <a:solidFill>
                <a:srgbClr val="FF0000"/>
              </a:solidFill>
              <a:latin typeface="Calibri" panose="020F0502020204030204" pitchFamily="34" charset="0"/>
            </a:endParaRPr>
          </a:p>
          <a:p>
            <a:pPr marL="0" lvl="1">
              <a:lnSpc>
                <a:spcPct val="120000"/>
              </a:lnSpc>
              <a:spcBef>
                <a:spcPct val="20000"/>
              </a:spcBef>
              <a:buFont typeface="Arial" panose="020B0604020202020204" pitchFamily="34" charset="0"/>
              <a:buNone/>
            </a:pPr>
            <a:r>
              <a:rPr lang="zh-CN" altLang="en-US" sz="2400" dirty="0">
                <a:latin typeface="Calibri" panose="020F0502020204030204" pitchFamily="34" charset="0"/>
              </a:rPr>
              <a:t>水泥企业所在地海拔高度超过</a:t>
            </a:r>
            <a:r>
              <a:rPr lang="en-US" altLang="zh-CN" sz="2400" dirty="0">
                <a:latin typeface="Calibri" panose="020F0502020204030204" pitchFamily="34" charset="0"/>
              </a:rPr>
              <a:t>1000m</a:t>
            </a:r>
            <a:r>
              <a:rPr lang="zh-CN" altLang="en-US" sz="2400" dirty="0">
                <a:latin typeface="Calibri" panose="020F0502020204030204" pitchFamily="34" charset="0"/>
              </a:rPr>
              <a:t>时进行海拔修正。</a:t>
            </a:r>
          </a:p>
          <a:p>
            <a:pPr>
              <a:lnSpc>
                <a:spcPct val="120000"/>
              </a:lnSpc>
              <a:spcBef>
                <a:spcPct val="20000"/>
              </a:spcBef>
              <a:buFont typeface="Arial" panose="020B0604020202020204" pitchFamily="34" charset="0"/>
              <a:buNone/>
            </a:pPr>
            <a:endParaRPr lang="en-US" altLang="zh-CN" sz="2400" dirty="0">
              <a:latin typeface="Calibri" panose="020F0502020204030204" pitchFamily="34" charset="0"/>
            </a:endParaRPr>
          </a:p>
          <a:p>
            <a:pPr>
              <a:lnSpc>
                <a:spcPct val="120000"/>
              </a:lnSpc>
              <a:spcBef>
                <a:spcPct val="20000"/>
              </a:spcBef>
              <a:buFont typeface="Arial" panose="020B0604020202020204" pitchFamily="34" charset="0"/>
              <a:buNone/>
            </a:pPr>
            <a:r>
              <a:rPr lang="en-US" altLang="zh-CN" sz="2400" dirty="0">
                <a:latin typeface="Calibri" panose="020F0502020204030204" pitchFamily="34" charset="0"/>
              </a:rPr>
              <a:t>         </a:t>
            </a:r>
          </a:p>
          <a:p>
            <a:pPr>
              <a:lnSpc>
                <a:spcPct val="120000"/>
              </a:lnSpc>
              <a:spcBef>
                <a:spcPct val="20000"/>
              </a:spcBef>
              <a:buFont typeface="Arial" panose="020B0604020202020204" pitchFamily="34" charset="0"/>
              <a:buNone/>
            </a:pPr>
            <a:r>
              <a:rPr lang="en-US" altLang="zh-CN" sz="2400" dirty="0">
                <a:latin typeface="Calibri" panose="020F0502020204030204" pitchFamily="34" charset="0"/>
              </a:rPr>
              <a:t>         K</a:t>
            </a:r>
            <a:r>
              <a:rPr lang="zh-CN" altLang="en-US" sz="2400" dirty="0">
                <a:latin typeface="Calibri" panose="020F0502020204030204" pitchFamily="34" charset="0"/>
              </a:rPr>
              <a:t>：海拔修正系数；</a:t>
            </a:r>
            <a:endParaRPr lang="en-US" altLang="zh-CN" sz="2400" dirty="0">
              <a:latin typeface="Calibri" panose="020F0502020204030204" pitchFamily="34" charset="0"/>
            </a:endParaRPr>
          </a:p>
          <a:p>
            <a:pPr>
              <a:lnSpc>
                <a:spcPct val="120000"/>
              </a:lnSpc>
              <a:spcBef>
                <a:spcPct val="20000"/>
              </a:spcBef>
              <a:buFont typeface="Arial" panose="020B0604020202020204" pitchFamily="34" charset="0"/>
              <a:buNone/>
            </a:pPr>
            <a:r>
              <a:rPr lang="en-US" altLang="zh-CN" sz="2400" dirty="0">
                <a:latin typeface="Calibri" panose="020F0502020204030204" pitchFamily="34" charset="0"/>
              </a:rPr>
              <a:t>         P</a:t>
            </a:r>
            <a:r>
              <a:rPr lang="en-US" altLang="zh-CN" sz="2400" baseline="-25000" dirty="0">
                <a:latin typeface="Calibri" panose="020F0502020204030204" pitchFamily="34" charset="0"/>
              </a:rPr>
              <a:t>0</a:t>
            </a:r>
            <a:r>
              <a:rPr lang="zh-CN" altLang="en-US" sz="2400" dirty="0">
                <a:latin typeface="Calibri" panose="020F0502020204030204" pitchFamily="34" charset="0"/>
              </a:rPr>
              <a:t>：海平面环境大气压，</a:t>
            </a:r>
            <a:r>
              <a:rPr lang="en-US" altLang="zh-CN" sz="2400" dirty="0">
                <a:latin typeface="Calibri" panose="020F0502020204030204" pitchFamily="34" charset="0"/>
              </a:rPr>
              <a:t>101325Pa; </a:t>
            </a:r>
          </a:p>
          <a:p>
            <a:pPr>
              <a:lnSpc>
                <a:spcPct val="120000"/>
              </a:lnSpc>
              <a:spcBef>
                <a:spcPct val="20000"/>
              </a:spcBef>
              <a:buFont typeface="Arial" panose="020B0604020202020204" pitchFamily="34" charset="0"/>
              <a:buNone/>
            </a:pPr>
            <a:r>
              <a:rPr lang="en-US" altLang="zh-CN" sz="2400" dirty="0">
                <a:latin typeface="Calibri" panose="020F0502020204030204" pitchFamily="34" charset="0"/>
              </a:rPr>
              <a:t>         P</a:t>
            </a:r>
            <a:r>
              <a:rPr lang="en-US" altLang="zh-CN" sz="2400" baseline="-25000" dirty="0">
                <a:latin typeface="Calibri" panose="020F0502020204030204" pitchFamily="34" charset="0"/>
              </a:rPr>
              <a:t>H</a:t>
            </a:r>
            <a:r>
              <a:rPr lang="zh-CN" altLang="en-US" sz="2400" dirty="0">
                <a:latin typeface="Calibri" panose="020F0502020204030204" pitchFamily="34" charset="0"/>
              </a:rPr>
              <a:t>：当地环境大气压，</a:t>
            </a:r>
            <a:r>
              <a:rPr lang="en-US" altLang="zh-CN" sz="2400" dirty="0">
                <a:latin typeface="Calibri" panose="020F0502020204030204" pitchFamily="34" charset="0"/>
              </a:rPr>
              <a:t>Pa</a:t>
            </a:r>
            <a:r>
              <a:rPr lang="zh-CN" altLang="en-US" sz="2400" dirty="0">
                <a:latin typeface="Calibri" panose="020F0502020204030204" pitchFamily="34" charset="0"/>
              </a:rPr>
              <a:t>。</a:t>
            </a:r>
          </a:p>
        </p:txBody>
      </p:sp>
      <p:graphicFrame>
        <p:nvGraphicFramePr>
          <p:cNvPr id="7" name="Object 4"/>
          <p:cNvGraphicFramePr>
            <a:graphicFrameLocks noChangeAspect="1"/>
          </p:cNvGraphicFramePr>
          <p:nvPr/>
        </p:nvGraphicFramePr>
        <p:xfrm>
          <a:off x="3829050" y="2636838"/>
          <a:ext cx="1117600" cy="647700"/>
        </p:xfrm>
        <a:graphic>
          <a:graphicData uri="http://schemas.openxmlformats.org/presentationml/2006/ole">
            <mc:AlternateContent xmlns:mc="http://schemas.openxmlformats.org/markup-compatibility/2006">
              <mc:Choice xmlns:v="urn:schemas-microsoft-com:vml" Requires="v">
                <p:oleObj spid="_x0000_s83972" name="公式" r:id="rId3" imgW="15240000" imgH="11277600" progId="Equation.3">
                  <p:embed/>
                </p:oleObj>
              </mc:Choice>
              <mc:Fallback>
                <p:oleObj name="公式" r:id="rId3" imgW="15240000" imgH="11277600" progId="Equation.3">
                  <p:embed/>
                  <p:pic>
                    <p:nvPicPr>
                      <p:cNvPr id="0" name="Picture 1" descr="image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636838"/>
                        <a:ext cx="1117600" cy="647700"/>
                      </a:xfrm>
                      <a:prstGeom prst="rect">
                        <a:avLst/>
                      </a:prstGeom>
                      <a:solidFill>
                        <a:srgbClr val="9BBB59"/>
                      </a:solidFill>
                    </p:spPr>
                  </p:pic>
                </p:oleObj>
              </mc:Fallback>
            </mc:AlternateContent>
          </a:graphicData>
        </a:graphic>
      </p:graphicFrame>
      <p:pic>
        <p:nvPicPr>
          <p:cNvPr id="8" name="Picture 2" descr="首页"/>
          <p:cNvPicPr>
            <a:picLocks noChangeAspect="1" noChangeArrowheads="1"/>
          </p:cNvPicPr>
          <p:nvPr/>
        </p:nvPicPr>
        <p:blipFill>
          <a:blip r:embed="rId5" cstate="print"/>
          <a:srcRect/>
          <a:stretch>
            <a:fillRect/>
          </a:stretch>
        </p:blipFill>
        <p:spPr bwMode="auto">
          <a:xfrm>
            <a:off x="0" y="6419849"/>
            <a:ext cx="2181225" cy="438151"/>
          </a:xfrm>
          <a:prstGeom prst="rect">
            <a:avLst/>
          </a:prstGeom>
          <a:noFill/>
        </p:spPr>
      </p:pic>
      <p:sp>
        <p:nvSpPr>
          <p:cNvPr id="9" name="灯片编号占位符 8"/>
          <p:cNvSpPr>
            <a:spLocks noGrp="1"/>
          </p:cNvSpPr>
          <p:nvPr>
            <p:ph type="sldNum" sz="quarter" idx="12"/>
          </p:nvPr>
        </p:nvSpPr>
        <p:spPr/>
        <p:txBody>
          <a:bodyPr/>
          <a:lstStyle/>
          <a:p>
            <a:pPr>
              <a:defRPr/>
            </a:pPr>
            <a:fld id="{B826336C-0188-4B59-9D2F-E3F3C31C3E85}" type="slidenum">
              <a:rPr lang="zh-CN" altLang="en-US" smtClean="0">
                <a:solidFill>
                  <a:prstClr val="black">
                    <a:tint val="75000"/>
                  </a:prstClr>
                </a:solidFill>
              </a:rPr>
              <a:pPr>
                <a:defRPr/>
              </a:pPr>
              <a:t>45</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46</a:t>
            </a:fld>
            <a:endParaRPr lang="zh-CN" altLang="en-US">
              <a:solidFill>
                <a:prstClr val="black">
                  <a:tint val="75000"/>
                </a:prstClr>
              </a:solidFill>
            </a:endParaRPr>
          </a:p>
        </p:txBody>
      </p:sp>
      <p:sp>
        <p:nvSpPr>
          <p:cNvPr id="5" name="矩形 4"/>
          <p:cNvSpPr/>
          <p:nvPr/>
        </p:nvSpPr>
        <p:spPr>
          <a:xfrm>
            <a:off x="539552" y="1268760"/>
            <a:ext cx="3395890" cy="461665"/>
          </a:xfrm>
          <a:prstGeom prst="rect">
            <a:avLst/>
          </a:prstGeom>
        </p:spPr>
        <p:txBody>
          <a:bodyPr wrap="square">
            <a:spAutoFit/>
          </a:bodyPr>
          <a:lstStyle/>
          <a:p>
            <a:r>
              <a:rPr lang="en-US" altLang="zh-CN" sz="2400" b="1" dirty="0" smtClean="0">
                <a:solidFill>
                  <a:schemeClr val="tx2"/>
                </a:solidFill>
              </a:rPr>
              <a:t>3</a:t>
            </a:r>
            <a:r>
              <a:rPr lang="zh-CN" altLang="en-US" sz="2400" b="1" dirty="0" smtClean="0">
                <a:solidFill>
                  <a:schemeClr val="tx2"/>
                </a:solidFill>
              </a:rPr>
              <a:t>、</a:t>
            </a:r>
            <a:r>
              <a:rPr lang="en-US" altLang="zh-CN" sz="2400" b="1" dirty="0" smtClean="0">
                <a:solidFill>
                  <a:schemeClr val="tx2"/>
                </a:solidFill>
              </a:rPr>
              <a:t> </a:t>
            </a:r>
            <a:r>
              <a:rPr lang="zh-CN" altLang="en-US" sz="2400" b="1" dirty="0" smtClean="0">
                <a:solidFill>
                  <a:schemeClr val="tx2"/>
                </a:solidFill>
              </a:rPr>
              <a:t>可比熟料综合能耗</a:t>
            </a:r>
            <a:endParaRPr lang="zh-CN" altLang="en-US" sz="2400" b="1" dirty="0">
              <a:solidFill>
                <a:schemeClr val="tx2"/>
              </a:solidFill>
            </a:endParaRPr>
          </a:p>
        </p:txBody>
      </p:sp>
      <p:sp>
        <p:nvSpPr>
          <p:cNvPr id="10" name="标题 1"/>
          <p:cNvSpPr txBox="1"/>
          <p:nvPr/>
        </p:nvSpPr>
        <p:spPr>
          <a:xfrm>
            <a:off x="609600" y="427038"/>
            <a:ext cx="8229600" cy="1143000"/>
          </a:xfrm>
          <a:prstGeom prst="rect">
            <a:avLst/>
          </a:prstGeom>
        </p:spPr>
        <p:txBody>
          <a:bodyPr/>
          <a:lstStyle/>
          <a:p>
            <a:pPr marR="0" lvl="0" indent="0" eaLnBrk="0" fontAlgn="base" hangingPunct="0">
              <a:lnSpc>
                <a:spcPct val="100000"/>
              </a:lnSpc>
              <a:spcBef>
                <a:spcPct val="0"/>
              </a:spcBef>
              <a:spcAft>
                <a:spcPct val="0"/>
              </a:spcAft>
              <a:buClrTx/>
              <a:buSzTx/>
              <a:buFontTx/>
              <a:buNone/>
              <a:defRPr/>
            </a:pPr>
            <a:r>
              <a:rPr lang="en-US" altLang="zh-CN" sz="2900" b="1" dirty="0" smtClean="0">
                <a:latin typeface="+mj-lt"/>
                <a:ea typeface="+mj-ea"/>
                <a:cs typeface="+mj-cs"/>
              </a:rPr>
              <a:t>4.4 </a:t>
            </a:r>
            <a:r>
              <a:rPr lang="zh-CN" altLang="en-US" sz="2900" b="1" dirty="0" smtClean="0">
                <a:latin typeface="+mj-lt"/>
                <a:ea typeface="+mj-ea"/>
                <a:cs typeface="+mj-cs"/>
              </a:rPr>
              <a:t>核算方法</a:t>
            </a:r>
            <a:endParaRPr lang="zh-CN" altLang="en-US" sz="2900" b="1" dirty="0">
              <a:latin typeface="+mj-lt"/>
              <a:ea typeface="+mj-ea"/>
              <a:cs typeface="+mj-cs"/>
            </a:endParaRPr>
          </a:p>
        </p:txBody>
      </p:sp>
      <p:pic>
        <p:nvPicPr>
          <p:cNvPr id="645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15" y="1730375"/>
            <a:ext cx="4566920" cy="107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接连接符 11"/>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50900" y="2559050"/>
            <a:ext cx="7010400" cy="1014730"/>
          </a:xfrm>
          <a:prstGeom prst="rect">
            <a:avLst/>
          </a:prstGeom>
          <a:noFill/>
        </p:spPr>
        <p:txBody>
          <a:bodyPr wrap="square" rtlCol="0">
            <a:spAutoFit/>
          </a:bodyPr>
          <a:lstStyle/>
          <a:p>
            <a:pPr>
              <a:lnSpc>
                <a:spcPct val="150000"/>
              </a:lnSpc>
            </a:pPr>
            <a:r>
              <a:rPr lang="en-US" altLang="zh-CN" sz="2000"/>
              <a:t>e</a:t>
            </a:r>
            <a:r>
              <a:rPr lang="en-US" altLang="zh-CN" sz="2000" baseline="-25000"/>
              <a:t>kcl</a:t>
            </a:r>
            <a:r>
              <a:rPr lang="en-US" altLang="zh-CN" sz="2000"/>
              <a:t>:</a:t>
            </a:r>
            <a:r>
              <a:rPr lang="zh-CN" altLang="en-US" sz="2000"/>
              <a:t>可比熟料综合煤耗，单位为千克每吨（</a:t>
            </a:r>
            <a:r>
              <a:rPr lang="en-US" altLang="zh-CN" sz="2000"/>
              <a:t>kg/t</a:t>
            </a:r>
            <a:r>
              <a:rPr lang="zh-CN" altLang="en-US" sz="2000"/>
              <a:t>）</a:t>
            </a:r>
          </a:p>
          <a:p>
            <a:pPr>
              <a:lnSpc>
                <a:spcPct val="150000"/>
              </a:lnSpc>
            </a:pPr>
            <a:r>
              <a:rPr lang="en-US" altLang="zh-CN" sz="2000"/>
              <a:t>Q</a:t>
            </a:r>
            <a:r>
              <a:rPr lang="en-US" altLang="zh-CN" sz="2000" baseline="-25000"/>
              <a:t>KCL</a:t>
            </a:r>
            <a:r>
              <a:rPr lang="en-US" altLang="zh-CN" sz="2000"/>
              <a:t>:</a:t>
            </a:r>
            <a:r>
              <a:rPr lang="zh-CN" altLang="en-US" sz="2000"/>
              <a:t>可比熟料综合电耗，单位为千瓦时每吨（</a:t>
            </a:r>
            <a:r>
              <a:rPr lang="en-US" altLang="zh-CN" sz="2000"/>
              <a:t>kw·h/t</a:t>
            </a:r>
            <a:r>
              <a:rPr lang="zh-CN" altLang="en-US" sz="2000"/>
              <a:t>）</a:t>
            </a:r>
          </a:p>
        </p:txBody>
      </p:sp>
      <p:pic>
        <p:nvPicPr>
          <p:cNvPr id="3"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p:nvSpPr>
        <p:spPr>
          <a:xfrm>
            <a:off x="457200" y="274638"/>
            <a:ext cx="8229600" cy="1143000"/>
          </a:xfrm>
          <a:prstGeom prst="rect">
            <a:avLst/>
          </a:prstGeom>
        </p:spPr>
        <p:txBody>
          <a:bodyPr/>
          <a:lstStyle/>
          <a:p>
            <a:pPr marR="0" lvl="0" indent="0" eaLnBrk="0" fontAlgn="base" hangingPunct="0">
              <a:lnSpc>
                <a:spcPct val="100000"/>
              </a:lnSpc>
              <a:spcBef>
                <a:spcPct val="0"/>
              </a:spcBef>
              <a:spcAft>
                <a:spcPct val="0"/>
              </a:spcAft>
              <a:buClrTx/>
              <a:buSzTx/>
              <a:buFontTx/>
              <a:buNone/>
              <a:defRPr/>
            </a:pPr>
            <a:r>
              <a:rPr lang="en-US" altLang="zh-CN" sz="2900" b="1" dirty="0" smtClean="0">
                <a:latin typeface="+mj-lt"/>
                <a:ea typeface="+mj-ea"/>
                <a:cs typeface="+mj-cs"/>
              </a:rPr>
              <a:t>4.5 </a:t>
            </a:r>
            <a:r>
              <a:rPr lang="zh-CN" altLang="en-US" sz="2900" b="1" dirty="0" smtClean="0">
                <a:latin typeface="+mj-lt"/>
                <a:ea typeface="+mj-ea"/>
                <a:cs typeface="+mj-cs"/>
              </a:rPr>
              <a:t>计算方法</a:t>
            </a:r>
            <a:endParaRPr lang="zh-CN" altLang="en-US" sz="2900" b="1" dirty="0">
              <a:latin typeface="+mj-lt"/>
              <a:ea typeface="+mj-ea"/>
              <a:cs typeface="+mj-cs"/>
            </a:endParaRPr>
          </a:p>
        </p:txBody>
      </p:sp>
      <p:sp>
        <p:nvSpPr>
          <p:cNvPr id="5" name="矩形 2"/>
          <p:cNvSpPr>
            <a:spLocks noChangeArrowheads="1"/>
          </p:cNvSpPr>
          <p:nvPr/>
        </p:nvSpPr>
        <p:spPr bwMode="auto">
          <a:xfrm>
            <a:off x="899592" y="1340768"/>
            <a:ext cx="7489825"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2400" b="1" dirty="0" smtClean="0">
                <a:latin typeface="Calibri" panose="020F0502020204030204" pitchFamily="34" charset="0"/>
              </a:rPr>
              <a:t>4</a:t>
            </a:r>
            <a:r>
              <a:rPr lang="zh-CN" altLang="en-US" sz="2400" b="1" dirty="0" smtClean="0">
                <a:latin typeface="Calibri" panose="020F0502020204030204" pitchFamily="34" charset="0"/>
              </a:rPr>
              <a:t>、</a:t>
            </a:r>
            <a:r>
              <a:rPr lang="zh-CN" altLang="en-US" sz="2400" b="1" dirty="0">
                <a:latin typeface="Calibri" panose="020F0502020204030204" pitchFamily="34" charset="0"/>
              </a:rPr>
              <a:t>水泥综合电耗计算方法</a:t>
            </a:r>
            <a:endParaRPr lang="en-US" altLang="zh-CN" sz="2400" b="1" dirty="0">
              <a:latin typeface="Calibri" panose="020F0502020204030204" pitchFamily="34" charset="0"/>
            </a:endParaRPr>
          </a:p>
          <a:p>
            <a:pPr>
              <a:spcBef>
                <a:spcPct val="20000"/>
              </a:spcBef>
              <a:buFont typeface="Arial" panose="020B0604020202020204" pitchFamily="34" charset="0"/>
              <a:buNone/>
            </a:pPr>
            <a:endParaRPr lang="en-US" altLang="zh-CN" sz="2400" dirty="0">
              <a:latin typeface="Calibri" panose="020F0502020204030204" pitchFamily="34" charset="0"/>
            </a:endParaRPr>
          </a:p>
          <a:p>
            <a:pPr>
              <a:spcBef>
                <a:spcPct val="20000"/>
              </a:spcBef>
              <a:buFont typeface="Arial" panose="020B0604020202020204" pitchFamily="34" charset="0"/>
              <a:buNone/>
            </a:pPr>
            <a:endParaRPr lang="en-US" altLang="zh-CN" sz="2400" dirty="0">
              <a:latin typeface="Calibri" panose="020F0502020204030204" pitchFamily="34" charset="0"/>
            </a:endParaRPr>
          </a:p>
          <a:p>
            <a:pPr>
              <a:lnSpc>
                <a:spcPts val="2000"/>
              </a:lnSpc>
              <a:spcBef>
                <a:spcPct val="20000"/>
              </a:spcBef>
              <a:buFont typeface="Arial" panose="020B0604020202020204" pitchFamily="34" charset="0"/>
              <a:buNone/>
            </a:pPr>
            <a:r>
              <a:rPr lang="en-US" altLang="zh-CN" sz="2000" b="1" dirty="0">
                <a:latin typeface="Calibri" panose="020F0502020204030204" pitchFamily="34" charset="0"/>
              </a:rPr>
              <a:t>        </a:t>
            </a:r>
            <a:r>
              <a:rPr lang="en-US" altLang="zh-CN" sz="2000" b="1" i="1" dirty="0">
                <a:latin typeface="Calibri" panose="020F0502020204030204" pitchFamily="34" charset="0"/>
              </a:rPr>
              <a:t>Q</a:t>
            </a:r>
            <a:r>
              <a:rPr lang="en-US" altLang="zh-CN" sz="2000" b="1" i="1" baseline="-25000" dirty="0">
                <a:latin typeface="Calibri" panose="020F0502020204030204" pitchFamily="34" charset="0"/>
              </a:rPr>
              <a:t>s</a:t>
            </a:r>
            <a:r>
              <a:rPr lang="en-US" altLang="zh-CN" sz="2000" b="1" i="1" dirty="0">
                <a:latin typeface="Calibri" panose="020F0502020204030204" pitchFamily="34" charset="0"/>
              </a:rPr>
              <a:t>:  </a:t>
            </a:r>
            <a:r>
              <a:rPr lang="zh-CN" altLang="en-US" sz="2000" dirty="0">
                <a:latin typeface="Calibri" panose="020F0502020204030204" pitchFamily="34" charset="0"/>
              </a:rPr>
              <a:t>水泥综合电耗，</a:t>
            </a:r>
            <a:r>
              <a:rPr lang="en-US" altLang="zh-CN" sz="2000" dirty="0">
                <a:latin typeface="Verdana" panose="020B0604030504040204" pitchFamily="34" charset="0"/>
              </a:rPr>
              <a:t>kWh/t</a:t>
            </a:r>
            <a:r>
              <a:rPr lang="zh-CN" altLang="en-US" sz="2000" dirty="0">
                <a:latin typeface="Verdana" panose="020B0604030504040204" pitchFamily="34" charset="0"/>
              </a:rPr>
              <a:t>；</a:t>
            </a:r>
            <a:endParaRPr lang="en-US" altLang="zh-CN" sz="2000" dirty="0">
              <a:latin typeface="Calibri" panose="020F0502020204030204" pitchFamily="34" charset="0"/>
            </a:endParaRPr>
          </a:p>
          <a:p>
            <a:pPr>
              <a:lnSpc>
                <a:spcPts val="2000"/>
              </a:lnSpc>
              <a:spcBef>
                <a:spcPct val="20000"/>
              </a:spcBef>
              <a:buFont typeface="Arial" panose="020B0604020202020204" pitchFamily="34" charset="0"/>
              <a:buNone/>
            </a:pPr>
            <a:r>
              <a:rPr lang="en-US" altLang="zh-CN" sz="2000" dirty="0">
                <a:latin typeface="Verdana" panose="020B0604030504040204" pitchFamily="34" charset="0"/>
              </a:rPr>
              <a:t>     </a:t>
            </a:r>
            <a:r>
              <a:rPr lang="en-US" altLang="zh-CN" sz="2000" i="1" dirty="0" err="1">
                <a:latin typeface="Verdana" panose="020B0604030504040204" pitchFamily="34" charset="0"/>
              </a:rPr>
              <a:t>q</a:t>
            </a:r>
            <a:r>
              <a:rPr lang="en-US" altLang="zh-CN" sz="2000" i="1" baseline="-25000" dirty="0" err="1">
                <a:latin typeface="Verdana" panose="020B0604030504040204" pitchFamily="34" charset="0"/>
              </a:rPr>
              <a:t>fm</a:t>
            </a:r>
            <a:r>
              <a:rPr lang="zh-CN" altLang="en-US" sz="2000" dirty="0">
                <a:latin typeface="Verdana" panose="020B0604030504040204" pitchFamily="34" charset="0"/>
              </a:rPr>
              <a:t>：统计期内水泥粉磨及包装过程耗电量，</a:t>
            </a:r>
            <a:r>
              <a:rPr lang="en-US" altLang="zh-CN" sz="2000" dirty="0">
                <a:latin typeface="Verdana" panose="020B0604030504040204" pitchFamily="34" charset="0"/>
              </a:rPr>
              <a:t>kWh</a:t>
            </a:r>
            <a:r>
              <a:rPr lang="zh-CN" altLang="en-US" sz="2000" dirty="0">
                <a:latin typeface="Verdana" panose="020B0604030504040204" pitchFamily="34" charset="0"/>
              </a:rPr>
              <a:t>；</a:t>
            </a:r>
          </a:p>
          <a:p>
            <a:pPr>
              <a:lnSpc>
                <a:spcPts val="2000"/>
              </a:lnSpc>
              <a:spcBef>
                <a:spcPct val="20000"/>
              </a:spcBef>
              <a:buFont typeface="Arial" panose="020B0604020202020204" pitchFamily="34" charset="0"/>
              <a:buNone/>
            </a:pPr>
            <a:r>
              <a:rPr lang="en-US" altLang="zh-CN" sz="2000" dirty="0">
                <a:latin typeface="Verdana" panose="020B0604030504040204" pitchFamily="34" charset="0"/>
              </a:rPr>
              <a:t>     </a:t>
            </a:r>
            <a:r>
              <a:rPr lang="en-US" altLang="zh-CN" sz="2000" i="1" dirty="0" err="1">
                <a:latin typeface="Verdana" panose="020B0604030504040204" pitchFamily="34" charset="0"/>
              </a:rPr>
              <a:t>Q</a:t>
            </a:r>
            <a:r>
              <a:rPr lang="en-US" altLang="zh-CN" sz="2000" baseline="-25000" dirty="0" err="1">
                <a:latin typeface="Verdana" panose="020B0604030504040204" pitchFamily="34" charset="0"/>
              </a:rPr>
              <a:t>cl</a:t>
            </a:r>
            <a:r>
              <a:rPr lang="zh-CN" altLang="en-US" sz="2000" dirty="0">
                <a:latin typeface="Verdana" panose="020B0604030504040204" pitchFamily="34" charset="0"/>
              </a:rPr>
              <a:t>：统计期内熟料综合电耗， </a:t>
            </a:r>
            <a:r>
              <a:rPr lang="en-US" altLang="zh-CN" sz="2000" dirty="0">
                <a:latin typeface="Verdana" panose="020B0604030504040204" pitchFamily="34" charset="0"/>
              </a:rPr>
              <a:t>kWh/t</a:t>
            </a:r>
            <a:r>
              <a:rPr lang="zh-CN" altLang="en-US" sz="2000" dirty="0" smtClean="0">
                <a:latin typeface="Verdana" panose="020B0604030504040204" pitchFamily="34" charset="0"/>
              </a:rPr>
              <a:t>；</a:t>
            </a:r>
            <a:r>
              <a:rPr lang="zh-CN" altLang="en-US" sz="1600" dirty="0" smtClean="0">
                <a:solidFill>
                  <a:srgbClr val="FF0000"/>
                </a:solidFill>
                <a:latin typeface="Verdana" panose="020B0604030504040204" pitchFamily="34" charset="0"/>
              </a:rPr>
              <a:t>（</a:t>
            </a:r>
            <a:r>
              <a:rPr lang="zh-CN" altLang="en-US" sz="1600" dirty="0" smtClean="0">
                <a:latin typeface="Verdana" panose="020B0604030504040204" pitchFamily="34" charset="0"/>
              </a:rPr>
              <a:t> </a:t>
            </a:r>
            <a:r>
              <a:rPr lang="en-US" altLang="zh-CN" sz="1600" dirty="0" smtClean="0">
                <a:solidFill>
                  <a:srgbClr val="FF0000"/>
                </a:solidFill>
                <a:latin typeface="Verdana" panose="020B0604030504040204" pitchFamily="34" charset="0"/>
              </a:rPr>
              <a:t>※ </a:t>
            </a:r>
            <a:r>
              <a:rPr lang="zh-CN" altLang="en-US" sz="1600" dirty="0" smtClean="0">
                <a:solidFill>
                  <a:srgbClr val="FF0000"/>
                </a:solidFill>
                <a:latin typeface="Verdana" panose="020B0604030504040204" pitchFamily="34" charset="0"/>
              </a:rPr>
              <a:t>当企业</a:t>
            </a:r>
            <a:r>
              <a:rPr lang="zh-CN" altLang="en-US" sz="1600" b="1" dirty="0" smtClean="0">
                <a:solidFill>
                  <a:schemeClr val="accent4"/>
                </a:solidFill>
                <a:latin typeface="Verdana" panose="020B0604030504040204" pitchFamily="34" charset="0"/>
              </a:rPr>
              <a:t>全部</a:t>
            </a:r>
            <a:r>
              <a:rPr lang="zh-CN" altLang="en-US" sz="1600" dirty="0" smtClean="0">
                <a:solidFill>
                  <a:srgbClr val="FF0000"/>
                </a:solidFill>
                <a:latin typeface="Verdana" panose="020B0604030504040204" pitchFamily="34" charset="0"/>
              </a:rPr>
              <a:t>外购熟料料生产水泥时，</a:t>
            </a:r>
            <a:r>
              <a:rPr lang="en-US" altLang="zh-CN" sz="1600" i="1" dirty="0" smtClean="0">
                <a:solidFill>
                  <a:srgbClr val="FF0000"/>
                </a:solidFill>
                <a:latin typeface="Verdana" panose="020B0604030504040204" pitchFamily="34" charset="0"/>
              </a:rPr>
              <a:t> </a:t>
            </a:r>
            <a:r>
              <a:rPr lang="en-US" altLang="zh-CN" sz="1600" i="1" dirty="0" err="1" smtClean="0">
                <a:solidFill>
                  <a:srgbClr val="FF0000"/>
                </a:solidFill>
                <a:latin typeface="Verdana" panose="020B0604030504040204" pitchFamily="34" charset="0"/>
              </a:rPr>
              <a:t>Q</a:t>
            </a:r>
            <a:r>
              <a:rPr lang="en-US" altLang="zh-CN" sz="1600" baseline="-25000" dirty="0" err="1" smtClean="0">
                <a:solidFill>
                  <a:srgbClr val="FF0000"/>
                </a:solidFill>
                <a:latin typeface="Verdana" panose="020B0604030504040204" pitchFamily="34" charset="0"/>
              </a:rPr>
              <a:t>cl</a:t>
            </a:r>
            <a:r>
              <a:rPr lang="en-US" altLang="zh-CN" sz="1600" baseline="-25000" dirty="0" smtClean="0">
                <a:solidFill>
                  <a:srgbClr val="FF0000"/>
                </a:solidFill>
                <a:latin typeface="Verdana" panose="020B0604030504040204" pitchFamily="34" charset="0"/>
              </a:rPr>
              <a:t> </a:t>
            </a:r>
            <a:r>
              <a:rPr lang="zh-CN" altLang="en-US" sz="1600" dirty="0" smtClean="0">
                <a:solidFill>
                  <a:srgbClr val="FF0000"/>
                </a:solidFill>
                <a:latin typeface="Verdana" panose="020B0604030504040204" pitchFamily="34" charset="0"/>
              </a:rPr>
              <a:t>按零计算；</a:t>
            </a:r>
            <a:r>
              <a:rPr lang="en-US" altLang="zh-CN" sz="1600" dirty="0" smtClean="0">
                <a:solidFill>
                  <a:srgbClr val="FF0000"/>
                </a:solidFill>
                <a:latin typeface="Verdana" panose="020B0604030504040204" pitchFamily="34" charset="0"/>
              </a:rPr>
              <a:t> ※ </a:t>
            </a:r>
            <a:r>
              <a:rPr lang="zh-CN" altLang="en-US" sz="1600" dirty="0" smtClean="0">
                <a:solidFill>
                  <a:srgbClr val="FF0000"/>
                </a:solidFill>
                <a:latin typeface="Verdana" panose="020B0604030504040204" pitchFamily="34" charset="0"/>
              </a:rPr>
              <a:t>当企业外购</a:t>
            </a:r>
            <a:r>
              <a:rPr lang="zh-CN" altLang="en-US" sz="1600" b="1" dirty="0" smtClean="0">
                <a:latin typeface="Verdana" panose="020B0604030504040204" pitchFamily="34" charset="0"/>
              </a:rPr>
              <a:t>部分</a:t>
            </a:r>
            <a:r>
              <a:rPr lang="zh-CN" altLang="en-US" sz="1600" dirty="0" smtClean="0">
                <a:solidFill>
                  <a:srgbClr val="FF0000"/>
                </a:solidFill>
                <a:latin typeface="Verdana" panose="020B0604030504040204" pitchFamily="34" charset="0"/>
              </a:rPr>
              <a:t>熟料料生产水泥时，外购熟料的</a:t>
            </a:r>
            <a:r>
              <a:rPr lang="en-US" altLang="zh-CN" sz="1600" dirty="0" smtClean="0">
                <a:solidFill>
                  <a:srgbClr val="FF0000"/>
                </a:solidFill>
                <a:latin typeface="Verdana" panose="020B0604030504040204" pitchFamily="34" charset="0"/>
              </a:rPr>
              <a:t> </a:t>
            </a:r>
            <a:r>
              <a:rPr lang="en-US" altLang="zh-CN" sz="1600" i="1" dirty="0" smtClean="0">
                <a:solidFill>
                  <a:srgbClr val="FF0000"/>
                </a:solidFill>
                <a:latin typeface="Verdana" panose="020B0604030504040204" pitchFamily="34" charset="0"/>
              </a:rPr>
              <a:t> </a:t>
            </a:r>
            <a:r>
              <a:rPr lang="en-US" altLang="zh-CN" sz="1600" i="1" dirty="0" err="1" smtClean="0">
                <a:solidFill>
                  <a:srgbClr val="FF0000"/>
                </a:solidFill>
                <a:latin typeface="Verdana" panose="020B0604030504040204" pitchFamily="34" charset="0"/>
              </a:rPr>
              <a:t>Q</a:t>
            </a:r>
            <a:r>
              <a:rPr lang="en-US" altLang="zh-CN" sz="1600" baseline="-25000" dirty="0" err="1" smtClean="0">
                <a:solidFill>
                  <a:srgbClr val="FF0000"/>
                </a:solidFill>
                <a:latin typeface="Verdana" panose="020B0604030504040204" pitchFamily="34" charset="0"/>
              </a:rPr>
              <a:t>cl</a:t>
            </a:r>
            <a:r>
              <a:rPr lang="zh-CN" altLang="en-US" sz="1600" dirty="0" smtClean="0">
                <a:solidFill>
                  <a:srgbClr val="FF0000"/>
                </a:solidFill>
                <a:latin typeface="Verdana" panose="020B0604030504040204" pitchFamily="34" charset="0"/>
              </a:rPr>
              <a:t>按</a:t>
            </a:r>
            <a:r>
              <a:rPr lang="en-US" altLang="zh-CN" sz="1600" dirty="0" smtClean="0">
                <a:solidFill>
                  <a:srgbClr val="FF0000"/>
                </a:solidFill>
                <a:latin typeface="Verdana" panose="020B0604030504040204" pitchFamily="34" charset="0"/>
              </a:rPr>
              <a:t>65</a:t>
            </a:r>
            <a:r>
              <a:rPr lang="zh-CN" altLang="en-US" sz="1600" dirty="0" smtClean="0">
                <a:solidFill>
                  <a:srgbClr val="FF0000"/>
                </a:solidFill>
                <a:latin typeface="Verdana" panose="020B0604030504040204" pitchFamily="34" charset="0"/>
              </a:rPr>
              <a:t>千瓦时</a:t>
            </a:r>
            <a:r>
              <a:rPr lang="en-US" altLang="zh-CN" sz="1600" dirty="0" smtClean="0">
                <a:solidFill>
                  <a:srgbClr val="FF0000"/>
                </a:solidFill>
                <a:latin typeface="Verdana" panose="020B0604030504040204" pitchFamily="34" charset="0"/>
              </a:rPr>
              <a:t>/</a:t>
            </a:r>
            <a:r>
              <a:rPr lang="zh-CN" altLang="en-US" sz="1600" dirty="0" smtClean="0">
                <a:solidFill>
                  <a:srgbClr val="FF0000"/>
                </a:solidFill>
                <a:latin typeface="Verdana" panose="020B0604030504040204" pitchFamily="34" charset="0"/>
              </a:rPr>
              <a:t>吨统一计算）</a:t>
            </a:r>
            <a:r>
              <a:rPr lang="zh-CN" altLang="en-US" sz="1600" dirty="0" smtClean="0">
                <a:latin typeface="Verdana" panose="020B0604030504040204" pitchFamily="34" charset="0"/>
              </a:rPr>
              <a:t>       </a:t>
            </a:r>
            <a:endParaRPr lang="en-US" altLang="zh-CN" sz="1600" dirty="0">
              <a:latin typeface="Verdana" panose="020B0604030504040204" pitchFamily="34" charset="0"/>
            </a:endParaRPr>
          </a:p>
          <a:p>
            <a:pPr>
              <a:lnSpc>
                <a:spcPts val="2000"/>
              </a:lnSpc>
              <a:spcBef>
                <a:spcPct val="20000"/>
              </a:spcBef>
              <a:buFont typeface="Arial" panose="020B0604020202020204" pitchFamily="34" charset="0"/>
              <a:buNone/>
            </a:pPr>
            <a:r>
              <a:rPr lang="zh-CN" altLang="en-US" sz="2000" dirty="0">
                <a:latin typeface="Verdana" panose="020B0604030504040204" pitchFamily="34" charset="0"/>
              </a:rPr>
              <a:t>     </a:t>
            </a:r>
            <a:r>
              <a:rPr lang="en-US" altLang="zh-CN" sz="2000" i="1" dirty="0" err="1">
                <a:latin typeface="Verdana" panose="020B0604030504040204" pitchFamily="34" charset="0"/>
              </a:rPr>
              <a:t>p</a:t>
            </a:r>
            <a:r>
              <a:rPr lang="en-US" altLang="zh-CN" sz="2000" b="1" i="1" baseline="-25000" dirty="0" err="1">
                <a:latin typeface="Verdana" panose="020B0604030504040204" pitchFamily="34" charset="0"/>
              </a:rPr>
              <a:t>cl</a:t>
            </a:r>
            <a:r>
              <a:rPr lang="en-US" altLang="zh-CN" sz="2000" baseline="-25000" dirty="0">
                <a:latin typeface="Verdana" panose="020B0604030504040204" pitchFamily="34" charset="0"/>
              </a:rPr>
              <a:t> </a:t>
            </a:r>
            <a:r>
              <a:rPr lang="zh-CN" altLang="en-US" sz="2000" dirty="0">
                <a:latin typeface="Verdana" panose="020B0604030504040204" pitchFamily="34" charset="0"/>
              </a:rPr>
              <a:t>：统计期内熟料综合消耗量，</a:t>
            </a:r>
            <a:r>
              <a:rPr lang="en-US" altLang="zh-CN" sz="2000" dirty="0">
                <a:latin typeface="Verdana" panose="020B0604030504040204" pitchFamily="34" charset="0"/>
              </a:rPr>
              <a:t>t</a:t>
            </a:r>
            <a:r>
              <a:rPr lang="zh-CN" altLang="en-US" sz="2000" dirty="0">
                <a:latin typeface="Verdana" panose="020B0604030504040204" pitchFamily="34" charset="0"/>
              </a:rPr>
              <a:t>；  </a:t>
            </a:r>
          </a:p>
          <a:p>
            <a:pPr>
              <a:lnSpc>
                <a:spcPts val="2000"/>
              </a:lnSpc>
              <a:spcBef>
                <a:spcPct val="20000"/>
              </a:spcBef>
              <a:buFont typeface="Arial" panose="020B0604020202020204" pitchFamily="34" charset="0"/>
              <a:buNone/>
            </a:pPr>
            <a:r>
              <a:rPr lang="en-US" altLang="zh-CN" sz="2000" dirty="0">
                <a:latin typeface="Verdana" panose="020B0604030504040204" pitchFamily="34" charset="0"/>
              </a:rPr>
              <a:t>     </a:t>
            </a:r>
            <a:r>
              <a:rPr lang="en-US" altLang="zh-CN" sz="2000" i="1" dirty="0" err="1">
                <a:latin typeface="Verdana" panose="020B0604030504040204" pitchFamily="34" charset="0"/>
              </a:rPr>
              <a:t>q</a:t>
            </a:r>
            <a:r>
              <a:rPr lang="en-US" altLang="zh-CN" sz="2000" b="1" i="1" baseline="-25000" dirty="0" err="1">
                <a:latin typeface="Verdana" panose="020B0604030504040204" pitchFamily="34" charset="0"/>
              </a:rPr>
              <a:t>m</a:t>
            </a:r>
            <a:r>
              <a:rPr lang="en-US" altLang="zh-CN" sz="2000" baseline="-25000" dirty="0">
                <a:latin typeface="Verdana" panose="020B0604030504040204" pitchFamily="34" charset="0"/>
              </a:rPr>
              <a:t> </a:t>
            </a:r>
            <a:r>
              <a:rPr lang="zh-CN" altLang="en-US" sz="2000" dirty="0">
                <a:latin typeface="Verdana" panose="020B0604030504040204" pitchFamily="34" charset="0"/>
              </a:rPr>
              <a:t>：统计期内混合材预处理平均电耗，</a:t>
            </a:r>
            <a:r>
              <a:rPr lang="en-US" altLang="zh-CN" sz="2000" dirty="0">
                <a:latin typeface="Verdana" panose="020B0604030504040204" pitchFamily="34" charset="0"/>
              </a:rPr>
              <a:t>kWh/t</a:t>
            </a:r>
            <a:r>
              <a:rPr lang="zh-CN" altLang="en-US" sz="2000" dirty="0">
                <a:latin typeface="Verdana" panose="020B0604030504040204" pitchFamily="34" charset="0"/>
              </a:rPr>
              <a:t>；</a:t>
            </a:r>
            <a:endParaRPr lang="en-US" altLang="zh-CN" sz="2000" dirty="0">
              <a:latin typeface="Verdana" panose="020B0604030504040204" pitchFamily="34" charset="0"/>
            </a:endParaRPr>
          </a:p>
          <a:p>
            <a:pPr>
              <a:lnSpc>
                <a:spcPts val="2000"/>
              </a:lnSpc>
              <a:spcBef>
                <a:spcPct val="20000"/>
              </a:spcBef>
              <a:buFont typeface="Arial" panose="020B0604020202020204" pitchFamily="34" charset="0"/>
              <a:buNone/>
            </a:pPr>
            <a:r>
              <a:rPr lang="zh-CN" altLang="en-US" sz="2000" i="1" dirty="0">
                <a:latin typeface="Verdana" panose="020B0604030504040204" pitchFamily="34" charset="0"/>
              </a:rPr>
              <a:t>     </a:t>
            </a:r>
            <a:r>
              <a:rPr lang="en-US" altLang="zh-CN" sz="2000" i="1" dirty="0">
                <a:latin typeface="Verdana" panose="020B0604030504040204" pitchFamily="34" charset="0"/>
              </a:rPr>
              <a:t>p</a:t>
            </a:r>
            <a:r>
              <a:rPr lang="en-US" altLang="zh-CN" sz="2000" b="1" i="1" baseline="-25000" dirty="0">
                <a:latin typeface="Verdana" panose="020B0604030504040204" pitchFamily="34" charset="0"/>
              </a:rPr>
              <a:t>m</a:t>
            </a:r>
            <a:r>
              <a:rPr lang="zh-CN" altLang="en-US" sz="2000" dirty="0">
                <a:latin typeface="Verdana" panose="020B0604030504040204" pitchFamily="34" charset="0"/>
              </a:rPr>
              <a:t>：统计期内混合材消耗量，</a:t>
            </a:r>
            <a:r>
              <a:rPr lang="en-US" altLang="zh-CN" sz="2000" dirty="0">
                <a:latin typeface="Verdana" panose="020B0604030504040204" pitchFamily="34" charset="0"/>
              </a:rPr>
              <a:t>t</a:t>
            </a:r>
            <a:r>
              <a:rPr lang="zh-CN" altLang="en-US" sz="2000" dirty="0">
                <a:latin typeface="Verdana" panose="020B0604030504040204" pitchFamily="34" charset="0"/>
              </a:rPr>
              <a:t>；</a:t>
            </a:r>
          </a:p>
          <a:p>
            <a:pPr>
              <a:lnSpc>
                <a:spcPts val="2000"/>
              </a:lnSpc>
              <a:spcBef>
                <a:spcPct val="20000"/>
              </a:spcBef>
              <a:buFont typeface="Arial" panose="020B0604020202020204" pitchFamily="34" charset="0"/>
              <a:buNone/>
            </a:pPr>
            <a:r>
              <a:rPr lang="en-US" altLang="zh-CN" sz="2000" dirty="0">
                <a:latin typeface="Verdana" panose="020B0604030504040204" pitchFamily="34" charset="0"/>
              </a:rPr>
              <a:t>     </a:t>
            </a:r>
            <a:r>
              <a:rPr lang="en-US" altLang="zh-CN" sz="2000" i="1" dirty="0" err="1">
                <a:latin typeface="Verdana" panose="020B0604030504040204" pitchFamily="34" charset="0"/>
              </a:rPr>
              <a:t>q</a:t>
            </a:r>
            <a:r>
              <a:rPr lang="en-US" altLang="zh-CN" sz="2000" b="1" i="1" baseline="-25000" dirty="0" err="1">
                <a:latin typeface="Verdana" panose="020B0604030504040204" pitchFamily="34" charset="0"/>
              </a:rPr>
              <a:t>g</a:t>
            </a:r>
            <a:r>
              <a:rPr lang="zh-CN" altLang="en-US" sz="2000" dirty="0">
                <a:latin typeface="Verdana" panose="020B0604030504040204" pitchFamily="34" charset="0"/>
              </a:rPr>
              <a:t>：统计期内石膏平均电耗，</a:t>
            </a:r>
            <a:r>
              <a:rPr lang="en-US" altLang="zh-CN" sz="2000" dirty="0">
                <a:latin typeface="Verdana" panose="020B0604030504040204" pitchFamily="34" charset="0"/>
              </a:rPr>
              <a:t>kWh/t</a:t>
            </a:r>
            <a:r>
              <a:rPr lang="zh-CN" altLang="en-US" sz="2000" dirty="0">
                <a:latin typeface="Verdana" panose="020B0604030504040204" pitchFamily="34" charset="0"/>
              </a:rPr>
              <a:t>；          </a:t>
            </a:r>
            <a:endParaRPr lang="en-US" altLang="zh-CN" sz="2000" dirty="0">
              <a:latin typeface="Verdana" panose="020B0604030504040204" pitchFamily="34" charset="0"/>
            </a:endParaRPr>
          </a:p>
          <a:p>
            <a:pPr>
              <a:lnSpc>
                <a:spcPts val="2000"/>
              </a:lnSpc>
              <a:spcBef>
                <a:spcPct val="20000"/>
              </a:spcBef>
              <a:buFont typeface="Arial" panose="020B0604020202020204" pitchFamily="34" charset="0"/>
              <a:buNone/>
            </a:pPr>
            <a:r>
              <a:rPr lang="zh-CN" altLang="en-US" sz="2000" dirty="0">
                <a:latin typeface="Verdana" panose="020B0604030504040204" pitchFamily="34" charset="0"/>
              </a:rPr>
              <a:t>     </a:t>
            </a:r>
            <a:r>
              <a:rPr lang="en-US" altLang="zh-CN" sz="2000" i="1" dirty="0">
                <a:latin typeface="Verdana" panose="020B0604030504040204" pitchFamily="34" charset="0"/>
              </a:rPr>
              <a:t>p</a:t>
            </a:r>
            <a:r>
              <a:rPr lang="en-US" altLang="zh-CN" sz="2000" b="1" i="1" baseline="-25000" dirty="0">
                <a:latin typeface="Verdana" panose="020B0604030504040204" pitchFamily="34" charset="0"/>
              </a:rPr>
              <a:t>g</a:t>
            </a:r>
            <a:r>
              <a:rPr lang="zh-CN" altLang="en-US" sz="2000" dirty="0">
                <a:latin typeface="Verdana" panose="020B0604030504040204" pitchFamily="34" charset="0"/>
              </a:rPr>
              <a:t>：统计期内石膏消耗量，</a:t>
            </a:r>
            <a:r>
              <a:rPr lang="en-US" altLang="zh-CN" sz="2000" dirty="0">
                <a:latin typeface="Verdana" panose="020B0604030504040204" pitchFamily="34" charset="0"/>
              </a:rPr>
              <a:t>t</a:t>
            </a:r>
            <a:r>
              <a:rPr lang="zh-CN" altLang="en-US" sz="2000" dirty="0">
                <a:latin typeface="Verdana" panose="020B0604030504040204" pitchFamily="34" charset="0"/>
              </a:rPr>
              <a:t>；</a:t>
            </a:r>
          </a:p>
          <a:p>
            <a:pPr>
              <a:lnSpc>
                <a:spcPts val="2000"/>
              </a:lnSpc>
              <a:spcBef>
                <a:spcPct val="20000"/>
              </a:spcBef>
              <a:buFont typeface="Arial" panose="020B0604020202020204" pitchFamily="34" charset="0"/>
              <a:buNone/>
            </a:pPr>
            <a:r>
              <a:rPr lang="en-US" altLang="zh-CN" sz="2000" dirty="0">
                <a:latin typeface="Verdana" panose="020B0604030504040204" pitchFamily="34" charset="0"/>
              </a:rPr>
              <a:t>     </a:t>
            </a:r>
            <a:r>
              <a:rPr lang="en-US" altLang="zh-CN" sz="2000" i="1" dirty="0" err="1">
                <a:latin typeface="Verdana" panose="020B0604030504040204" pitchFamily="34" charset="0"/>
              </a:rPr>
              <a:t>q</a:t>
            </a:r>
            <a:r>
              <a:rPr lang="en-US" altLang="zh-CN" sz="2000" b="1" i="1" baseline="-25000" dirty="0" err="1">
                <a:latin typeface="Verdana" panose="020B0604030504040204" pitchFamily="34" charset="0"/>
              </a:rPr>
              <a:t>fz</a:t>
            </a:r>
            <a:r>
              <a:rPr lang="zh-CN" altLang="en-US" sz="2000" dirty="0">
                <a:latin typeface="Verdana" panose="020B0604030504040204" pitchFamily="34" charset="0"/>
              </a:rPr>
              <a:t>：统计期内应分摊辅助用电量，</a:t>
            </a:r>
            <a:r>
              <a:rPr lang="en-US" altLang="zh-CN" sz="2000" dirty="0">
                <a:latin typeface="Verdana" panose="020B0604030504040204" pitchFamily="34" charset="0"/>
              </a:rPr>
              <a:t>kWh</a:t>
            </a:r>
            <a:r>
              <a:rPr lang="zh-CN" altLang="en-US" sz="2000" dirty="0">
                <a:latin typeface="Verdana" panose="020B0604030504040204" pitchFamily="34" charset="0"/>
              </a:rPr>
              <a:t>；</a:t>
            </a:r>
          </a:p>
          <a:p>
            <a:pPr>
              <a:lnSpc>
                <a:spcPts val="2000"/>
              </a:lnSpc>
              <a:spcBef>
                <a:spcPct val="20000"/>
              </a:spcBef>
              <a:buFont typeface="Arial" panose="020B0604020202020204" pitchFamily="34" charset="0"/>
              <a:buNone/>
            </a:pPr>
            <a:r>
              <a:rPr lang="en-US" altLang="zh-CN" sz="2000" dirty="0">
                <a:latin typeface="Verdana" panose="020B0604030504040204" pitchFamily="34" charset="0"/>
              </a:rPr>
              <a:t>     </a:t>
            </a:r>
            <a:r>
              <a:rPr lang="en-US" altLang="zh-CN" sz="2000" i="1" dirty="0">
                <a:latin typeface="Verdana" panose="020B0604030504040204" pitchFamily="34" charset="0"/>
              </a:rPr>
              <a:t>P</a:t>
            </a:r>
            <a:r>
              <a:rPr lang="en-US" altLang="zh-CN" sz="2000" b="1" i="1" baseline="-25000" dirty="0">
                <a:latin typeface="Verdana" panose="020B0604030504040204" pitchFamily="34" charset="0"/>
              </a:rPr>
              <a:t>c</a:t>
            </a:r>
            <a:r>
              <a:rPr lang="zh-CN" altLang="en-US" sz="2000" dirty="0">
                <a:latin typeface="Verdana" panose="020B0604030504040204" pitchFamily="34" charset="0"/>
              </a:rPr>
              <a:t>：统计期内水泥总产量，</a:t>
            </a:r>
            <a:r>
              <a:rPr lang="en-US" altLang="zh-CN" sz="2000" dirty="0">
                <a:latin typeface="Verdana" panose="020B0604030504040204" pitchFamily="34" charset="0"/>
              </a:rPr>
              <a:t>t</a:t>
            </a:r>
            <a:r>
              <a:rPr lang="zh-CN" altLang="en-US" sz="2000" dirty="0">
                <a:latin typeface="Verdana" panose="020B0604030504040204" pitchFamily="34" charset="0"/>
              </a:rPr>
              <a:t>。  </a:t>
            </a:r>
          </a:p>
        </p:txBody>
      </p:sp>
      <p:graphicFrame>
        <p:nvGraphicFramePr>
          <p:cNvPr id="7" name="Object 4"/>
          <p:cNvGraphicFramePr>
            <a:graphicFrameLocks noChangeAspect="1"/>
          </p:cNvGraphicFramePr>
          <p:nvPr/>
        </p:nvGraphicFramePr>
        <p:xfrm>
          <a:off x="1403648" y="1772816"/>
          <a:ext cx="5784850" cy="838200"/>
        </p:xfrm>
        <a:graphic>
          <a:graphicData uri="http://schemas.openxmlformats.org/presentationml/2006/ole">
            <mc:AlternateContent xmlns:mc="http://schemas.openxmlformats.org/markup-compatibility/2006">
              <mc:Choice xmlns:v="urn:schemas-microsoft-com:vml" Requires="v">
                <p:oleObj spid="_x0000_s84996" name="Equation" r:id="rId3" imgW="50901600" imgH="9448800" progId="Equation.3">
                  <p:embed/>
                </p:oleObj>
              </mc:Choice>
              <mc:Fallback>
                <p:oleObj name="Equation" r:id="rId3" imgW="50901600" imgH="9448800" progId="Equation.3">
                  <p:embed/>
                  <p:pic>
                    <p:nvPicPr>
                      <p:cNvPr id="0" name="Picture 1" descr="image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772816"/>
                        <a:ext cx="5784850" cy="838200"/>
                      </a:xfrm>
                      <a:prstGeom prst="rect">
                        <a:avLst/>
                      </a:prstGeom>
                      <a:solidFill>
                        <a:srgbClr val="FFFFFF"/>
                      </a:solidFill>
                    </p:spPr>
                  </p:pic>
                </p:oleObj>
              </mc:Fallback>
            </mc:AlternateContent>
          </a:graphicData>
        </a:graphic>
      </p:graphicFrame>
      <p:pic>
        <p:nvPicPr>
          <p:cNvPr id="8" name="Picture 2" descr="首页"/>
          <p:cNvPicPr>
            <a:picLocks noChangeAspect="1" noChangeArrowheads="1"/>
          </p:cNvPicPr>
          <p:nvPr/>
        </p:nvPicPr>
        <p:blipFill>
          <a:blip r:embed="rId5" cstate="print"/>
          <a:srcRect/>
          <a:stretch>
            <a:fillRect/>
          </a:stretch>
        </p:blipFill>
        <p:spPr bwMode="auto">
          <a:xfrm>
            <a:off x="0" y="6419849"/>
            <a:ext cx="2181225" cy="438151"/>
          </a:xfrm>
          <a:prstGeom prst="rect">
            <a:avLst/>
          </a:prstGeom>
          <a:noFill/>
        </p:spPr>
      </p:pic>
      <p:sp>
        <p:nvSpPr>
          <p:cNvPr id="9" name="灯片编号占位符 8"/>
          <p:cNvSpPr>
            <a:spLocks noGrp="1"/>
          </p:cNvSpPr>
          <p:nvPr>
            <p:ph type="sldNum" sz="quarter" idx="12"/>
          </p:nvPr>
        </p:nvSpPr>
        <p:spPr/>
        <p:txBody>
          <a:bodyPr/>
          <a:lstStyle/>
          <a:p>
            <a:pPr>
              <a:defRPr/>
            </a:pPr>
            <a:fld id="{B826336C-0188-4B59-9D2F-E3F3C31C3E85}" type="slidenum">
              <a:rPr lang="zh-CN" altLang="en-US" smtClean="0">
                <a:solidFill>
                  <a:prstClr val="black">
                    <a:tint val="75000"/>
                  </a:prstClr>
                </a:solidFill>
              </a:rPr>
              <a:pPr>
                <a:defRPr/>
              </a:pPr>
              <a:t>47</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p:nvSpPr>
        <p:spPr>
          <a:xfrm>
            <a:off x="457200" y="274638"/>
            <a:ext cx="8229600" cy="1143000"/>
          </a:xfrm>
          <a:prstGeom prst="rect">
            <a:avLst/>
          </a:prstGeom>
        </p:spPr>
        <p:txBody>
          <a:bodyPr/>
          <a:lstStyle/>
          <a:p>
            <a:pPr eaLnBrk="0" fontAlgn="base" hangingPunct="0">
              <a:spcBef>
                <a:spcPct val="0"/>
              </a:spcBef>
              <a:spcAft>
                <a:spcPct val="0"/>
              </a:spcAft>
              <a:defRPr/>
            </a:pPr>
            <a:r>
              <a:rPr lang="en-US" altLang="zh-CN" sz="2900" b="1" dirty="0" smtClean="0">
                <a:latin typeface="+mj-lt"/>
                <a:ea typeface="+mj-ea"/>
                <a:cs typeface="+mj-cs"/>
              </a:rPr>
              <a:t>4.4</a:t>
            </a:r>
            <a:r>
              <a:rPr lang="zh-CN" altLang="en-US" sz="2900" b="1" dirty="0" smtClean="0">
                <a:latin typeface="+mj-lt"/>
                <a:ea typeface="+mj-ea"/>
                <a:cs typeface="+mj-cs"/>
              </a:rPr>
              <a:t>计算方法</a:t>
            </a:r>
            <a:endParaRPr lang="zh-CN" altLang="en-US" sz="2900" b="1" dirty="0">
              <a:latin typeface="+mj-lt"/>
              <a:ea typeface="+mj-ea"/>
              <a:cs typeface="+mj-cs"/>
            </a:endParaRPr>
          </a:p>
        </p:txBody>
      </p:sp>
      <p:sp>
        <p:nvSpPr>
          <p:cNvPr id="5" name="矩形 2"/>
          <p:cNvSpPr>
            <a:spLocks noChangeArrowheads="1"/>
          </p:cNvSpPr>
          <p:nvPr/>
        </p:nvSpPr>
        <p:spPr bwMode="auto">
          <a:xfrm>
            <a:off x="827088" y="1557338"/>
            <a:ext cx="7602564" cy="358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None/>
            </a:pPr>
            <a:r>
              <a:rPr lang="en-US" altLang="zh-CN" sz="2400" b="1" dirty="0" smtClean="0">
                <a:latin typeface="Calibri" panose="020F0502020204030204" pitchFamily="34" charset="0"/>
              </a:rPr>
              <a:t>5</a:t>
            </a:r>
            <a:r>
              <a:rPr lang="zh-CN" altLang="en-US" sz="2400" b="1" dirty="0" smtClean="0">
                <a:latin typeface="Calibri" panose="020F0502020204030204" pitchFamily="34" charset="0"/>
              </a:rPr>
              <a:t>、</a:t>
            </a:r>
            <a:r>
              <a:rPr lang="zh-CN" altLang="en-US" sz="2400" b="1" dirty="0">
                <a:latin typeface="Calibri" panose="020F0502020204030204" pitchFamily="34" charset="0"/>
              </a:rPr>
              <a:t>可比水泥综合电耗</a:t>
            </a:r>
            <a:r>
              <a:rPr lang="zh-CN" altLang="en-US" sz="2400" b="1" dirty="0" smtClean="0">
                <a:latin typeface="Calibri" panose="020F0502020204030204" pitchFamily="34" charset="0"/>
              </a:rPr>
              <a:t>计算方法</a:t>
            </a:r>
            <a:endParaRPr lang="en-US" altLang="zh-CN" sz="2400" dirty="0">
              <a:latin typeface="Calibri" panose="020F0502020204030204" pitchFamily="34" charset="0"/>
            </a:endParaRPr>
          </a:p>
          <a:p>
            <a:pPr algn="ctr">
              <a:spcBef>
                <a:spcPct val="20000"/>
              </a:spcBef>
              <a:buFont typeface="Arial" panose="020B0604020202020204" pitchFamily="34" charset="0"/>
              <a:buNone/>
            </a:pPr>
            <a:r>
              <a:rPr lang="en-US" altLang="zh-CN" sz="2400" i="1" dirty="0" err="1">
                <a:latin typeface="Calibri" panose="020F0502020204030204" pitchFamily="34" charset="0"/>
              </a:rPr>
              <a:t>Q</a:t>
            </a:r>
            <a:r>
              <a:rPr lang="en-US" altLang="zh-CN" sz="2400" i="1" baseline="-25000" dirty="0" err="1">
                <a:latin typeface="Calibri" panose="020F0502020204030204" pitchFamily="34" charset="0"/>
              </a:rPr>
              <a:t>ks</a:t>
            </a:r>
            <a:r>
              <a:rPr lang="en-US" altLang="zh-CN" sz="2400" dirty="0">
                <a:latin typeface="Calibri" panose="020F0502020204030204" pitchFamily="34" charset="0"/>
              </a:rPr>
              <a:t>=</a:t>
            </a:r>
            <a:r>
              <a:rPr lang="en-US" altLang="zh-CN" sz="2400" i="1" dirty="0" err="1">
                <a:latin typeface="Calibri" panose="020F0502020204030204" pitchFamily="34" charset="0"/>
              </a:rPr>
              <a:t>dKQ</a:t>
            </a:r>
            <a:r>
              <a:rPr lang="en-US" altLang="zh-CN" sz="2400" i="1" baseline="-25000" dirty="0" err="1">
                <a:latin typeface="Calibri" panose="020F0502020204030204" pitchFamily="34" charset="0"/>
              </a:rPr>
              <a:t>s</a:t>
            </a:r>
            <a:endParaRPr lang="en-US" altLang="zh-CN" sz="2400" i="1" baseline="-25000" dirty="0">
              <a:latin typeface="Calibri" panose="020F0502020204030204" pitchFamily="34" charset="0"/>
            </a:endParaRPr>
          </a:p>
          <a:p>
            <a:pPr>
              <a:lnSpc>
                <a:spcPct val="120000"/>
              </a:lnSpc>
              <a:spcBef>
                <a:spcPct val="20000"/>
              </a:spcBef>
              <a:buFont typeface="Wingdings" panose="05000000000000000000" pitchFamily="2" charset="2"/>
              <a:buNone/>
            </a:pPr>
            <a:r>
              <a:rPr lang="en-US" altLang="zh-CN" sz="2000" dirty="0">
                <a:solidFill>
                  <a:srgbClr val="FF0000"/>
                </a:solidFill>
                <a:latin typeface="Calibri" panose="020F0502020204030204" pitchFamily="34" charset="0"/>
              </a:rPr>
              <a:t>       </a:t>
            </a:r>
            <a:r>
              <a:rPr lang="zh-CN" altLang="en-US" sz="2400" dirty="0">
                <a:solidFill>
                  <a:srgbClr val="FF0000"/>
                </a:solidFill>
                <a:latin typeface="Calibri" panose="020F0502020204030204" pitchFamily="34" charset="0"/>
              </a:rPr>
              <a:t>（</a:t>
            </a:r>
            <a:r>
              <a:rPr lang="en-US" altLang="zh-CN" sz="2400" dirty="0">
                <a:solidFill>
                  <a:srgbClr val="FF0000"/>
                </a:solidFill>
                <a:latin typeface="Calibri" panose="020F0502020204030204" pitchFamily="34" charset="0"/>
              </a:rPr>
              <a:t>1</a:t>
            </a:r>
            <a:r>
              <a:rPr lang="zh-CN" altLang="en-US" sz="2400" dirty="0">
                <a:solidFill>
                  <a:srgbClr val="FF0000"/>
                </a:solidFill>
                <a:latin typeface="Calibri" panose="020F0502020204030204" pitchFamily="34" charset="0"/>
              </a:rPr>
              <a:t>）水泥强度等级</a:t>
            </a:r>
            <a:r>
              <a:rPr lang="zh-CN" altLang="en-US" sz="2400" dirty="0" smtClean="0">
                <a:solidFill>
                  <a:srgbClr val="FF0000"/>
                </a:solidFill>
                <a:latin typeface="Calibri" panose="020F0502020204030204" pitchFamily="34" charset="0"/>
              </a:rPr>
              <a:t>修正系数</a:t>
            </a:r>
            <a:endParaRPr lang="en-US" altLang="zh-CN" sz="2400" dirty="0">
              <a:solidFill>
                <a:srgbClr val="FF0000"/>
              </a:solidFill>
              <a:latin typeface="Calibri" panose="020F0502020204030204" pitchFamily="34" charset="0"/>
            </a:endParaRPr>
          </a:p>
          <a:p>
            <a:pPr algn="ctr">
              <a:spcBef>
                <a:spcPct val="50000"/>
              </a:spcBef>
              <a:buFont typeface="Arial" panose="020B0604020202020204" pitchFamily="34" charset="0"/>
              <a:buNone/>
            </a:pPr>
            <a:endParaRPr lang="en-US" altLang="zh-CN" sz="2000" dirty="0">
              <a:latin typeface="Calibri" panose="020F0502020204030204" pitchFamily="34" charset="0"/>
            </a:endParaRPr>
          </a:p>
          <a:p>
            <a:pPr>
              <a:spcBef>
                <a:spcPct val="50000"/>
              </a:spcBef>
              <a:buFont typeface="Arial" panose="020B0604020202020204" pitchFamily="34" charset="0"/>
              <a:buNone/>
            </a:pPr>
            <a:r>
              <a:rPr lang="en-US" altLang="zh-CN" sz="2000" dirty="0">
                <a:cs typeface="Arial" panose="020B0604020202020204" pitchFamily="34" charset="0"/>
              </a:rPr>
              <a:t>      </a:t>
            </a:r>
            <a:r>
              <a:rPr lang="en-US" altLang="zh-CN" sz="2000" i="1" dirty="0">
                <a:cs typeface="Arial" panose="020B0604020202020204" pitchFamily="34" charset="0"/>
              </a:rPr>
              <a:t>d</a:t>
            </a:r>
            <a:r>
              <a:rPr lang="zh-CN" altLang="en-US" sz="2000" dirty="0">
                <a:cs typeface="Arial" panose="020B0604020202020204" pitchFamily="34" charset="0"/>
              </a:rPr>
              <a:t>：水泥强度等级修正系数；</a:t>
            </a:r>
            <a:endParaRPr lang="en-US" altLang="zh-CN" sz="2000" dirty="0">
              <a:cs typeface="Arial" panose="020B0604020202020204" pitchFamily="34" charset="0"/>
            </a:endParaRPr>
          </a:p>
          <a:p>
            <a:pPr>
              <a:spcBef>
                <a:spcPct val="50000"/>
              </a:spcBef>
              <a:buFont typeface="Arial" panose="020B0604020202020204" pitchFamily="34" charset="0"/>
              <a:buNone/>
            </a:pPr>
            <a:r>
              <a:rPr lang="en-US" altLang="zh-CN" sz="2000" dirty="0">
                <a:cs typeface="Arial" panose="020B0604020202020204" pitchFamily="34" charset="0"/>
              </a:rPr>
              <a:t>      </a:t>
            </a:r>
            <a:r>
              <a:rPr lang="en-US" altLang="zh-CN" sz="2000" i="1" dirty="0">
                <a:cs typeface="Arial" panose="020B0604020202020204" pitchFamily="34" charset="0"/>
              </a:rPr>
              <a:t>B</a:t>
            </a:r>
            <a:r>
              <a:rPr lang="zh-CN" altLang="en-US" sz="2000" dirty="0">
                <a:cs typeface="Arial" panose="020B0604020202020204" pitchFamily="34" charset="0"/>
              </a:rPr>
              <a:t>：统计期内水泥加权平均强度，</a:t>
            </a:r>
            <a:r>
              <a:rPr lang="en-US" altLang="zh-CN" sz="2000" dirty="0" err="1" smtClean="0">
                <a:cs typeface="Arial" panose="020B0604020202020204" pitchFamily="34" charset="0"/>
              </a:rPr>
              <a:t>Mpa</a:t>
            </a:r>
            <a:r>
              <a:rPr lang="zh-CN" altLang="en-US" sz="2000" dirty="0" smtClean="0">
                <a:cs typeface="Arial" panose="020B0604020202020204" pitchFamily="34" charset="0"/>
              </a:rPr>
              <a:t>；</a:t>
            </a:r>
            <a:endParaRPr lang="en-US" altLang="zh-CN" sz="2000" dirty="0">
              <a:cs typeface="Arial" panose="020B0604020202020204" pitchFamily="34" charset="0"/>
            </a:endParaRPr>
          </a:p>
          <a:p>
            <a:pPr>
              <a:spcBef>
                <a:spcPct val="50000"/>
              </a:spcBef>
              <a:buFont typeface="Arial" panose="020B0604020202020204" pitchFamily="34" charset="0"/>
              <a:buNone/>
            </a:pPr>
            <a:r>
              <a:rPr lang="en-US" altLang="zh-CN" sz="2000" dirty="0">
                <a:cs typeface="Arial" panose="020B0604020202020204" pitchFamily="34" charset="0"/>
              </a:rPr>
              <a:t>      42.5</a:t>
            </a:r>
            <a:r>
              <a:rPr lang="zh-CN" altLang="en-US" sz="2000" dirty="0">
                <a:cs typeface="Arial" panose="020B0604020202020204" pitchFamily="34" charset="0"/>
              </a:rPr>
              <a:t>：统计期内水泥平均抗压强度修正到</a:t>
            </a:r>
            <a:r>
              <a:rPr lang="en-US" altLang="zh-CN" sz="2000" dirty="0" smtClean="0">
                <a:cs typeface="Arial" panose="020B0604020202020204" pitchFamily="34" charset="0"/>
              </a:rPr>
              <a:t>42.5MPa</a:t>
            </a:r>
            <a:r>
              <a:rPr lang="zh-CN" altLang="en-US" sz="2000" dirty="0" smtClean="0">
                <a:cs typeface="Arial" panose="020B0604020202020204" pitchFamily="34" charset="0"/>
              </a:rPr>
              <a:t>；</a:t>
            </a:r>
            <a:endParaRPr lang="en-US" altLang="zh-CN" sz="2000" dirty="0">
              <a:cs typeface="Arial" panose="020B0604020202020204" pitchFamily="34" charset="0"/>
            </a:endParaRPr>
          </a:p>
          <a:p>
            <a:pPr>
              <a:lnSpc>
                <a:spcPts val="2000"/>
              </a:lnSpc>
              <a:spcBef>
                <a:spcPct val="20000"/>
              </a:spcBef>
              <a:buFont typeface="Arial" panose="020B0604020202020204" pitchFamily="34" charset="0"/>
              <a:buNone/>
            </a:pPr>
            <a:endParaRPr lang="zh-CN" altLang="en-US" sz="2000" dirty="0">
              <a:latin typeface="Verdana" panose="020B0604030504040204" pitchFamily="34" charset="0"/>
            </a:endParaRPr>
          </a:p>
        </p:txBody>
      </p:sp>
      <p:graphicFrame>
        <p:nvGraphicFramePr>
          <p:cNvPr id="7" name="Object 4"/>
          <p:cNvGraphicFramePr>
            <a:graphicFrameLocks noChangeAspect="1"/>
          </p:cNvGraphicFramePr>
          <p:nvPr/>
        </p:nvGraphicFramePr>
        <p:xfrm>
          <a:off x="5436096" y="2852936"/>
          <a:ext cx="1613520" cy="864096"/>
        </p:xfrm>
        <a:graphic>
          <a:graphicData uri="http://schemas.openxmlformats.org/presentationml/2006/ole">
            <mc:AlternateContent xmlns:mc="http://schemas.openxmlformats.org/markup-compatibility/2006">
              <mc:Choice xmlns:v="urn:schemas-microsoft-com:vml" Requires="v">
                <p:oleObj spid="_x0000_s87044" name="公式" r:id="rId3" imgW="19507200" imgH="10972800" progId="Equation.3">
                  <p:embed/>
                </p:oleObj>
              </mc:Choice>
              <mc:Fallback>
                <p:oleObj name="公式" r:id="rId3" imgW="19507200" imgH="10972800" progId="Equation.3">
                  <p:embed/>
                  <p:pic>
                    <p:nvPicPr>
                      <p:cNvPr id="0" name="Picture 1" descr="image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852936"/>
                        <a:ext cx="1613520" cy="864096"/>
                      </a:xfrm>
                      <a:prstGeom prst="rect">
                        <a:avLst/>
                      </a:prstGeom>
                      <a:solidFill>
                        <a:srgbClr val="9BBB59"/>
                      </a:solidFill>
                    </p:spPr>
                  </p:pic>
                </p:oleObj>
              </mc:Fallback>
            </mc:AlternateContent>
          </a:graphicData>
        </a:graphic>
      </p:graphicFrame>
      <p:pic>
        <p:nvPicPr>
          <p:cNvPr id="8" name="图片 7"/>
          <p:cNvPicPr>
            <a:picLocks noChangeAspect="1"/>
          </p:cNvPicPr>
          <p:nvPr/>
        </p:nvPicPr>
        <p:blipFill>
          <a:blip r:embed="rId5" cstate="print"/>
          <a:stretch>
            <a:fillRect/>
          </a:stretch>
        </p:blipFill>
        <p:spPr>
          <a:xfrm>
            <a:off x="1259632" y="4941168"/>
            <a:ext cx="5751827" cy="718398"/>
          </a:xfrm>
          <a:prstGeom prst="rect">
            <a:avLst/>
          </a:prstGeom>
        </p:spPr>
      </p:pic>
      <p:pic>
        <p:nvPicPr>
          <p:cNvPr id="9" name="Picture 2" descr="首页"/>
          <p:cNvPicPr>
            <a:picLocks noChangeAspect="1" noChangeArrowheads="1"/>
          </p:cNvPicPr>
          <p:nvPr/>
        </p:nvPicPr>
        <p:blipFill>
          <a:blip r:embed="rId6" cstate="print"/>
          <a:srcRect/>
          <a:stretch>
            <a:fillRect/>
          </a:stretch>
        </p:blipFill>
        <p:spPr bwMode="auto">
          <a:xfrm>
            <a:off x="0" y="6419849"/>
            <a:ext cx="2181225" cy="438151"/>
          </a:xfrm>
          <a:prstGeom prst="rect">
            <a:avLst/>
          </a:prstGeom>
          <a:noFill/>
        </p:spPr>
      </p:pic>
      <p:sp>
        <p:nvSpPr>
          <p:cNvPr id="10" name="灯片编号占位符 9"/>
          <p:cNvSpPr>
            <a:spLocks noGrp="1"/>
          </p:cNvSpPr>
          <p:nvPr>
            <p:ph type="sldNum" sz="quarter" idx="12"/>
          </p:nvPr>
        </p:nvSpPr>
        <p:spPr/>
        <p:txBody>
          <a:bodyPr/>
          <a:lstStyle/>
          <a:p>
            <a:pPr>
              <a:defRPr/>
            </a:pPr>
            <a:fld id="{B826336C-0188-4B59-9D2F-E3F3C31C3E85}" type="slidenum">
              <a:rPr lang="zh-CN" altLang="en-US" smtClean="0">
                <a:solidFill>
                  <a:prstClr val="black">
                    <a:tint val="75000"/>
                  </a:prstClr>
                </a:solidFill>
              </a:rPr>
              <a:pPr>
                <a:defRPr/>
              </a:pPr>
              <a:t>48</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p:nvSpPr>
        <p:spPr>
          <a:xfrm>
            <a:off x="457200" y="274638"/>
            <a:ext cx="8229600" cy="1143000"/>
          </a:xfrm>
          <a:prstGeom prst="rect">
            <a:avLst/>
          </a:prstGeom>
        </p:spPr>
        <p:txBody>
          <a:bodyPr/>
          <a:lstStyle/>
          <a:p>
            <a:pPr marR="0" lvl="0" indent="0" eaLnBrk="0" fontAlgn="base" hangingPunct="0">
              <a:lnSpc>
                <a:spcPct val="100000"/>
              </a:lnSpc>
              <a:spcBef>
                <a:spcPct val="0"/>
              </a:spcBef>
              <a:spcAft>
                <a:spcPct val="0"/>
              </a:spcAft>
              <a:buClrTx/>
              <a:buSzTx/>
              <a:buFontTx/>
              <a:buNone/>
              <a:defRPr/>
            </a:pPr>
            <a:r>
              <a:rPr lang="en-US" altLang="zh-CN" sz="2900" b="1" dirty="0" smtClean="0">
                <a:latin typeface="+mj-lt"/>
                <a:ea typeface="+mj-ea"/>
                <a:cs typeface="+mj-cs"/>
              </a:rPr>
              <a:t>4.4 </a:t>
            </a:r>
            <a:r>
              <a:rPr lang="zh-CN" altLang="en-US" sz="2900" b="1" dirty="0" smtClean="0">
                <a:latin typeface="+mj-lt"/>
                <a:ea typeface="+mj-ea"/>
                <a:cs typeface="+mj-cs"/>
              </a:rPr>
              <a:t>核算方法</a:t>
            </a:r>
            <a:endParaRPr lang="zh-CN" altLang="en-US" sz="2900" b="1" dirty="0">
              <a:latin typeface="+mj-lt"/>
              <a:ea typeface="+mj-ea"/>
              <a:cs typeface="+mj-cs"/>
            </a:endParaRPr>
          </a:p>
        </p:txBody>
      </p:sp>
      <p:sp>
        <p:nvSpPr>
          <p:cNvPr id="5" name="矩形 2"/>
          <p:cNvSpPr>
            <a:spLocks noChangeArrowheads="1"/>
          </p:cNvSpPr>
          <p:nvPr/>
        </p:nvSpPr>
        <p:spPr bwMode="auto">
          <a:xfrm>
            <a:off x="827088" y="1557338"/>
            <a:ext cx="74898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a:lnSpc>
                <a:spcPct val="120000"/>
              </a:lnSpc>
              <a:spcBef>
                <a:spcPct val="20000"/>
              </a:spcBef>
              <a:buFont typeface="Arial" panose="020B0604020202020204" pitchFamily="34" charset="0"/>
              <a:buNone/>
            </a:pPr>
            <a:r>
              <a:rPr lang="zh-CN" altLang="en-US" sz="2400" dirty="0">
                <a:latin typeface="Calibri" panose="020F0502020204030204" pitchFamily="34" charset="0"/>
              </a:rPr>
              <a:t> </a:t>
            </a:r>
            <a:r>
              <a:rPr lang="zh-CN" altLang="en-US" sz="2400" dirty="0">
                <a:solidFill>
                  <a:srgbClr val="FF0000"/>
                </a:solidFill>
                <a:latin typeface="Calibri" panose="020F0502020204030204" pitchFamily="34" charset="0"/>
              </a:rPr>
              <a:t>（</a:t>
            </a:r>
            <a:r>
              <a:rPr lang="en-US" altLang="zh-CN" sz="2400" dirty="0">
                <a:solidFill>
                  <a:srgbClr val="FF0000"/>
                </a:solidFill>
                <a:latin typeface="Calibri" panose="020F0502020204030204" pitchFamily="34" charset="0"/>
              </a:rPr>
              <a:t>2</a:t>
            </a:r>
            <a:r>
              <a:rPr lang="zh-CN" altLang="en-US" sz="2400" dirty="0">
                <a:solidFill>
                  <a:srgbClr val="FF0000"/>
                </a:solidFill>
                <a:latin typeface="Calibri" panose="020F0502020204030204" pitchFamily="34" charset="0"/>
              </a:rPr>
              <a:t>）海拔高度</a:t>
            </a:r>
            <a:r>
              <a:rPr lang="zh-CN" altLang="en-US" sz="2400" dirty="0" smtClean="0">
                <a:solidFill>
                  <a:srgbClr val="FF0000"/>
                </a:solidFill>
                <a:latin typeface="Calibri" panose="020F0502020204030204" pitchFamily="34" charset="0"/>
              </a:rPr>
              <a:t>修正系数</a:t>
            </a:r>
            <a:endParaRPr lang="en-US" altLang="zh-CN" sz="2400" dirty="0">
              <a:solidFill>
                <a:srgbClr val="FF0000"/>
              </a:solidFill>
              <a:latin typeface="Calibri" panose="020F0502020204030204" pitchFamily="34" charset="0"/>
            </a:endParaRPr>
          </a:p>
          <a:p>
            <a:pPr marL="0" lvl="1">
              <a:lnSpc>
                <a:spcPct val="120000"/>
              </a:lnSpc>
              <a:spcBef>
                <a:spcPct val="20000"/>
              </a:spcBef>
              <a:buFont typeface="Arial" panose="020B0604020202020204" pitchFamily="34" charset="0"/>
              <a:buNone/>
            </a:pPr>
            <a:r>
              <a:rPr lang="zh-CN" altLang="en-US" sz="2400" dirty="0">
                <a:latin typeface="Calibri" panose="020F0502020204030204" pitchFamily="34" charset="0"/>
              </a:rPr>
              <a:t>水泥企业所在地海拔高度超过</a:t>
            </a:r>
            <a:r>
              <a:rPr lang="en-US" altLang="zh-CN" sz="2400" dirty="0">
                <a:latin typeface="Calibri" panose="020F0502020204030204" pitchFamily="34" charset="0"/>
              </a:rPr>
              <a:t>1000m</a:t>
            </a:r>
            <a:r>
              <a:rPr lang="zh-CN" altLang="en-US" sz="2400" dirty="0">
                <a:latin typeface="Calibri" panose="020F0502020204030204" pitchFamily="34" charset="0"/>
              </a:rPr>
              <a:t>时进行海拔修正。</a:t>
            </a:r>
          </a:p>
          <a:p>
            <a:pPr>
              <a:lnSpc>
                <a:spcPct val="120000"/>
              </a:lnSpc>
              <a:spcBef>
                <a:spcPct val="20000"/>
              </a:spcBef>
              <a:buFont typeface="Arial" panose="020B0604020202020204" pitchFamily="34" charset="0"/>
              <a:buNone/>
            </a:pPr>
            <a:endParaRPr lang="en-US" altLang="zh-CN" sz="2400" dirty="0">
              <a:latin typeface="Calibri" panose="020F0502020204030204" pitchFamily="34" charset="0"/>
            </a:endParaRPr>
          </a:p>
          <a:p>
            <a:pPr>
              <a:lnSpc>
                <a:spcPct val="120000"/>
              </a:lnSpc>
              <a:spcBef>
                <a:spcPct val="20000"/>
              </a:spcBef>
              <a:buFont typeface="Arial" panose="020B0604020202020204" pitchFamily="34" charset="0"/>
              <a:buNone/>
            </a:pPr>
            <a:r>
              <a:rPr lang="en-US" altLang="zh-CN" sz="2400" dirty="0">
                <a:latin typeface="Calibri" panose="020F0502020204030204" pitchFamily="34" charset="0"/>
              </a:rPr>
              <a:t>         </a:t>
            </a:r>
          </a:p>
          <a:p>
            <a:pPr>
              <a:lnSpc>
                <a:spcPct val="120000"/>
              </a:lnSpc>
              <a:spcBef>
                <a:spcPct val="20000"/>
              </a:spcBef>
              <a:buFont typeface="Arial" panose="020B0604020202020204" pitchFamily="34" charset="0"/>
              <a:buNone/>
            </a:pPr>
            <a:r>
              <a:rPr lang="en-US" altLang="zh-CN" sz="2400" dirty="0">
                <a:latin typeface="Calibri" panose="020F0502020204030204" pitchFamily="34" charset="0"/>
              </a:rPr>
              <a:t>         K</a:t>
            </a:r>
            <a:r>
              <a:rPr lang="zh-CN" altLang="en-US" sz="2400" dirty="0">
                <a:latin typeface="Calibri" panose="020F0502020204030204" pitchFamily="34" charset="0"/>
              </a:rPr>
              <a:t>：海拔修正系数；</a:t>
            </a:r>
            <a:endParaRPr lang="en-US" altLang="zh-CN" sz="2400" dirty="0">
              <a:latin typeface="Calibri" panose="020F0502020204030204" pitchFamily="34" charset="0"/>
            </a:endParaRPr>
          </a:p>
          <a:p>
            <a:pPr>
              <a:lnSpc>
                <a:spcPct val="120000"/>
              </a:lnSpc>
              <a:spcBef>
                <a:spcPct val="20000"/>
              </a:spcBef>
              <a:buFont typeface="Arial" panose="020B0604020202020204" pitchFamily="34" charset="0"/>
              <a:buNone/>
            </a:pPr>
            <a:r>
              <a:rPr lang="en-US" altLang="zh-CN" sz="2400" dirty="0">
                <a:latin typeface="Calibri" panose="020F0502020204030204" pitchFamily="34" charset="0"/>
              </a:rPr>
              <a:t>         P</a:t>
            </a:r>
            <a:r>
              <a:rPr lang="en-US" altLang="zh-CN" sz="2400" baseline="-25000" dirty="0">
                <a:latin typeface="Calibri" panose="020F0502020204030204" pitchFamily="34" charset="0"/>
              </a:rPr>
              <a:t>0</a:t>
            </a:r>
            <a:r>
              <a:rPr lang="zh-CN" altLang="en-US" sz="2400" dirty="0">
                <a:latin typeface="Calibri" panose="020F0502020204030204" pitchFamily="34" charset="0"/>
              </a:rPr>
              <a:t>：海平面环境大气压，</a:t>
            </a:r>
            <a:r>
              <a:rPr lang="en-US" altLang="zh-CN" sz="2400" dirty="0">
                <a:latin typeface="Calibri" panose="020F0502020204030204" pitchFamily="34" charset="0"/>
              </a:rPr>
              <a:t>101325Pa; </a:t>
            </a:r>
          </a:p>
          <a:p>
            <a:pPr>
              <a:lnSpc>
                <a:spcPct val="120000"/>
              </a:lnSpc>
              <a:spcBef>
                <a:spcPct val="20000"/>
              </a:spcBef>
              <a:buFont typeface="Arial" panose="020B0604020202020204" pitchFamily="34" charset="0"/>
              <a:buNone/>
            </a:pPr>
            <a:r>
              <a:rPr lang="en-US" altLang="zh-CN" sz="2400" dirty="0">
                <a:latin typeface="Calibri" panose="020F0502020204030204" pitchFamily="34" charset="0"/>
              </a:rPr>
              <a:t>         P</a:t>
            </a:r>
            <a:r>
              <a:rPr lang="en-US" altLang="zh-CN" sz="2400" baseline="-25000" dirty="0">
                <a:latin typeface="Calibri" panose="020F0502020204030204" pitchFamily="34" charset="0"/>
              </a:rPr>
              <a:t>H</a:t>
            </a:r>
            <a:r>
              <a:rPr lang="zh-CN" altLang="en-US" sz="2400" dirty="0">
                <a:latin typeface="Calibri" panose="020F0502020204030204" pitchFamily="34" charset="0"/>
              </a:rPr>
              <a:t>：当地环境大气压，</a:t>
            </a:r>
            <a:r>
              <a:rPr lang="en-US" altLang="zh-CN" sz="2400" dirty="0">
                <a:latin typeface="Calibri" panose="020F0502020204030204" pitchFamily="34" charset="0"/>
              </a:rPr>
              <a:t>Pa</a:t>
            </a:r>
            <a:r>
              <a:rPr lang="zh-CN" altLang="en-US" sz="2400" dirty="0">
                <a:latin typeface="Calibri" panose="020F0502020204030204" pitchFamily="34" charset="0"/>
              </a:rPr>
              <a:t>。</a:t>
            </a:r>
          </a:p>
        </p:txBody>
      </p:sp>
      <p:graphicFrame>
        <p:nvGraphicFramePr>
          <p:cNvPr id="7" name="Object 4"/>
          <p:cNvGraphicFramePr>
            <a:graphicFrameLocks noChangeAspect="1"/>
          </p:cNvGraphicFramePr>
          <p:nvPr/>
        </p:nvGraphicFramePr>
        <p:xfrm>
          <a:off x="3762374" y="2636838"/>
          <a:ext cx="1745730" cy="1008186"/>
        </p:xfrm>
        <a:graphic>
          <a:graphicData uri="http://schemas.openxmlformats.org/presentationml/2006/ole">
            <mc:AlternateContent xmlns:mc="http://schemas.openxmlformats.org/markup-compatibility/2006">
              <mc:Choice xmlns:v="urn:schemas-microsoft-com:vml" Requires="v">
                <p:oleObj spid="_x0000_s88068" name="公式" r:id="rId3" imgW="17068800" imgH="11277600" progId="Equation.3">
                  <p:embed/>
                </p:oleObj>
              </mc:Choice>
              <mc:Fallback>
                <p:oleObj name="公式" r:id="rId3" imgW="17068800" imgH="11277600" progId="Equation.3">
                  <p:embed/>
                  <p:pic>
                    <p:nvPicPr>
                      <p:cNvPr id="0" name="Picture 1" descr="image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4" y="2636838"/>
                        <a:ext cx="1745730" cy="1008186"/>
                      </a:xfrm>
                      <a:prstGeom prst="rect">
                        <a:avLst/>
                      </a:prstGeom>
                      <a:solidFill>
                        <a:srgbClr val="9BBB59"/>
                      </a:solidFill>
                    </p:spPr>
                  </p:pic>
                </p:oleObj>
              </mc:Fallback>
            </mc:AlternateContent>
          </a:graphicData>
        </a:graphic>
      </p:graphicFrame>
      <p:pic>
        <p:nvPicPr>
          <p:cNvPr id="8" name="Picture 2" descr="首页"/>
          <p:cNvPicPr>
            <a:picLocks noChangeAspect="1" noChangeArrowheads="1"/>
          </p:cNvPicPr>
          <p:nvPr/>
        </p:nvPicPr>
        <p:blipFill>
          <a:blip r:embed="rId5" cstate="print"/>
          <a:srcRect/>
          <a:stretch>
            <a:fillRect/>
          </a:stretch>
        </p:blipFill>
        <p:spPr bwMode="auto">
          <a:xfrm>
            <a:off x="0" y="6419849"/>
            <a:ext cx="2181225" cy="438151"/>
          </a:xfrm>
          <a:prstGeom prst="rect">
            <a:avLst/>
          </a:prstGeom>
          <a:noFill/>
        </p:spPr>
      </p:pic>
      <p:sp>
        <p:nvSpPr>
          <p:cNvPr id="9" name="灯片编号占位符 8"/>
          <p:cNvSpPr>
            <a:spLocks noGrp="1"/>
          </p:cNvSpPr>
          <p:nvPr>
            <p:ph type="sldNum" sz="quarter" idx="12"/>
          </p:nvPr>
        </p:nvSpPr>
        <p:spPr/>
        <p:txBody>
          <a:bodyPr/>
          <a:lstStyle/>
          <a:p>
            <a:pPr>
              <a:defRPr/>
            </a:pPr>
            <a:fld id="{B826336C-0188-4B59-9D2F-E3F3C31C3E85}" type="slidenum">
              <a:rPr lang="zh-CN" altLang="en-US" smtClean="0">
                <a:solidFill>
                  <a:prstClr val="black">
                    <a:tint val="75000"/>
                  </a:prstClr>
                </a:solidFill>
              </a:rPr>
              <a:pPr>
                <a:defRPr/>
              </a:pPr>
              <a:t>49</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5</a:t>
            </a:fld>
            <a:endParaRPr lang="zh-CN" altLang="en-US" dirty="0">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graphicFrame>
        <p:nvGraphicFramePr>
          <p:cNvPr id="10" name="图表 9"/>
          <p:cNvGraphicFramePr/>
          <p:nvPr/>
        </p:nvGraphicFramePr>
        <p:xfrm>
          <a:off x="5076056" y="5373216"/>
          <a:ext cx="3714776" cy="1285884"/>
        </p:xfrm>
        <a:graphic>
          <a:graphicData uri="http://schemas.openxmlformats.org/drawingml/2006/chart">
            <c:chart xmlns:c="http://schemas.openxmlformats.org/drawingml/2006/chart" xmlns:r="http://schemas.openxmlformats.org/officeDocument/2006/relationships" r:id="rId4"/>
          </a:graphicData>
        </a:graphic>
      </p:graphicFrame>
      <p:sp>
        <p:nvSpPr>
          <p:cNvPr id="13" name="矩形 12"/>
          <p:cNvSpPr/>
          <p:nvPr/>
        </p:nvSpPr>
        <p:spPr>
          <a:xfrm rot="16200000">
            <a:off x="4602175" y="2534729"/>
            <a:ext cx="1080745" cy="276999"/>
          </a:xfrm>
          <a:prstGeom prst="rect">
            <a:avLst/>
          </a:prstGeom>
        </p:spPr>
        <p:txBody>
          <a:bodyPr wrap="none">
            <a:spAutoFit/>
          </a:bodyPr>
          <a:lstStyle/>
          <a:p>
            <a:r>
              <a:rPr lang="zh-CN" altLang="en-US" sz="1200" dirty="0" smtClean="0">
                <a:solidFill>
                  <a:prstClr val="black"/>
                </a:solidFill>
              </a:rPr>
              <a:t>单位：</a:t>
            </a:r>
            <a:r>
              <a:rPr lang="en-US" sz="1200" dirty="0" err="1" smtClean="0">
                <a:solidFill>
                  <a:prstClr val="black"/>
                </a:solidFill>
              </a:rPr>
              <a:t>kg.ce</a:t>
            </a:r>
            <a:r>
              <a:rPr lang="en-US" sz="1200" dirty="0" smtClean="0">
                <a:solidFill>
                  <a:prstClr val="black"/>
                </a:solidFill>
              </a:rPr>
              <a:t>/t</a:t>
            </a:r>
            <a:endParaRPr lang="zh-CN" altLang="en-US" sz="1200" dirty="0">
              <a:solidFill>
                <a:prstClr val="black"/>
              </a:solidFill>
            </a:endParaRPr>
          </a:p>
        </p:txBody>
      </p:sp>
      <p:sp>
        <p:nvSpPr>
          <p:cNvPr id="14" name="矩形 13"/>
          <p:cNvSpPr/>
          <p:nvPr/>
        </p:nvSpPr>
        <p:spPr>
          <a:xfrm rot="16200000">
            <a:off x="4530167" y="4190913"/>
            <a:ext cx="1080745" cy="276999"/>
          </a:xfrm>
          <a:prstGeom prst="rect">
            <a:avLst/>
          </a:prstGeom>
        </p:spPr>
        <p:txBody>
          <a:bodyPr wrap="none">
            <a:spAutoFit/>
          </a:bodyPr>
          <a:lstStyle/>
          <a:p>
            <a:r>
              <a:rPr lang="zh-CN" altLang="en-US" sz="1200" dirty="0" smtClean="0">
                <a:solidFill>
                  <a:prstClr val="black"/>
                </a:solidFill>
              </a:rPr>
              <a:t>单位：</a:t>
            </a:r>
            <a:r>
              <a:rPr lang="en-US" sz="1200" dirty="0" err="1" smtClean="0">
                <a:solidFill>
                  <a:prstClr val="black"/>
                </a:solidFill>
              </a:rPr>
              <a:t>kg.ce</a:t>
            </a:r>
            <a:r>
              <a:rPr lang="en-US" sz="1200" dirty="0" smtClean="0">
                <a:solidFill>
                  <a:prstClr val="black"/>
                </a:solidFill>
              </a:rPr>
              <a:t>/t</a:t>
            </a:r>
            <a:endParaRPr lang="zh-CN" altLang="en-US" sz="1200" dirty="0">
              <a:solidFill>
                <a:prstClr val="black"/>
              </a:solidFill>
            </a:endParaRPr>
          </a:p>
        </p:txBody>
      </p:sp>
      <p:sp>
        <p:nvSpPr>
          <p:cNvPr id="15" name="矩形 14"/>
          <p:cNvSpPr/>
          <p:nvPr/>
        </p:nvSpPr>
        <p:spPr>
          <a:xfrm rot="16200000">
            <a:off x="4321068" y="5912180"/>
            <a:ext cx="1066895" cy="276999"/>
          </a:xfrm>
          <a:prstGeom prst="rect">
            <a:avLst/>
          </a:prstGeom>
        </p:spPr>
        <p:txBody>
          <a:bodyPr wrap="none">
            <a:spAutoFit/>
          </a:bodyPr>
          <a:lstStyle/>
          <a:p>
            <a:r>
              <a:rPr lang="zh-CN" altLang="en-US" sz="1200" dirty="0" smtClean="0">
                <a:solidFill>
                  <a:prstClr val="black"/>
                </a:solidFill>
              </a:rPr>
              <a:t>单位：</a:t>
            </a:r>
            <a:r>
              <a:rPr lang="en-US" sz="1200" dirty="0" err="1" smtClean="0">
                <a:solidFill>
                  <a:prstClr val="black"/>
                </a:solidFill>
              </a:rPr>
              <a:t>k</a:t>
            </a:r>
            <a:r>
              <a:rPr lang="en-US" altLang="zh-CN" sz="1200" dirty="0" err="1" smtClean="0">
                <a:solidFill>
                  <a:prstClr val="black"/>
                </a:solidFill>
              </a:rPr>
              <a:t>W</a:t>
            </a:r>
            <a:r>
              <a:rPr lang="en-US" sz="1200" dirty="0" err="1" smtClean="0">
                <a:solidFill>
                  <a:prstClr val="black"/>
                </a:solidFill>
              </a:rPr>
              <a:t>.</a:t>
            </a:r>
            <a:r>
              <a:rPr lang="en-US" altLang="zh-CN" sz="1200" dirty="0" err="1" smtClean="0">
                <a:solidFill>
                  <a:prstClr val="black"/>
                </a:solidFill>
              </a:rPr>
              <a:t>h</a:t>
            </a:r>
            <a:r>
              <a:rPr lang="en-US" sz="1200" dirty="0" smtClean="0">
                <a:solidFill>
                  <a:prstClr val="black"/>
                </a:solidFill>
              </a:rPr>
              <a:t>/t</a:t>
            </a:r>
            <a:endParaRPr lang="zh-CN" altLang="en-US" sz="1200" dirty="0">
              <a:solidFill>
                <a:prstClr val="black"/>
              </a:solidFill>
            </a:endParaRPr>
          </a:p>
        </p:txBody>
      </p:sp>
      <p:sp>
        <p:nvSpPr>
          <p:cNvPr id="16" name="矩形 15"/>
          <p:cNvSpPr/>
          <p:nvPr/>
        </p:nvSpPr>
        <p:spPr>
          <a:xfrm>
            <a:off x="5220072" y="1628800"/>
            <a:ext cx="3384376" cy="276999"/>
          </a:xfrm>
          <a:prstGeom prst="rect">
            <a:avLst/>
          </a:prstGeom>
        </p:spPr>
        <p:txBody>
          <a:bodyPr wrap="square">
            <a:spAutoFit/>
          </a:bodyPr>
          <a:lstStyle/>
          <a:p>
            <a:pPr>
              <a:buFont typeface="Wingdings" panose="05000000000000000000" pitchFamily="2" charset="2"/>
              <a:buChar char="u"/>
            </a:pPr>
            <a:r>
              <a:rPr lang="zh-CN" altLang="en-US" sz="1200" b="1" dirty="0" smtClean="0">
                <a:solidFill>
                  <a:prstClr val="black"/>
                </a:solidFill>
              </a:rPr>
              <a:t> 可比熟料料综合能耗平均值为 </a:t>
            </a:r>
            <a:r>
              <a:rPr lang="en-US" sz="1200" b="1" dirty="0" smtClean="0">
                <a:solidFill>
                  <a:prstClr val="black"/>
                </a:solidFill>
              </a:rPr>
              <a:t>1</a:t>
            </a:r>
            <a:r>
              <a:rPr lang="en-US" altLang="zh-CN" sz="1200" b="1" dirty="0" smtClean="0">
                <a:solidFill>
                  <a:prstClr val="black"/>
                </a:solidFill>
              </a:rPr>
              <a:t>13.35</a:t>
            </a:r>
            <a:r>
              <a:rPr lang="en-US" sz="1200" b="1" dirty="0" smtClean="0">
                <a:solidFill>
                  <a:prstClr val="black"/>
                </a:solidFill>
              </a:rPr>
              <a:t>kg.ce/t</a:t>
            </a:r>
            <a:endParaRPr lang="zh-CN" altLang="en-US" sz="1200" b="1" dirty="0" smtClean="0">
              <a:solidFill>
                <a:prstClr val="black"/>
              </a:solidFill>
            </a:endParaRPr>
          </a:p>
        </p:txBody>
      </p:sp>
      <p:sp>
        <p:nvSpPr>
          <p:cNvPr id="17" name="矩形 16"/>
          <p:cNvSpPr/>
          <p:nvPr/>
        </p:nvSpPr>
        <p:spPr>
          <a:xfrm>
            <a:off x="5436096" y="3501008"/>
            <a:ext cx="3286148" cy="276999"/>
          </a:xfrm>
          <a:prstGeom prst="rect">
            <a:avLst/>
          </a:prstGeom>
        </p:spPr>
        <p:txBody>
          <a:bodyPr wrap="square">
            <a:spAutoFit/>
          </a:bodyPr>
          <a:lstStyle/>
          <a:p>
            <a:pPr>
              <a:buFont typeface="Wingdings" panose="05000000000000000000" pitchFamily="2" charset="2"/>
              <a:buChar char="u"/>
            </a:pPr>
            <a:r>
              <a:rPr lang="zh-CN" altLang="en-US" sz="1200" b="1" dirty="0" smtClean="0">
                <a:solidFill>
                  <a:prstClr val="black"/>
                </a:solidFill>
              </a:rPr>
              <a:t>可比熟料料综合煤耗平均值为</a:t>
            </a:r>
            <a:r>
              <a:rPr lang="en-US" sz="1200" b="1" dirty="0" smtClean="0">
                <a:solidFill>
                  <a:prstClr val="black"/>
                </a:solidFill>
              </a:rPr>
              <a:t>10</a:t>
            </a:r>
            <a:r>
              <a:rPr lang="en-US" altLang="zh-CN" sz="1200" b="1" dirty="0" smtClean="0">
                <a:solidFill>
                  <a:prstClr val="black"/>
                </a:solidFill>
              </a:rPr>
              <a:t>6.11</a:t>
            </a:r>
            <a:r>
              <a:rPr lang="en-US" sz="1200" b="1" dirty="0" smtClean="0">
                <a:solidFill>
                  <a:prstClr val="black"/>
                </a:solidFill>
              </a:rPr>
              <a:t>kg.ce/t</a:t>
            </a:r>
            <a:endParaRPr lang="zh-CN" altLang="en-US" sz="1200" b="1" dirty="0">
              <a:solidFill>
                <a:prstClr val="black"/>
              </a:solidFill>
            </a:endParaRPr>
          </a:p>
        </p:txBody>
      </p:sp>
      <p:sp>
        <p:nvSpPr>
          <p:cNvPr id="18" name="矩形 17"/>
          <p:cNvSpPr/>
          <p:nvPr/>
        </p:nvSpPr>
        <p:spPr>
          <a:xfrm>
            <a:off x="5364088" y="5085184"/>
            <a:ext cx="3286148" cy="276999"/>
          </a:xfrm>
          <a:prstGeom prst="rect">
            <a:avLst/>
          </a:prstGeom>
        </p:spPr>
        <p:txBody>
          <a:bodyPr wrap="square">
            <a:spAutoFit/>
          </a:bodyPr>
          <a:lstStyle/>
          <a:p>
            <a:pPr>
              <a:buFont typeface="Wingdings" panose="05000000000000000000" pitchFamily="2" charset="2"/>
              <a:buChar char="u"/>
            </a:pPr>
            <a:r>
              <a:rPr lang="zh-CN" altLang="en-US" sz="1200" b="1" dirty="0" smtClean="0">
                <a:solidFill>
                  <a:prstClr val="black"/>
                </a:solidFill>
              </a:rPr>
              <a:t>可比熟料料综合电耗平均值为</a:t>
            </a:r>
            <a:r>
              <a:rPr lang="en-US" sz="1200" b="1" dirty="0" smtClean="0">
                <a:solidFill>
                  <a:prstClr val="black"/>
                </a:solidFill>
              </a:rPr>
              <a:t>58.86 </a:t>
            </a:r>
            <a:r>
              <a:rPr lang="en-US" sz="1200" b="1" dirty="0" err="1" smtClean="0">
                <a:solidFill>
                  <a:prstClr val="black"/>
                </a:solidFill>
              </a:rPr>
              <a:t>kw.h</a:t>
            </a:r>
            <a:r>
              <a:rPr lang="en-US" sz="1200" b="1" dirty="0" smtClean="0">
                <a:solidFill>
                  <a:prstClr val="black"/>
                </a:solidFill>
              </a:rPr>
              <a:t>/t</a:t>
            </a:r>
            <a:endParaRPr lang="zh-CN" altLang="en-US" sz="1200" b="1" dirty="0">
              <a:solidFill>
                <a:prstClr val="black"/>
              </a:solidFill>
            </a:endParaRPr>
          </a:p>
        </p:txBody>
      </p:sp>
      <p:sp>
        <p:nvSpPr>
          <p:cNvPr id="21" name="矩形 20"/>
          <p:cNvSpPr/>
          <p:nvPr/>
        </p:nvSpPr>
        <p:spPr>
          <a:xfrm>
            <a:off x="179512" y="3501008"/>
            <a:ext cx="4643502" cy="17081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zh-CN" altLang="en-US" sz="1400" b="1" dirty="0" smtClean="0">
                <a:solidFill>
                  <a:prstClr val="black"/>
                </a:solidFill>
              </a:rPr>
              <a:t>从水泥企业的热工标定情况来看，水泥工业的能耗水平明显低于调研企业填报的能耗水平。</a:t>
            </a:r>
            <a:endParaRPr lang="en-US" altLang="zh-CN" sz="1400" b="1" dirty="0" smtClean="0">
              <a:solidFill>
                <a:prstClr val="black"/>
              </a:solidFill>
            </a:endParaRPr>
          </a:p>
          <a:p>
            <a:pPr>
              <a:lnSpc>
                <a:spcPct val="150000"/>
              </a:lnSpc>
              <a:buFont typeface="Wingdings" panose="05000000000000000000" pitchFamily="2" charset="2"/>
              <a:buChar char="u"/>
            </a:pPr>
            <a:r>
              <a:rPr lang="zh-CN" altLang="en-US" sz="1400" b="1" dirty="0" smtClean="0">
                <a:solidFill>
                  <a:prstClr val="black"/>
                </a:solidFill>
              </a:rPr>
              <a:t>可比熟料综合能耗平均水平为</a:t>
            </a:r>
            <a:r>
              <a:rPr lang="en-US" sz="1400" b="1" dirty="0" smtClean="0">
                <a:solidFill>
                  <a:prstClr val="black"/>
                </a:solidFill>
              </a:rPr>
              <a:t>112.71kg.ce/t</a:t>
            </a:r>
            <a:r>
              <a:rPr lang="zh-CN" altLang="en-US" sz="1400" b="1" dirty="0" smtClean="0">
                <a:solidFill>
                  <a:prstClr val="black"/>
                </a:solidFill>
              </a:rPr>
              <a:t>；</a:t>
            </a:r>
          </a:p>
          <a:p>
            <a:pPr>
              <a:lnSpc>
                <a:spcPct val="150000"/>
              </a:lnSpc>
              <a:buFont typeface="Wingdings" panose="05000000000000000000" pitchFamily="2" charset="2"/>
              <a:buChar char="u"/>
            </a:pPr>
            <a:r>
              <a:rPr lang="zh-CN" altLang="en-US" sz="1400" b="1" dirty="0" smtClean="0">
                <a:solidFill>
                  <a:prstClr val="black"/>
                </a:solidFill>
              </a:rPr>
              <a:t>可比熟料综合煤耗平均水平为</a:t>
            </a:r>
            <a:r>
              <a:rPr lang="en-US" sz="1400" b="1" dirty="0" smtClean="0">
                <a:solidFill>
                  <a:prstClr val="black"/>
                </a:solidFill>
              </a:rPr>
              <a:t>10</a:t>
            </a:r>
            <a:r>
              <a:rPr lang="en-US" altLang="zh-CN" sz="1400" b="1" dirty="0" smtClean="0">
                <a:solidFill>
                  <a:prstClr val="black"/>
                </a:solidFill>
              </a:rPr>
              <a:t>4</a:t>
            </a:r>
            <a:r>
              <a:rPr lang="en-US" sz="1400" b="1" dirty="0" smtClean="0">
                <a:solidFill>
                  <a:prstClr val="black"/>
                </a:solidFill>
              </a:rPr>
              <a:t>.</a:t>
            </a:r>
            <a:r>
              <a:rPr lang="en-US" altLang="zh-CN" sz="1400" b="1" dirty="0" smtClean="0">
                <a:solidFill>
                  <a:prstClr val="black"/>
                </a:solidFill>
              </a:rPr>
              <a:t>36</a:t>
            </a:r>
            <a:r>
              <a:rPr lang="en-US" sz="1400" b="1" dirty="0" smtClean="0">
                <a:solidFill>
                  <a:prstClr val="black"/>
                </a:solidFill>
              </a:rPr>
              <a:t>kg.ce/t</a:t>
            </a:r>
            <a:r>
              <a:rPr lang="zh-CN" altLang="en-US" sz="1400" b="1" dirty="0" smtClean="0">
                <a:solidFill>
                  <a:prstClr val="black"/>
                </a:solidFill>
              </a:rPr>
              <a:t>；</a:t>
            </a:r>
            <a:endParaRPr lang="en-US" altLang="zh-CN" sz="1400" b="1" dirty="0" smtClean="0">
              <a:solidFill>
                <a:prstClr val="black"/>
              </a:solidFill>
            </a:endParaRPr>
          </a:p>
          <a:p>
            <a:pPr>
              <a:lnSpc>
                <a:spcPct val="150000"/>
              </a:lnSpc>
              <a:buFont typeface="Wingdings" panose="05000000000000000000" pitchFamily="2" charset="2"/>
              <a:buChar char="u"/>
            </a:pPr>
            <a:r>
              <a:rPr lang="zh-CN" altLang="en-US" sz="1400" b="1" dirty="0" smtClean="0">
                <a:solidFill>
                  <a:prstClr val="black"/>
                </a:solidFill>
              </a:rPr>
              <a:t>可比熟料综合电耗平均水平为</a:t>
            </a:r>
            <a:r>
              <a:rPr lang="en-US" sz="1400" b="1" dirty="0" smtClean="0">
                <a:solidFill>
                  <a:prstClr val="black"/>
                </a:solidFill>
              </a:rPr>
              <a:t>64.57kw.h/t</a:t>
            </a:r>
            <a:r>
              <a:rPr lang="zh-CN" altLang="en-US" sz="1400" b="1" dirty="0" smtClean="0">
                <a:solidFill>
                  <a:prstClr val="black"/>
                </a:solidFill>
              </a:rPr>
              <a:t>；</a:t>
            </a:r>
            <a:endParaRPr lang="en-US" altLang="zh-CN" sz="1400" b="1" dirty="0" smtClean="0">
              <a:solidFill>
                <a:prstClr val="black"/>
              </a:solidFill>
            </a:endParaRPr>
          </a:p>
        </p:txBody>
      </p:sp>
      <p:sp>
        <p:nvSpPr>
          <p:cNvPr id="20" name="矩形 19"/>
          <p:cNvSpPr/>
          <p:nvPr/>
        </p:nvSpPr>
        <p:spPr>
          <a:xfrm>
            <a:off x="179512" y="1916832"/>
            <a:ext cx="4824536"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1600" b="1" dirty="0" smtClean="0">
                <a:solidFill>
                  <a:prstClr val="black"/>
                </a:solidFill>
              </a:rPr>
              <a:t>（</a:t>
            </a:r>
            <a:r>
              <a:rPr lang="en-US" altLang="zh-CN" sz="1600" b="1" dirty="0" smtClean="0">
                <a:solidFill>
                  <a:prstClr val="black"/>
                </a:solidFill>
              </a:rPr>
              <a:t>1</a:t>
            </a:r>
            <a:r>
              <a:rPr lang="zh-CN" altLang="en-US" sz="1600" b="1" dirty="0" smtClean="0">
                <a:solidFill>
                  <a:prstClr val="black"/>
                </a:solidFill>
              </a:rPr>
              <a:t>）</a:t>
            </a:r>
            <a:r>
              <a:rPr lang="en-US" altLang="zh-CN" sz="1600" b="1" dirty="0" smtClean="0">
                <a:solidFill>
                  <a:prstClr val="black"/>
                </a:solidFill>
              </a:rPr>
              <a:t>  </a:t>
            </a:r>
            <a:r>
              <a:rPr lang="zh-CN" altLang="en-US" sz="1600" b="1" dirty="0" smtClean="0">
                <a:solidFill>
                  <a:prstClr val="black"/>
                </a:solidFill>
              </a:rPr>
              <a:t> 全国水泥企业单位产品能源消耗 </a:t>
            </a:r>
            <a:r>
              <a:rPr lang="en-US" altLang="zh-CN" sz="1600" b="1" dirty="0" smtClean="0">
                <a:solidFill>
                  <a:prstClr val="black"/>
                </a:solidFill>
              </a:rPr>
              <a:t>(</a:t>
            </a:r>
            <a:r>
              <a:rPr lang="zh-CN" altLang="en-US" sz="1600" b="1" dirty="0" smtClean="0">
                <a:solidFill>
                  <a:prstClr val="black"/>
                </a:solidFill>
              </a:rPr>
              <a:t>调查</a:t>
            </a:r>
            <a:r>
              <a:rPr lang="en-US" altLang="zh-CN" sz="1600" b="1" dirty="0" smtClean="0">
                <a:solidFill>
                  <a:prstClr val="black"/>
                </a:solidFill>
              </a:rPr>
              <a:t>)</a:t>
            </a:r>
          </a:p>
        </p:txBody>
      </p:sp>
      <p:graphicFrame>
        <p:nvGraphicFramePr>
          <p:cNvPr id="22" name="图表 21"/>
          <p:cNvGraphicFramePr/>
          <p:nvPr/>
        </p:nvGraphicFramePr>
        <p:xfrm>
          <a:off x="5076056" y="3573016"/>
          <a:ext cx="3714776" cy="1552575"/>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p:cNvSpPr txBox="1"/>
          <p:nvPr/>
        </p:nvSpPr>
        <p:spPr>
          <a:xfrm>
            <a:off x="6588224" y="4869160"/>
            <a:ext cx="697627" cy="246221"/>
          </a:xfrm>
          <a:prstGeom prst="rect">
            <a:avLst/>
          </a:prstGeom>
          <a:noFill/>
        </p:spPr>
        <p:txBody>
          <a:bodyPr wrap="none" rtlCol="0">
            <a:spAutoFit/>
          </a:bodyPr>
          <a:lstStyle/>
          <a:p>
            <a:r>
              <a:rPr lang="zh-CN" altLang="en-US" sz="1000" dirty="0" smtClean="0">
                <a:solidFill>
                  <a:prstClr val="black"/>
                </a:solidFill>
              </a:rPr>
              <a:t>企业编号</a:t>
            </a:r>
            <a:endParaRPr lang="zh-CN" altLang="en-US" sz="1000" dirty="0">
              <a:solidFill>
                <a:prstClr val="black"/>
              </a:solidFill>
            </a:endParaRPr>
          </a:p>
        </p:txBody>
      </p:sp>
      <p:sp>
        <p:nvSpPr>
          <p:cNvPr id="24" name="TextBox 23"/>
          <p:cNvSpPr txBox="1"/>
          <p:nvPr/>
        </p:nvSpPr>
        <p:spPr>
          <a:xfrm>
            <a:off x="6372200" y="3212976"/>
            <a:ext cx="697627" cy="246221"/>
          </a:xfrm>
          <a:prstGeom prst="rect">
            <a:avLst/>
          </a:prstGeom>
          <a:noFill/>
        </p:spPr>
        <p:txBody>
          <a:bodyPr wrap="none" rtlCol="0">
            <a:spAutoFit/>
          </a:bodyPr>
          <a:lstStyle/>
          <a:p>
            <a:r>
              <a:rPr lang="zh-CN" altLang="en-US" sz="1000" dirty="0" smtClean="0">
                <a:solidFill>
                  <a:prstClr val="black"/>
                </a:solidFill>
              </a:rPr>
              <a:t>企业编号</a:t>
            </a:r>
            <a:endParaRPr lang="zh-CN" altLang="en-US" sz="1000" dirty="0">
              <a:solidFill>
                <a:prstClr val="black"/>
              </a:solidFill>
            </a:endParaRPr>
          </a:p>
        </p:txBody>
      </p:sp>
      <p:sp>
        <p:nvSpPr>
          <p:cNvPr id="25" name="TextBox 24"/>
          <p:cNvSpPr txBox="1"/>
          <p:nvPr/>
        </p:nvSpPr>
        <p:spPr>
          <a:xfrm>
            <a:off x="6588224" y="6611779"/>
            <a:ext cx="697627" cy="246221"/>
          </a:xfrm>
          <a:prstGeom prst="rect">
            <a:avLst/>
          </a:prstGeom>
          <a:noFill/>
        </p:spPr>
        <p:txBody>
          <a:bodyPr wrap="square" rtlCol="0">
            <a:spAutoFit/>
          </a:bodyPr>
          <a:lstStyle/>
          <a:p>
            <a:r>
              <a:rPr lang="zh-CN" altLang="en-US" sz="1000" dirty="0" smtClean="0">
                <a:solidFill>
                  <a:prstClr val="black"/>
                </a:solidFill>
              </a:rPr>
              <a:t>企业编号</a:t>
            </a:r>
            <a:endParaRPr lang="zh-CN" altLang="en-US" sz="1000" dirty="0">
              <a:solidFill>
                <a:prstClr val="black"/>
              </a:solidFill>
            </a:endParaRPr>
          </a:p>
        </p:txBody>
      </p:sp>
      <p:graphicFrame>
        <p:nvGraphicFramePr>
          <p:cNvPr id="26" name="图表 25"/>
          <p:cNvGraphicFramePr/>
          <p:nvPr/>
        </p:nvGraphicFramePr>
        <p:xfrm>
          <a:off x="4932040" y="1772816"/>
          <a:ext cx="3857652" cy="1562100"/>
        </p:xfrm>
        <a:graphic>
          <a:graphicData uri="http://schemas.openxmlformats.org/drawingml/2006/chart">
            <c:chart xmlns:c="http://schemas.openxmlformats.org/drawingml/2006/chart" xmlns:r="http://schemas.openxmlformats.org/officeDocument/2006/relationships" r:id="rId6"/>
          </a:graphicData>
        </a:graphic>
      </p:graphicFrame>
      <p:sp>
        <p:nvSpPr>
          <p:cNvPr id="27" name="矩形 26"/>
          <p:cNvSpPr/>
          <p:nvPr/>
        </p:nvSpPr>
        <p:spPr>
          <a:xfrm>
            <a:off x="611560" y="548680"/>
            <a:ext cx="3240360" cy="461665"/>
          </a:xfrm>
          <a:prstGeom prst="rect">
            <a:avLst/>
          </a:prstGeom>
        </p:spPr>
        <p:txBody>
          <a:bodyPr wrap="square">
            <a:spAutoFit/>
          </a:bodyPr>
          <a:lstStyle/>
          <a:p>
            <a:r>
              <a:rPr lang="en-US" altLang="zh-CN" sz="2400" b="1" dirty="0" smtClean="0"/>
              <a:t>1.2 </a:t>
            </a:r>
            <a:r>
              <a:rPr lang="zh-CN" altLang="en-US" sz="2400" b="1" dirty="0" smtClean="0"/>
              <a:t>水泥工业能耗情况</a:t>
            </a:r>
            <a:endParaRPr lang="zh-CN" alt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50</a:t>
            </a:fld>
            <a:endParaRPr lang="zh-CN" altLang="en-US">
              <a:solidFill>
                <a:prstClr val="black">
                  <a:tint val="75000"/>
                </a:prstClr>
              </a:solidFill>
            </a:endParaRPr>
          </a:p>
        </p:txBody>
      </p:sp>
      <p:sp>
        <p:nvSpPr>
          <p:cNvPr id="5" name="矩形 4"/>
          <p:cNvSpPr/>
          <p:nvPr/>
        </p:nvSpPr>
        <p:spPr>
          <a:xfrm>
            <a:off x="672054" y="1484784"/>
            <a:ext cx="3539906" cy="461665"/>
          </a:xfrm>
          <a:prstGeom prst="rect">
            <a:avLst/>
          </a:prstGeom>
        </p:spPr>
        <p:txBody>
          <a:bodyPr wrap="square">
            <a:spAutoFit/>
          </a:bodyPr>
          <a:lstStyle/>
          <a:p>
            <a:r>
              <a:rPr lang="en-US" altLang="zh-CN" sz="2400" b="1" dirty="0" smtClean="0">
                <a:solidFill>
                  <a:srgbClr val="1F497D"/>
                </a:solidFill>
              </a:rPr>
              <a:t>6</a:t>
            </a:r>
            <a:r>
              <a:rPr lang="zh-CN" altLang="en-US" sz="2400" b="1" dirty="0" smtClean="0">
                <a:solidFill>
                  <a:srgbClr val="1F497D"/>
                </a:solidFill>
              </a:rPr>
              <a:t>、</a:t>
            </a:r>
            <a:r>
              <a:rPr lang="en-US" altLang="zh-CN" sz="2400" b="1" dirty="0" smtClean="0">
                <a:solidFill>
                  <a:srgbClr val="1F497D"/>
                </a:solidFill>
              </a:rPr>
              <a:t> </a:t>
            </a:r>
            <a:r>
              <a:rPr lang="zh-CN" altLang="en-US" sz="2400" b="1" dirty="0" smtClean="0">
                <a:solidFill>
                  <a:srgbClr val="1F497D"/>
                </a:solidFill>
              </a:rPr>
              <a:t>可比水泥综合能耗</a:t>
            </a:r>
            <a:endParaRPr lang="zh-CN" altLang="en-US" sz="2400" b="1" dirty="0">
              <a:solidFill>
                <a:srgbClr val="1F497D"/>
              </a:solidFill>
            </a:endParaRPr>
          </a:p>
        </p:txBody>
      </p:sp>
      <p:sp>
        <p:nvSpPr>
          <p:cNvPr id="10" name="标题 1"/>
          <p:cNvSpPr txBox="1"/>
          <p:nvPr/>
        </p:nvSpPr>
        <p:spPr>
          <a:xfrm>
            <a:off x="609600" y="427038"/>
            <a:ext cx="8229600" cy="1143000"/>
          </a:xfrm>
          <a:prstGeom prst="rect">
            <a:avLst/>
          </a:prstGeom>
        </p:spPr>
        <p:txBody>
          <a:bodyPr/>
          <a:lstStyle/>
          <a:p>
            <a:pPr eaLnBrk="0" fontAlgn="base" hangingPunct="0">
              <a:spcBef>
                <a:spcPct val="0"/>
              </a:spcBef>
              <a:spcAft>
                <a:spcPct val="0"/>
              </a:spcAft>
              <a:defRPr/>
            </a:pPr>
            <a:r>
              <a:rPr lang="en-US" altLang="zh-CN" sz="2900" b="1" dirty="0" smtClean="0">
                <a:solidFill>
                  <a:prstClr val="black"/>
                </a:solidFill>
              </a:rPr>
              <a:t>4.4 </a:t>
            </a:r>
            <a:r>
              <a:rPr lang="zh-CN" altLang="en-US" sz="2900" b="1" dirty="0" smtClean="0">
                <a:solidFill>
                  <a:prstClr val="black"/>
                </a:solidFill>
              </a:rPr>
              <a:t>计算方法</a:t>
            </a:r>
            <a:endParaRPr lang="zh-CN" altLang="en-US" sz="2900" b="1" dirty="0">
              <a:solidFill>
                <a:prstClr val="black"/>
              </a:solidFill>
            </a:endParaRPr>
          </a:p>
        </p:txBody>
      </p:sp>
      <p:pic>
        <p:nvPicPr>
          <p:cNvPr id="655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132856"/>
            <a:ext cx="5665109" cy="893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连接符 6"/>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28675" y="3143250"/>
            <a:ext cx="7010400" cy="2399665"/>
          </a:xfrm>
          <a:prstGeom prst="rect">
            <a:avLst/>
          </a:prstGeom>
          <a:noFill/>
        </p:spPr>
        <p:txBody>
          <a:bodyPr wrap="square" rtlCol="0">
            <a:spAutoFit/>
          </a:bodyPr>
          <a:lstStyle/>
          <a:p>
            <a:pPr>
              <a:lnSpc>
                <a:spcPct val="150000"/>
              </a:lnSpc>
            </a:pPr>
            <a:r>
              <a:rPr lang="en-US" altLang="zh-CN" sz="2000"/>
              <a:t>e</a:t>
            </a:r>
            <a:r>
              <a:rPr lang="en-US" altLang="zh-CN" sz="2000" baseline="-25000"/>
              <a:t>kcl</a:t>
            </a:r>
            <a:r>
              <a:rPr lang="en-US" altLang="zh-CN" sz="2000"/>
              <a:t>:</a:t>
            </a:r>
            <a:r>
              <a:rPr lang="zh-CN" altLang="en-US" sz="2000"/>
              <a:t>可比熟料综合煤耗，单位为千克每吨（</a:t>
            </a:r>
            <a:r>
              <a:rPr lang="en-US" altLang="zh-CN" sz="2000"/>
              <a:t>kg/t</a:t>
            </a:r>
            <a:r>
              <a:rPr lang="zh-CN" altLang="en-US" sz="2000"/>
              <a:t>）</a:t>
            </a:r>
          </a:p>
          <a:p>
            <a:pPr>
              <a:lnSpc>
                <a:spcPct val="150000"/>
              </a:lnSpc>
            </a:pPr>
            <a:r>
              <a:rPr lang="en-US" altLang="zh-CN" sz="2000"/>
              <a:t>Q</a:t>
            </a:r>
            <a:r>
              <a:rPr lang="en-US" altLang="zh-CN" sz="2000" baseline="-25000"/>
              <a:t>KS</a:t>
            </a:r>
            <a:r>
              <a:rPr lang="en-US" altLang="zh-CN" sz="2000"/>
              <a:t>:</a:t>
            </a:r>
            <a:r>
              <a:rPr lang="zh-CN" altLang="en-US" sz="2000"/>
              <a:t>可比水泥综合电耗，单位为千瓦时每吨（</a:t>
            </a:r>
            <a:r>
              <a:rPr lang="en-US" altLang="zh-CN" sz="2000">
                <a:sym typeface="+mn-ea"/>
              </a:rPr>
              <a:t>k</a:t>
            </a:r>
            <a:r>
              <a:rPr lang="en-US" sz="2000">
                <a:sym typeface="+mn-ea"/>
              </a:rPr>
              <a:t>W</a:t>
            </a:r>
            <a:r>
              <a:rPr lang="en-US" altLang="zh-CN" sz="2000"/>
              <a:t>·h/t</a:t>
            </a:r>
            <a:r>
              <a:rPr lang="zh-CN" altLang="en-US" sz="2000"/>
              <a:t>）</a:t>
            </a:r>
          </a:p>
          <a:p>
            <a:pPr>
              <a:lnSpc>
                <a:spcPct val="150000"/>
              </a:lnSpc>
            </a:pPr>
            <a:r>
              <a:rPr lang="en-US" altLang="zh-CN" sz="2000"/>
              <a:t>g</a:t>
            </a:r>
            <a:r>
              <a:rPr lang="zh-CN" altLang="en-US" sz="2000"/>
              <a:t>： 统计期内水泥企业水泥中熟料平均配比，</a:t>
            </a:r>
            <a:r>
              <a:rPr lang="en-US" altLang="zh-CN" sz="2000"/>
              <a:t>%</a:t>
            </a:r>
          </a:p>
          <a:p>
            <a:pPr>
              <a:lnSpc>
                <a:spcPct val="150000"/>
              </a:lnSpc>
            </a:pPr>
            <a:r>
              <a:rPr lang="en-US" altLang="zh-CN" sz="2000"/>
              <a:t>e</a:t>
            </a:r>
            <a:r>
              <a:rPr lang="en-US" altLang="zh-CN" sz="2000" baseline="-25000"/>
              <a:t>h</a:t>
            </a:r>
            <a:r>
              <a:rPr lang="zh-CN" altLang="en-US" sz="2000"/>
              <a:t>：统计期内烘干水泥混合材所消耗燃料折算的单位水泥标准煤量，单位为千克每吨（</a:t>
            </a:r>
            <a:r>
              <a:rPr lang="en-US" altLang="zh-CN" sz="2000">
                <a:sym typeface="+mn-ea"/>
              </a:rPr>
              <a:t>kg/t</a:t>
            </a:r>
            <a:r>
              <a:rPr lang="zh-CN" altLang="en-US" sz="2000"/>
              <a:t>）</a:t>
            </a:r>
          </a:p>
        </p:txBody>
      </p:sp>
      <p:pic>
        <p:nvPicPr>
          <p:cNvPr id="3"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标题 1"/>
          <p:cNvSpPr txBox="1"/>
          <p:nvPr/>
        </p:nvSpPr>
        <p:spPr>
          <a:xfrm>
            <a:off x="457200" y="274638"/>
            <a:ext cx="8229600" cy="1143000"/>
          </a:xfrm>
          <a:prstGeom prst="rect">
            <a:avLst/>
          </a:prstGeom>
        </p:spPr>
        <p:txBody>
          <a:bodyPr/>
          <a:lstStyle/>
          <a:p>
            <a:pPr eaLnBrk="0" fontAlgn="base" hangingPunct="0">
              <a:spcBef>
                <a:spcPct val="0"/>
              </a:spcBef>
              <a:spcAft>
                <a:spcPct val="0"/>
              </a:spcAft>
              <a:defRPr/>
            </a:pPr>
            <a:r>
              <a:rPr lang="en-US" altLang="zh-CN" sz="2900" b="1" dirty="0" smtClean="0">
                <a:latin typeface="+mj-lt"/>
                <a:ea typeface="+mj-ea"/>
                <a:cs typeface="+mj-cs"/>
              </a:rPr>
              <a:t>4.6 </a:t>
            </a:r>
            <a:r>
              <a:rPr lang="zh-CN" altLang="en-US" sz="2900" b="1" dirty="0" smtClean="0">
                <a:latin typeface="+mj-lt"/>
                <a:ea typeface="+mj-ea"/>
                <a:cs typeface="+mj-cs"/>
              </a:rPr>
              <a:t>关键参数确定</a:t>
            </a:r>
            <a:endParaRPr lang="zh-CN" altLang="en-US" sz="2900" b="1" dirty="0">
              <a:latin typeface="+mj-lt"/>
              <a:ea typeface="+mj-ea"/>
              <a:cs typeface="+mj-cs"/>
            </a:endParaRPr>
          </a:p>
        </p:txBody>
      </p:sp>
      <p:pic>
        <p:nvPicPr>
          <p:cNvPr id="9"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graphicFrame>
        <p:nvGraphicFramePr>
          <p:cNvPr id="11" name="图示 10"/>
          <p:cNvGraphicFramePr/>
          <p:nvPr/>
        </p:nvGraphicFramePr>
        <p:xfrm>
          <a:off x="1785918" y="1571612"/>
          <a:ext cx="5810418" cy="4089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B826336C-0188-4B59-9D2F-E3F3C31C3E85}" type="slidenum">
              <a:rPr lang="zh-CN" altLang="en-US" smtClean="0">
                <a:solidFill>
                  <a:prstClr val="black">
                    <a:tint val="75000"/>
                  </a:prstClr>
                </a:solidFill>
              </a:rPr>
              <a:pPr>
                <a:defRPr/>
              </a:pPr>
              <a:t>52</a:t>
            </a:fld>
            <a:endParaRPr lang="zh-CN" altLang="en-US">
              <a:solidFill>
                <a:prstClr val="black">
                  <a:tint val="75000"/>
                </a:prstClr>
              </a:solidFill>
            </a:endParaRPr>
          </a:p>
        </p:txBody>
      </p:sp>
      <p:cxnSp>
        <p:nvCxnSpPr>
          <p:cNvPr id="3" name="直接连接符 2"/>
          <p:cNvCxnSpPr/>
          <p:nvPr/>
        </p:nvCxnSpPr>
        <p:spPr>
          <a:xfrm rot="10800000" flipH="1">
            <a:off x="395536" y="998519"/>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00100" y="3000372"/>
            <a:ext cx="6286544" cy="369332"/>
          </a:xfrm>
          <a:prstGeom prst="rect">
            <a:avLst/>
          </a:prstGeom>
        </p:spPr>
        <p:txBody>
          <a:bodyPr wrap="square">
            <a:spAutoFit/>
          </a:bodyPr>
          <a:lstStyle/>
          <a:p>
            <a:r>
              <a:rPr lang="zh-CN" altLang="en-US" dirty="0" smtClean="0">
                <a:latin typeface="Verdana" panose="020B0604030504040204" pitchFamily="34" charset="0"/>
              </a:rPr>
              <a:t> </a:t>
            </a:r>
            <a:endParaRPr lang="zh-CN" altLang="en-US" dirty="0"/>
          </a:p>
        </p:txBody>
      </p:sp>
      <p:sp>
        <p:nvSpPr>
          <p:cNvPr id="5" name="矩形 4"/>
          <p:cNvSpPr/>
          <p:nvPr/>
        </p:nvSpPr>
        <p:spPr>
          <a:xfrm>
            <a:off x="1259632" y="1052736"/>
            <a:ext cx="7416824" cy="17820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20000"/>
              </a:spcBef>
              <a:buFont typeface="Wingdings" panose="05000000000000000000" pitchFamily="2" charset="2"/>
              <a:buChar char="u"/>
            </a:pPr>
            <a:r>
              <a:rPr lang="zh-CN" altLang="zh-CN" b="1" dirty="0" smtClean="0">
                <a:latin typeface="Verdana" panose="020B0604030504040204" pitchFamily="34" charset="0"/>
              </a:rPr>
              <a:t>熟料盘点产量＝本期熟料库存</a:t>
            </a:r>
            <a:r>
              <a:rPr lang="en-US" altLang="zh-CN" b="1" dirty="0" smtClean="0">
                <a:latin typeface="Verdana" panose="020B0604030504040204" pitchFamily="34" charset="0"/>
              </a:rPr>
              <a:t>+</a:t>
            </a:r>
            <a:r>
              <a:rPr lang="zh-CN" altLang="zh-CN" b="1" dirty="0" smtClean="0">
                <a:latin typeface="Verdana" panose="020B0604030504040204" pitchFamily="34" charset="0"/>
              </a:rPr>
              <a:t>熟料消耗</a:t>
            </a:r>
            <a:r>
              <a:rPr lang="en-US" altLang="zh-CN" b="1" dirty="0" smtClean="0">
                <a:latin typeface="Verdana" panose="020B0604030504040204" pitchFamily="34" charset="0"/>
              </a:rPr>
              <a:t>+</a:t>
            </a:r>
            <a:r>
              <a:rPr lang="zh-CN" altLang="zh-CN" b="1" dirty="0" smtClean="0">
                <a:latin typeface="Verdana" panose="020B0604030504040204" pitchFamily="34" charset="0"/>
              </a:rPr>
              <a:t>外卖熟料</a:t>
            </a:r>
            <a:r>
              <a:rPr lang="en-US" altLang="zh-CN" b="1" dirty="0" smtClean="0">
                <a:latin typeface="Verdana" panose="020B0604030504040204" pitchFamily="34" charset="0"/>
              </a:rPr>
              <a:t>-</a:t>
            </a:r>
            <a:r>
              <a:rPr lang="zh-CN" altLang="zh-CN" b="1" dirty="0" smtClean="0">
                <a:latin typeface="Verdana" panose="020B0604030504040204" pitchFamily="34" charset="0"/>
              </a:rPr>
              <a:t>期初熟料库存</a:t>
            </a:r>
            <a:r>
              <a:rPr lang="en-US" altLang="zh-CN" b="1" dirty="0" smtClean="0">
                <a:latin typeface="Verdana" panose="020B0604030504040204" pitchFamily="34" charset="0"/>
              </a:rPr>
              <a:t>-</a:t>
            </a:r>
            <a:r>
              <a:rPr lang="zh-CN" altLang="zh-CN" b="1" dirty="0" smtClean="0">
                <a:latin typeface="Verdana" panose="020B0604030504040204" pitchFamily="34" charset="0"/>
              </a:rPr>
              <a:t>购进熟料</a:t>
            </a:r>
            <a:r>
              <a:rPr lang="zh-CN" altLang="en-US" b="1" dirty="0" smtClean="0">
                <a:latin typeface="Verdana" panose="020B0604030504040204" pitchFamily="34" charset="0"/>
              </a:rPr>
              <a:t>；</a:t>
            </a:r>
            <a:endParaRPr lang="en-US" altLang="zh-CN" b="1" dirty="0" smtClean="0">
              <a:latin typeface="Verdana" panose="020B0604030504040204" pitchFamily="34" charset="0"/>
            </a:endParaRPr>
          </a:p>
          <a:p>
            <a:pPr>
              <a:spcBef>
                <a:spcPct val="20000"/>
              </a:spcBef>
              <a:buFont typeface="Wingdings" panose="05000000000000000000" pitchFamily="2" charset="2"/>
              <a:buChar char="u"/>
            </a:pPr>
            <a:r>
              <a:rPr lang="zh-CN" altLang="en-US" b="1" dirty="0" smtClean="0">
                <a:latin typeface="Verdana" panose="020B0604030504040204" pitchFamily="34" charset="0"/>
              </a:rPr>
              <a:t>水泥盘点产量＝本期水泥库存</a:t>
            </a:r>
            <a:r>
              <a:rPr lang="en-US" altLang="zh-CN" b="1" dirty="0" smtClean="0">
                <a:latin typeface="Verdana" panose="020B0604030504040204" pitchFamily="34" charset="0"/>
              </a:rPr>
              <a:t>+</a:t>
            </a:r>
            <a:r>
              <a:rPr lang="zh-CN" altLang="en-US" b="1" dirty="0" smtClean="0">
                <a:latin typeface="Verdana" panose="020B0604030504040204" pitchFamily="34" charset="0"/>
              </a:rPr>
              <a:t>水泥销售量</a:t>
            </a:r>
            <a:r>
              <a:rPr lang="en-US" altLang="zh-CN" b="1" dirty="0" smtClean="0">
                <a:latin typeface="Verdana" panose="020B0604030504040204" pitchFamily="34" charset="0"/>
              </a:rPr>
              <a:t>-</a:t>
            </a:r>
            <a:r>
              <a:rPr lang="zh-CN" altLang="en-US" b="1" dirty="0" smtClean="0">
                <a:latin typeface="Verdana" panose="020B0604030504040204" pitchFamily="34" charset="0"/>
              </a:rPr>
              <a:t>期初水泥库存；</a:t>
            </a:r>
            <a:endParaRPr lang="en-US" altLang="zh-CN" b="1" dirty="0" smtClean="0">
              <a:latin typeface="Verdana" panose="020B0604030504040204" pitchFamily="34" charset="0"/>
            </a:endParaRPr>
          </a:p>
          <a:p>
            <a:pPr>
              <a:spcBef>
                <a:spcPct val="20000"/>
              </a:spcBef>
              <a:buFont typeface="Wingdings" panose="05000000000000000000" pitchFamily="2" charset="2"/>
              <a:buChar char="u"/>
            </a:pPr>
            <a:r>
              <a:rPr lang="zh-CN" altLang="en-US" b="1" dirty="0" smtClean="0">
                <a:latin typeface="Verdana" panose="020B0604030504040204" pitchFamily="34" charset="0"/>
              </a:rPr>
              <a:t>用煤量</a:t>
            </a:r>
            <a:r>
              <a:rPr lang="en-US" altLang="zh-CN" b="1" dirty="0" smtClean="0">
                <a:latin typeface="Verdana" panose="020B0604030504040204" pitchFamily="34" charset="0"/>
              </a:rPr>
              <a:t>=</a:t>
            </a:r>
            <a:r>
              <a:rPr lang="zh-CN" altLang="en-US" b="1" dirty="0" smtClean="0">
                <a:latin typeface="Verdana" panose="020B0604030504040204" pitchFamily="34" charset="0"/>
              </a:rPr>
              <a:t>期初煤库存</a:t>
            </a:r>
            <a:r>
              <a:rPr lang="en-US" altLang="zh-CN" b="1" dirty="0" smtClean="0">
                <a:latin typeface="Verdana" panose="020B0604030504040204" pitchFamily="34" charset="0"/>
              </a:rPr>
              <a:t>+</a:t>
            </a:r>
            <a:r>
              <a:rPr lang="zh-CN" altLang="en-US" b="1" dirty="0" smtClean="0">
                <a:latin typeface="Verdana" panose="020B0604030504040204" pitchFamily="34" charset="0"/>
              </a:rPr>
              <a:t>购入煤量</a:t>
            </a:r>
            <a:r>
              <a:rPr lang="en-US" altLang="zh-CN" b="1" dirty="0" smtClean="0">
                <a:latin typeface="Verdana" panose="020B0604030504040204" pitchFamily="34" charset="0"/>
              </a:rPr>
              <a:t>-</a:t>
            </a:r>
            <a:r>
              <a:rPr lang="zh-CN" altLang="en-US" b="1" dirty="0" smtClean="0">
                <a:latin typeface="Verdana" panose="020B0604030504040204" pitchFamily="34" charset="0"/>
              </a:rPr>
              <a:t>期末煤库存</a:t>
            </a:r>
            <a:endParaRPr lang="en-US" altLang="zh-CN" b="1" dirty="0" smtClean="0">
              <a:latin typeface="Verdana" panose="020B0604030504040204" pitchFamily="34" charset="0"/>
            </a:endParaRPr>
          </a:p>
          <a:p>
            <a:pPr>
              <a:lnSpc>
                <a:spcPct val="150000"/>
              </a:lnSpc>
              <a:spcBef>
                <a:spcPct val="20000"/>
              </a:spcBef>
              <a:buFont typeface="Wingdings" panose="05000000000000000000" pitchFamily="2" charset="2"/>
              <a:buChar char="u"/>
            </a:pPr>
            <a:endParaRPr lang="zh-CN" altLang="zh-CN" b="1" dirty="0">
              <a:latin typeface="Verdana" panose="020B0604030504040204" pitchFamily="34" charset="0"/>
            </a:endParaRPr>
          </a:p>
        </p:txBody>
      </p:sp>
      <p:sp>
        <p:nvSpPr>
          <p:cNvPr id="6" name="TextBox 5"/>
          <p:cNvSpPr txBox="1"/>
          <p:nvPr/>
        </p:nvSpPr>
        <p:spPr>
          <a:xfrm>
            <a:off x="1259632" y="2492896"/>
            <a:ext cx="7416824" cy="21698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b="1" dirty="0" smtClean="0"/>
              <a:t>参见</a:t>
            </a:r>
            <a:r>
              <a:rPr lang="en-US" altLang="zh-CN" b="1" dirty="0" smtClean="0"/>
              <a:t>GB16780-2012</a:t>
            </a:r>
            <a:r>
              <a:rPr lang="zh-CN" altLang="en-US" b="1" dirty="0" smtClean="0"/>
              <a:t>标准附录</a:t>
            </a:r>
            <a:r>
              <a:rPr lang="en-US" altLang="zh-CN" b="1" dirty="0" smtClean="0"/>
              <a:t>A</a:t>
            </a:r>
          </a:p>
          <a:p>
            <a:pPr>
              <a:lnSpc>
                <a:spcPct val="150000"/>
              </a:lnSpc>
              <a:buFont typeface="Wingdings" panose="05000000000000000000" pitchFamily="2" charset="2"/>
              <a:buChar char="Ø"/>
            </a:pPr>
            <a:r>
              <a:rPr lang="zh-CN" altLang="en-US" b="1" dirty="0" smtClean="0"/>
              <a:t>将月中每日熟料</a:t>
            </a:r>
            <a:r>
              <a:rPr lang="en-US" altLang="zh-CN" b="1" dirty="0" smtClean="0"/>
              <a:t>28d</a:t>
            </a:r>
            <a:r>
              <a:rPr lang="zh-CN" altLang="en-US" b="1" dirty="0" smtClean="0"/>
              <a:t>抗压强度分别乘以日产量，分别相加后除以该月窑的总产量，即得月熟料平均</a:t>
            </a:r>
            <a:r>
              <a:rPr lang="en-US" altLang="zh-CN" b="1" dirty="0" smtClean="0"/>
              <a:t>28d</a:t>
            </a:r>
            <a:r>
              <a:rPr lang="zh-CN" altLang="en-US" b="1" dirty="0" smtClean="0"/>
              <a:t>抗压强度；</a:t>
            </a:r>
          </a:p>
          <a:p>
            <a:pPr>
              <a:lnSpc>
                <a:spcPct val="150000"/>
              </a:lnSpc>
              <a:buFont typeface="Wingdings" panose="05000000000000000000" pitchFamily="2" charset="2"/>
              <a:buChar char="Ø"/>
            </a:pPr>
            <a:r>
              <a:rPr lang="zh-CN" altLang="en-US" b="1" dirty="0" smtClean="0"/>
              <a:t>将年度中分月的熟料平均强度等级分别乘以每月的熟料产量，并相加后除以当年的熟料总产量，即得年度熟料实际平均强度等级。</a:t>
            </a:r>
            <a:endParaRPr lang="zh-CN" altLang="en-US" b="1" dirty="0"/>
          </a:p>
        </p:txBody>
      </p:sp>
      <p:sp>
        <p:nvSpPr>
          <p:cNvPr id="7" name="矩形 6"/>
          <p:cNvSpPr/>
          <p:nvPr/>
        </p:nvSpPr>
        <p:spPr>
          <a:xfrm>
            <a:off x="1259632" y="4725144"/>
            <a:ext cx="7416824"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ct val="20000"/>
              </a:spcBef>
              <a:buFont typeface="Arial" panose="020B0604020202020204" pitchFamily="34" charset="0"/>
              <a:buNone/>
            </a:pPr>
            <a:r>
              <a:rPr lang="zh-CN" altLang="en-US" b="1" dirty="0" smtClean="0">
                <a:latin typeface="Calibri" panose="020F0502020204030204" pitchFamily="34" charset="0"/>
              </a:rPr>
              <a:t>鉴于用电量统计范围中不包括用于</a:t>
            </a:r>
            <a:r>
              <a:rPr lang="zh-CN" altLang="en-US" b="1" dirty="0" smtClean="0">
                <a:solidFill>
                  <a:srgbClr val="FF0000"/>
                </a:solidFill>
                <a:latin typeface="Calibri" panose="020F0502020204030204" pitchFamily="34" charset="0"/>
              </a:rPr>
              <a:t>基建、技改</a:t>
            </a:r>
            <a:r>
              <a:rPr lang="zh-CN" altLang="en-US" b="1" dirty="0" smtClean="0">
                <a:latin typeface="Calibri" panose="020F0502020204030204" pitchFamily="34" charset="0"/>
              </a:rPr>
              <a:t>等项目建设消耗的电量以及水泥窑协同处置固体废物消耗的电量，建议提供有关</a:t>
            </a:r>
            <a:r>
              <a:rPr lang="zh-CN" altLang="en-US" b="1" dirty="0" smtClean="0">
                <a:solidFill>
                  <a:srgbClr val="FF0000"/>
                </a:solidFill>
                <a:latin typeface="Calibri" panose="020F0502020204030204" pitchFamily="34" charset="0"/>
              </a:rPr>
              <a:t>证明材料（或统计材料如余热发电上网缴费单）</a:t>
            </a:r>
            <a:r>
              <a:rPr lang="zh-CN" altLang="en-US" b="1" dirty="0" smtClean="0">
                <a:latin typeface="Calibri" panose="020F0502020204030204" pitchFamily="34" charset="0"/>
              </a:rPr>
              <a:t>。  企业内部包含其他企业用电</a:t>
            </a:r>
            <a:r>
              <a:rPr lang="zh-CN" altLang="en-US" b="1" dirty="0" smtClean="0">
                <a:solidFill>
                  <a:srgbClr val="FF0000"/>
                </a:solidFill>
                <a:latin typeface="Calibri" panose="020F0502020204030204" pitchFamily="34" charset="0"/>
              </a:rPr>
              <a:t>（需要剔除时）</a:t>
            </a:r>
            <a:r>
              <a:rPr lang="zh-CN" altLang="en-US" b="1" dirty="0" smtClean="0">
                <a:latin typeface="Calibri" panose="020F0502020204030204" pitchFamily="34" charset="0"/>
              </a:rPr>
              <a:t>，也应提供作证材料（合同、结算凭证等）。</a:t>
            </a:r>
            <a:endParaRPr lang="zh-CN" altLang="en-US" b="1" dirty="0">
              <a:latin typeface="Verdana" panose="020B0604030504040204" pitchFamily="34" charset="0"/>
            </a:endParaRPr>
          </a:p>
        </p:txBody>
      </p:sp>
      <p:sp>
        <p:nvSpPr>
          <p:cNvPr id="9" name="标题 1"/>
          <p:cNvSpPr txBox="1"/>
          <p:nvPr/>
        </p:nvSpPr>
        <p:spPr>
          <a:xfrm>
            <a:off x="457200" y="274638"/>
            <a:ext cx="8229600" cy="1143000"/>
          </a:xfrm>
          <a:prstGeom prst="rect">
            <a:avLst/>
          </a:prstGeom>
        </p:spPr>
        <p:txBody>
          <a:bodyPr/>
          <a:lstStyle/>
          <a:p>
            <a:pPr eaLnBrk="0" fontAlgn="base" hangingPunct="0">
              <a:spcBef>
                <a:spcPct val="0"/>
              </a:spcBef>
              <a:spcAft>
                <a:spcPct val="0"/>
              </a:spcAft>
              <a:defRPr/>
            </a:pPr>
            <a:r>
              <a:rPr lang="en-US" altLang="zh-CN" sz="2900" b="1" dirty="0" smtClean="0">
                <a:latin typeface="+mj-lt"/>
                <a:ea typeface="+mj-ea"/>
                <a:cs typeface="+mj-cs"/>
              </a:rPr>
              <a:t>4.6</a:t>
            </a:r>
            <a:r>
              <a:rPr lang="zh-CN" altLang="en-US" sz="2900" b="1" dirty="0" smtClean="0">
                <a:latin typeface="+mj-lt"/>
                <a:ea typeface="+mj-ea"/>
                <a:cs typeface="+mj-cs"/>
              </a:rPr>
              <a:t>关键参数确定</a:t>
            </a:r>
            <a:endParaRPr lang="zh-CN" altLang="en-US" sz="2900" b="1" dirty="0">
              <a:latin typeface="+mj-lt"/>
              <a:ea typeface="+mj-ea"/>
              <a:cs typeface="+mj-cs"/>
            </a:endParaRPr>
          </a:p>
        </p:txBody>
      </p:sp>
      <p:pic>
        <p:nvPicPr>
          <p:cNvPr id="10"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B826336C-0188-4B59-9D2F-E3F3C31C3E85}" type="slidenum">
              <a:rPr lang="zh-CN" altLang="en-US" smtClean="0">
                <a:solidFill>
                  <a:prstClr val="black">
                    <a:tint val="75000"/>
                  </a:prstClr>
                </a:solidFill>
              </a:rPr>
              <a:pPr>
                <a:defRPr/>
              </a:pPr>
              <a:t>53</a:t>
            </a:fld>
            <a:endParaRPr lang="zh-CN" altLang="en-US">
              <a:solidFill>
                <a:prstClr val="black">
                  <a:tint val="75000"/>
                </a:prstClr>
              </a:solidFill>
            </a:endParaRPr>
          </a:p>
        </p:txBody>
      </p:sp>
      <p:cxnSp>
        <p:nvCxnSpPr>
          <p:cNvPr id="3" name="直接连接符 2"/>
          <p:cNvCxnSpPr/>
          <p:nvPr/>
        </p:nvCxnSpPr>
        <p:spPr>
          <a:xfrm rot="10800000" flipH="1">
            <a:off x="395536" y="907131"/>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00100" y="3000372"/>
            <a:ext cx="6286544" cy="369332"/>
          </a:xfrm>
          <a:prstGeom prst="rect">
            <a:avLst/>
          </a:prstGeom>
        </p:spPr>
        <p:txBody>
          <a:bodyPr wrap="square">
            <a:spAutoFit/>
          </a:bodyPr>
          <a:lstStyle/>
          <a:p>
            <a:r>
              <a:rPr lang="zh-CN" altLang="en-US" dirty="0" smtClean="0">
                <a:latin typeface="Verdana" panose="020B0604030504040204" pitchFamily="34" charset="0"/>
              </a:rPr>
              <a:t> </a:t>
            </a:r>
            <a:endParaRPr lang="zh-CN" altLang="en-US" dirty="0"/>
          </a:p>
        </p:txBody>
      </p:sp>
      <p:sp>
        <p:nvSpPr>
          <p:cNvPr id="5" name="矩形 4"/>
          <p:cNvSpPr/>
          <p:nvPr/>
        </p:nvSpPr>
        <p:spPr>
          <a:xfrm>
            <a:off x="827584" y="2204864"/>
            <a:ext cx="7776864" cy="424731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spcBef>
                <a:spcPct val="20000"/>
              </a:spcBef>
              <a:buFont typeface="Wingdings" panose="05000000000000000000" pitchFamily="2" charset="2"/>
              <a:buChar char="u"/>
            </a:pPr>
            <a:r>
              <a:rPr lang="zh-CN" altLang="en-US" b="1" dirty="0" smtClean="0">
                <a:latin typeface="Verdana" panose="020B0604030504040204" pitchFamily="34" charset="0"/>
              </a:rPr>
              <a:t>通过核查生料、窑灰、熟料和煤灰中的氧化钙含量的平衡，可以实现熟料量、燃煤量等关键参数的核查；</a:t>
            </a:r>
            <a:endParaRPr lang="en-US" altLang="zh-CN" b="1" dirty="0" smtClean="0">
              <a:latin typeface="Verdana" panose="020B0604030504040204" pitchFamily="34" charset="0"/>
            </a:endParaRPr>
          </a:p>
          <a:p>
            <a:pPr indent="355600"/>
            <a:r>
              <a:rPr lang="en-US" altLang="zh-CN" b="1" dirty="0" smtClean="0"/>
              <a:t>a)</a:t>
            </a:r>
            <a:r>
              <a:rPr lang="zh-CN" altLang="en-US" b="1" dirty="0" smtClean="0"/>
              <a:t>当窑灰进入生料均化库，通过均化库底计量设备计量时：</a:t>
            </a:r>
          </a:p>
          <a:p>
            <a:pPr indent="355600"/>
            <a:r>
              <a:rPr lang="en-US" altLang="zh-CN" b="1" dirty="0" err="1" smtClean="0"/>
              <a:t>CaO</a:t>
            </a:r>
            <a:r>
              <a:rPr lang="zh-CN" altLang="en-US" b="1" dirty="0" smtClean="0"/>
              <a:t>生料</a:t>
            </a:r>
            <a:r>
              <a:rPr lang="en-US" altLang="zh-CN" b="1" dirty="0" smtClean="0"/>
              <a:t>×</a:t>
            </a:r>
            <a:r>
              <a:rPr lang="zh-CN" altLang="en-US" b="1" dirty="0" smtClean="0"/>
              <a:t>生料量</a:t>
            </a:r>
            <a:r>
              <a:rPr lang="en-US" altLang="zh-CN" b="1" dirty="0" smtClean="0"/>
              <a:t>+ </a:t>
            </a:r>
            <a:r>
              <a:rPr lang="en-US" altLang="zh-CN" b="1" dirty="0" err="1" smtClean="0"/>
              <a:t>CaO</a:t>
            </a:r>
            <a:r>
              <a:rPr lang="zh-CN" altLang="en-US" b="1" dirty="0" smtClean="0"/>
              <a:t>煤灰</a:t>
            </a:r>
            <a:r>
              <a:rPr lang="en-US" altLang="zh-CN" b="1" dirty="0" smtClean="0"/>
              <a:t>×</a:t>
            </a:r>
            <a:r>
              <a:rPr lang="zh-CN" altLang="en-US" b="1" dirty="0" smtClean="0"/>
              <a:t>用煤量</a:t>
            </a:r>
            <a:r>
              <a:rPr lang="en-US" altLang="zh-CN" b="1" dirty="0" smtClean="0"/>
              <a:t>×</a:t>
            </a:r>
            <a:r>
              <a:rPr lang="zh-CN" altLang="en-US" b="1" dirty="0" smtClean="0"/>
              <a:t>煤灰含量</a:t>
            </a:r>
            <a:r>
              <a:rPr lang="en-US" altLang="zh-CN" b="1" dirty="0" smtClean="0"/>
              <a:t>- </a:t>
            </a:r>
            <a:r>
              <a:rPr lang="en-US" altLang="zh-CN" b="1" dirty="0" err="1" smtClean="0"/>
              <a:t>CaO</a:t>
            </a:r>
            <a:r>
              <a:rPr lang="zh-CN" altLang="en-US" b="1" dirty="0" smtClean="0"/>
              <a:t>窑灰</a:t>
            </a:r>
            <a:r>
              <a:rPr lang="en-US" altLang="zh-CN" b="1" dirty="0" smtClean="0"/>
              <a:t>×</a:t>
            </a:r>
            <a:r>
              <a:rPr lang="zh-CN" altLang="en-US" b="1" dirty="0" smtClean="0"/>
              <a:t>窑灰量</a:t>
            </a:r>
            <a:r>
              <a:rPr lang="en-US" altLang="zh-CN" b="1" dirty="0" smtClean="0"/>
              <a:t>=</a:t>
            </a:r>
            <a:r>
              <a:rPr lang="en-US" altLang="zh-CN" b="1" dirty="0" err="1" smtClean="0"/>
              <a:t>CaO</a:t>
            </a:r>
            <a:r>
              <a:rPr lang="zh-CN" altLang="en-US" b="1" dirty="0" smtClean="0"/>
              <a:t>熟料</a:t>
            </a:r>
            <a:r>
              <a:rPr lang="en-US" altLang="zh-CN" b="1" dirty="0" smtClean="0"/>
              <a:t>×</a:t>
            </a:r>
            <a:r>
              <a:rPr lang="zh-CN" altLang="en-US" b="1" dirty="0" smtClean="0"/>
              <a:t>熟料量</a:t>
            </a:r>
          </a:p>
          <a:p>
            <a:pPr indent="355600"/>
            <a:r>
              <a:rPr lang="en-US" altLang="zh-CN" b="1" dirty="0" smtClean="0"/>
              <a:t>b)</a:t>
            </a:r>
            <a:r>
              <a:rPr lang="zh-CN" altLang="en-US" b="1" dirty="0" smtClean="0"/>
              <a:t>当窑灰未进入生料均化库，直接入窑时：</a:t>
            </a:r>
          </a:p>
          <a:p>
            <a:pPr indent="355600"/>
            <a:r>
              <a:rPr lang="en-US" altLang="zh-CN" b="1" dirty="0" err="1" smtClean="0"/>
              <a:t>CaO</a:t>
            </a:r>
            <a:r>
              <a:rPr lang="zh-CN" altLang="en-US" b="1" dirty="0" smtClean="0"/>
              <a:t>生料</a:t>
            </a:r>
            <a:r>
              <a:rPr lang="en-US" altLang="zh-CN" b="1" dirty="0" smtClean="0"/>
              <a:t>×</a:t>
            </a:r>
            <a:r>
              <a:rPr lang="zh-CN" altLang="en-US" b="1" dirty="0" smtClean="0"/>
              <a:t>生料量</a:t>
            </a:r>
            <a:r>
              <a:rPr lang="en-US" altLang="zh-CN" b="1" dirty="0" smtClean="0"/>
              <a:t>+ </a:t>
            </a:r>
            <a:r>
              <a:rPr lang="en-US" altLang="zh-CN" b="1" dirty="0" err="1" smtClean="0"/>
              <a:t>CaO</a:t>
            </a:r>
            <a:r>
              <a:rPr lang="zh-CN" altLang="en-US" b="1" dirty="0" smtClean="0"/>
              <a:t>煤灰</a:t>
            </a:r>
            <a:r>
              <a:rPr lang="en-US" altLang="zh-CN" b="1" dirty="0" smtClean="0"/>
              <a:t>×</a:t>
            </a:r>
            <a:r>
              <a:rPr lang="zh-CN" altLang="en-US" b="1" dirty="0" smtClean="0"/>
              <a:t>用煤量</a:t>
            </a:r>
            <a:r>
              <a:rPr lang="en-US" altLang="zh-CN" b="1" dirty="0" smtClean="0"/>
              <a:t>×</a:t>
            </a:r>
            <a:r>
              <a:rPr lang="zh-CN" altLang="en-US" b="1" dirty="0" smtClean="0"/>
              <a:t>煤灰含量</a:t>
            </a:r>
            <a:r>
              <a:rPr lang="en-US" altLang="zh-CN" b="1" dirty="0" smtClean="0"/>
              <a:t>=</a:t>
            </a:r>
            <a:r>
              <a:rPr lang="en-US" altLang="zh-CN" b="1" dirty="0" err="1" smtClean="0"/>
              <a:t>CaO</a:t>
            </a:r>
            <a:r>
              <a:rPr lang="zh-CN" altLang="en-US" b="1" dirty="0" smtClean="0"/>
              <a:t>熟料</a:t>
            </a:r>
            <a:r>
              <a:rPr lang="en-US" altLang="zh-CN" b="1" dirty="0" smtClean="0"/>
              <a:t>×</a:t>
            </a:r>
            <a:r>
              <a:rPr lang="zh-CN" altLang="en-US" b="1" dirty="0" smtClean="0"/>
              <a:t>熟料量</a:t>
            </a:r>
          </a:p>
          <a:p>
            <a:r>
              <a:rPr lang="zh-CN" altLang="en-US" b="1" dirty="0" smtClean="0"/>
              <a:t>   其中窑灰量若企业有实测数据，则采用实测数据；</a:t>
            </a:r>
          </a:p>
          <a:p>
            <a:r>
              <a:rPr lang="zh-CN" altLang="en-US" b="1" dirty="0" smtClean="0"/>
              <a:t>如无实测数据，则采用生料量的</a:t>
            </a:r>
            <a:r>
              <a:rPr lang="en-US" altLang="zh-CN" b="1" dirty="0" smtClean="0"/>
              <a:t>6.2%</a:t>
            </a:r>
            <a:r>
              <a:rPr lang="zh-CN" altLang="en-US" b="1" dirty="0" smtClean="0"/>
              <a:t>（该数据为上述实测数据的平均值）进行计算。</a:t>
            </a:r>
          </a:p>
          <a:p>
            <a:r>
              <a:rPr lang="zh-CN" altLang="en-US" b="1" dirty="0" smtClean="0"/>
              <a:t>   若存在其他替代燃料如煤矸石等，则在上述等式左侧加入煤矸石灰分引入的氧化钙量。</a:t>
            </a:r>
          </a:p>
          <a:p>
            <a:pPr indent="355600"/>
            <a:r>
              <a:rPr lang="en-US" altLang="zh-CN" b="1" dirty="0" err="1" smtClean="0"/>
              <a:t>CaO</a:t>
            </a:r>
            <a:r>
              <a:rPr lang="zh-CN" altLang="en-US" b="1" dirty="0" smtClean="0"/>
              <a:t>生料</a:t>
            </a:r>
            <a:r>
              <a:rPr lang="en-US" altLang="zh-CN" b="1" dirty="0" smtClean="0"/>
              <a:t>×</a:t>
            </a:r>
            <a:r>
              <a:rPr lang="zh-CN" altLang="en-US" b="1" dirty="0" smtClean="0"/>
              <a:t>生料量</a:t>
            </a:r>
            <a:r>
              <a:rPr lang="en-US" altLang="zh-CN" b="1" dirty="0" smtClean="0"/>
              <a:t>+ </a:t>
            </a:r>
            <a:r>
              <a:rPr lang="en-US" altLang="zh-CN" b="1" dirty="0" err="1" smtClean="0"/>
              <a:t>CaO</a:t>
            </a:r>
            <a:r>
              <a:rPr lang="zh-CN" altLang="en-US" b="1" dirty="0" smtClean="0"/>
              <a:t>煤灰</a:t>
            </a:r>
            <a:r>
              <a:rPr lang="en-US" altLang="zh-CN" b="1" dirty="0" smtClean="0"/>
              <a:t>×</a:t>
            </a:r>
            <a:r>
              <a:rPr lang="zh-CN" altLang="en-US" b="1" dirty="0" smtClean="0"/>
              <a:t>用煤量</a:t>
            </a:r>
            <a:r>
              <a:rPr lang="en-US" altLang="zh-CN" b="1" dirty="0" smtClean="0"/>
              <a:t>×</a:t>
            </a:r>
            <a:r>
              <a:rPr lang="zh-CN" altLang="en-US" b="1" dirty="0" smtClean="0"/>
              <a:t>煤灰含量</a:t>
            </a:r>
            <a:r>
              <a:rPr lang="en-US" altLang="zh-CN" b="1" dirty="0" smtClean="0"/>
              <a:t>+ </a:t>
            </a:r>
            <a:r>
              <a:rPr lang="en-US" altLang="zh-CN" b="1" dirty="0" err="1" smtClean="0"/>
              <a:t>CaO</a:t>
            </a:r>
            <a:r>
              <a:rPr lang="zh-CN" altLang="en-US" b="1" dirty="0" smtClean="0"/>
              <a:t>煤矸石灰分</a:t>
            </a:r>
            <a:r>
              <a:rPr lang="en-US" altLang="zh-CN" b="1" dirty="0" smtClean="0"/>
              <a:t>×</a:t>
            </a:r>
            <a:r>
              <a:rPr lang="zh-CN" altLang="en-US" b="1" dirty="0" smtClean="0"/>
              <a:t>煤矸石量</a:t>
            </a:r>
            <a:r>
              <a:rPr lang="en-US" altLang="zh-CN" b="1" dirty="0" smtClean="0"/>
              <a:t>×</a:t>
            </a:r>
            <a:r>
              <a:rPr lang="zh-CN" altLang="en-US" b="1" dirty="0" smtClean="0"/>
              <a:t>煤矸石灰分量</a:t>
            </a:r>
            <a:r>
              <a:rPr lang="en-US" altLang="zh-CN" b="1" dirty="0" smtClean="0"/>
              <a:t>=</a:t>
            </a:r>
            <a:r>
              <a:rPr lang="en-US" altLang="zh-CN" b="1" dirty="0" err="1" smtClean="0"/>
              <a:t>CaO</a:t>
            </a:r>
            <a:r>
              <a:rPr lang="zh-CN" altLang="en-US" b="1" dirty="0" smtClean="0"/>
              <a:t>熟料</a:t>
            </a:r>
            <a:r>
              <a:rPr lang="en-US" altLang="zh-CN" b="1" dirty="0" smtClean="0"/>
              <a:t>×</a:t>
            </a:r>
            <a:r>
              <a:rPr lang="zh-CN" altLang="en-US" b="1" dirty="0" smtClean="0"/>
              <a:t>熟料量</a:t>
            </a:r>
          </a:p>
        </p:txBody>
      </p:sp>
      <p:sp>
        <p:nvSpPr>
          <p:cNvPr id="9" name="标题 1"/>
          <p:cNvSpPr txBox="1"/>
          <p:nvPr/>
        </p:nvSpPr>
        <p:spPr>
          <a:xfrm>
            <a:off x="457200" y="274638"/>
            <a:ext cx="8229600" cy="1143000"/>
          </a:xfrm>
          <a:prstGeom prst="rect">
            <a:avLst/>
          </a:prstGeom>
        </p:spPr>
        <p:txBody>
          <a:bodyPr/>
          <a:lstStyle/>
          <a:p>
            <a:pPr eaLnBrk="0" fontAlgn="base" hangingPunct="0">
              <a:spcBef>
                <a:spcPct val="0"/>
              </a:spcBef>
              <a:spcAft>
                <a:spcPct val="0"/>
              </a:spcAft>
              <a:defRPr/>
            </a:pPr>
            <a:r>
              <a:rPr lang="en-US" altLang="zh-CN" sz="2900" b="1" dirty="0" smtClean="0">
                <a:latin typeface="+mj-lt"/>
                <a:ea typeface="+mj-ea"/>
                <a:cs typeface="+mj-cs"/>
              </a:rPr>
              <a:t>4.6</a:t>
            </a:r>
            <a:r>
              <a:rPr lang="zh-CN" altLang="en-US" sz="2900" b="1" dirty="0" smtClean="0">
                <a:latin typeface="+mj-lt"/>
                <a:ea typeface="+mj-ea"/>
                <a:cs typeface="+mj-cs"/>
              </a:rPr>
              <a:t>关键参数确定</a:t>
            </a:r>
            <a:endParaRPr lang="zh-CN" altLang="en-US" sz="2900" b="1" dirty="0">
              <a:latin typeface="+mj-lt"/>
              <a:ea typeface="+mj-ea"/>
              <a:cs typeface="+mj-cs"/>
            </a:endParaRPr>
          </a:p>
        </p:txBody>
      </p:sp>
      <p:pic>
        <p:nvPicPr>
          <p:cNvPr id="10"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11" name="矩形 10"/>
          <p:cNvSpPr/>
          <p:nvPr/>
        </p:nvSpPr>
        <p:spPr>
          <a:xfrm>
            <a:off x="827584" y="908720"/>
            <a:ext cx="7776864" cy="13388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ct val="20000"/>
              </a:spcBef>
              <a:buFont typeface="Wingdings" panose="05000000000000000000" pitchFamily="2" charset="2"/>
              <a:buChar char="u"/>
            </a:pPr>
            <a:r>
              <a:rPr lang="zh-CN" altLang="en-US" b="1" dirty="0" smtClean="0">
                <a:latin typeface="Verdana" panose="020B0604030504040204" pitchFamily="34" charset="0"/>
              </a:rPr>
              <a:t>统计期内企业生产两种以上不同强度等级的水泥时，应根据不同强度等级的可比水泥综合电耗和水泥产量采用加权平均的方法计算可比水泥综合电耗和可比水泥综合能耗。</a:t>
            </a:r>
            <a:endParaRPr lang="zh-CN" altLang="en-US" b="1" dirty="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5101201384.jpg"/>
          <p:cNvPicPr>
            <a:picLocks noChangeAspect="1"/>
          </p:cNvPicPr>
          <p:nvPr/>
        </p:nvPicPr>
        <p:blipFill>
          <a:blip r:embed="rId2" cstate="print"/>
          <a:srcRect l="17500" t="9302" r="21250"/>
          <a:stretch>
            <a:fillRect/>
          </a:stretch>
        </p:blipFill>
        <p:spPr>
          <a:xfrm>
            <a:off x="6286512" y="4214818"/>
            <a:ext cx="2228922" cy="2128839"/>
          </a:xfrm>
          <a:prstGeom prst="rect">
            <a:avLst/>
          </a:prstGeom>
        </p:spPr>
      </p:pic>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54</a:t>
            </a:fld>
            <a:endParaRPr lang="zh-CN" altLang="en-US" dirty="0">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sp>
        <p:nvSpPr>
          <p:cNvPr id="9" name="内容占位符 8"/>
          <p:cNvSpPr>
            <a:spLocks noGrp="1"/>
          </p:cNvSpPr>
          <p:nvPr>
            <p:ph idx="1"/>
          </p:nvPr>
        </p:nvSpPr>
        <p:spPr>
          <a:xfrm>
            <a:off x="1428728" y="2000240"/>
            <a:ext cx="6000792" cy="2436872"/>
          </a:xfrm>
        </p:spPr>
        <p:txBody>
          <a:bodyPr/>
          <a:lstStyle/>
          <a:p>
            <a:pPr>
              <a:lnSpc>
                <a:spcPct val="150000"/>
              </a:lnSpc>
              <a:buFont typeface="Wingdings" panose="05000000000000000000" pitchFamily="2" charset="2"/>
              <a:buChar char="u"/>
            </a:pPr>
            <a:r>
              <a:rPr lang="zh-CN" altLang="en-US" sz="2800" b="1" dirty="0" smtClean="0">
                <a:latin typeface="+mn-ea"/>
              </a:rPr>
              <a:t>科学核算，严格监察；</a:t>
            </a:r>
            <a:endParaRPr lang="en-US" altLang="zh-CN" sz="2800" b="1" dirty="0" smtClean="0">
              <a:latin typeface="+mn-ea"/>
            </a:endParaRPr>
          </a:p>
          <a:p>
            <a:pPr>
              <a:lnSpc>
                <a:spcPct val="150000"/>
              </a:lnSpc>
              <a:buFont typeface="Wingdings" panose="05000000000000000000" pitchFamily="2" charset="2"/>
              <a:buChar char="u"/>
            </a:pPr>
            <a:r>
              <a:rPr lang="zh-CN" altLang="en-US" sz="2800" b="1" dirty="0" smtClean="0">
                <a:latin typeface="+mn-ea"/>
              </a:rPr>
              <a:t>倒逼落后企业退出；</a:t>
            </a:r>
            <a:endParaRPr lang="en-US" altLang="zh-CN" sz="2800" b="1" dirty="0" smtClean="0">
              <a:latin typeface="+mn-ea"/>
            </a:endParaRPr>
          </a:p>
          <a:p>
            <a:pPr>
              <a:lnSpc>
                <a:spcPct val="150000"/>
              </a:lnSpc>
              <a:buFont typeface="Wingdings" panose="05000000000000000000" pitchFamily="2" charset="2"/>
              <a:buChar char="u"/>
            </a:pPr>
            <a:r>
              <a:rPr lang="zh-CN" altLang="en-US" sz="2800" b="1" dirty="0" smtClean="0">
                <a:latin typeface="+mn-ea"/>
              </a:rPr>
              <a:t>提升行业能效水平。</a:t>
            </a:r>
            <a:endParaRPr lang="en-US" altLang="zh-CN" sz="2800" b="1" dirty="0" smtClean="0">
              <a:latin typeface="+mn-ea"/>
            </a:endParaRPr>
          </a:p>
          <a:p>
            <a:pPr>
              <a:lnSpc>
                <a:spcPct val="150000"/>
              </a:lnSpc>
              <a:buFont typeface="Wingdings" panose="05000000000000000000" pitchFamily="2" charset="2"/>
              <a:buChar char="u"/>
            </a:pPr>
            <a:endParaRPr lang="en-US" altLang="zh-CN" sz="2800" b="1" dirty="0" smtClean="0">
              <a:latin typeface="+mn-ea"/>
            </a:endParaRPr>
          </a:p>
          <a:p>
            <a:endParaRPr lang="zh-CN"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bwMode="auto">
          <a:xfrm>
            <a:off x="642340" y="1556792"/>
            <a:ext cx="7962108" cy="2072842"/>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eaLnBrk="1" hangingPunct="1"/>
            <a:endParaRPr lang="en-US" altLang="zh-CN" sz="3600" b="1" i="1" dirty="0" smtClean="0">
              <a:solidFill>
                <a:srgbClr val="0070C0"/>
              </a:solidFill>
              <a:latin typeface="华文隶书" panose="02010800040101010101" pitchFamily="2" charset="-122"/>
              <a:ea typeface="华文隶书" panose="02010800040101010101" pitchFamily="2" charset="-122"/>
            </a:endParaRPr>
          </a:p>
          <a:p>
            <a:pPr eaLnBrk="1" hangingPunct="1"/>
            <a:r>
              <a:rPr lang="zh-CN" altLang="en-US" sz="6000" b="1" i="1" dirty="0" smtClean="0">
                <a:solidFill>
                  <a:srgbClr val="0070C0"/>
                </a:solidFill>
              </a:rPr>
              <a:t>谢 谢 大 家！</a:t>
            </a:r>
          </a:p>
        </p:txBody>
      </p:sp>
      <p:sp>
        <p:nvSpPr>
          <p:cNvPr id="8" name="矩形 7"/>
          <p:cNvSpPr/>
          <p:nvPr/>
        </p:nvSpPr>
        <p:spPr>
          <a:xfrm>
            <a:off x="1000100" y="4500570"/>
            <a:ext cx="4500594" cy="1569660"/>
          </a:xfrm>
          <a:prstGeom prst="rect">
            <a:avLst/>
          </a:prstGeom>
        </p:spPr>
        <p:txBody>
          <a:bodyPr wrap="square">
            <a:spAutoFit/>
          </a:bodyPr>
          <a:lstStyle/>
          <a:p>
            <a:r>
              <a:rPr lang="zh-CN" altLang="en-US" sz="2400" dirty="0" smtClean="0">
                <a:latin typeface="华文新魏" panose="02010800040101010101" pitchFamily="2" charset="-122"/>
                <a:ea typeface="华文新魏" panose="02010800040101010101" pitchFamily="2" charset="-122"/>
              </a:rPr>
              <a:t>联系人：范永斌</a:t>
            </a:r>
            <a:endParaRPr lang="en-US" altLang="zh-CN" sz="2400" dirty="0" smtClean="0">
              <a:latin typeface="华文新魏" panose="02010800040101010101" pitchFamily="2" charset="-122"/>
              <a:ea typeface="华文新魏" panose="02010800040101010101" pitchFamily="2" charset="-122"/>
            </a:endParaRPr>
          </a:p>
          <a:p>
            <a:r>
              <a:rPr lang="zh-CN" altLang="en-US" sz="2400" dirty="0" smtClean="0">
                <a:latin typeface="华文新魏" panose="02010800040101010101" pitchFamily="2" charset="-122"/>
                <a:ea typeface="华文新魏" panose="02010800040101010101" pitchFamily="2" charset="-122"/>
              </a:rPr>
              <a:t>邮    箱：</a:t>
            </a:r>
            <a:r>
              <a:rPr lang="en-US" altLang="zh-CN" sz="2400" dirty="0" smtClean="0">
                <a:latin typeface="华文新魏" panose="02010800040101010101" pitchFamily="2" charset="-122"/>
                <a:ea typeface="华文新魏" panose="02010800040101010101" pitchFamily="2" charset="-122"/>
              </a:rPr>
              <a:t>fanyb63@163.com</a:t>
            </a:r>
          </a:p>
          <a:p>
            <a:r>
              <a:rPr lang="zh-CN" altLang="en-US" sz="2400" dirty="0" smtClean="0">
                <a:latin typeface="华文新魏" panose="02010800040101010101" pitchFamily="2" charset="-122"/>
                <a:ea typeface="华文新魏" panose="02010800040101010101" pitchFamily="2" charset="-122"/>
              </a:rPr>
              <a:t>电    话：</a:t>
            </a:r>
            <a:r>
              <a:rPr lang="en-US" altLang="zh-CN" sz="2400" dirty="0" smtClean="0">
                <a:latin typeface="华文新魏" panose="02010800040101010101" pitchFamily="2" charset="-122"/>
                <a:ea typeface="华文新魏" panose="02010800040101010101" pitchFamily="2" charset="-122"/>
              </a:rPr>
              <a:t> 010-57811170</a:t>
            </a:r>
          </a:p>
          <a:p>
            <a:r>
              <a:rPr lang="zh-CN" altLang="en-US" sz="2400" dirty="0" smtClean="0">
                <a:latin typeface="华文新魏" panose="02010800040101010101" pitchFamily="2" charset="-122"/>
                <a:ea typeface="华文新魏" panose="02010800040101010101" pitchFamily="2" charset="-122"/>
              </a:rPr>
              <a:t>手    机：</a:t>
            </a:r>
            <a:r>
              <a:rPr lang="en-US" altLang="zh-CN" sz="2400" dirty="0" smtClean="0">
                <a:latin typeface="华文新魏" panose="02010800040101010101" pitchFamily="2" charset="-122"/>
                <a:ea typeface="华文新魏" panose="02010800040101010101" pitchFamily="2" charset="-122"/>
              </a:rPr>
              <a:t>13701071767</a:t>
            </a:r>
          </a:p>
        </p:txBody>
      </p:sp>
      <p:sp>
        <p:nvSpPr>
          <p:cNvPr id="4" name="灯片编号占位符 3"/>
          <p:cNvSpPr>
            <a:spLocks noGrp="1"/>
          </p:cNvSpPr>
          <p:nvPr>
            <p:ph type="sldNum" sz="quarter" idx="12"/>
          </p:nvPr>
        </p:nvSpPr>
        <p:spPr/>
        <p:txBody>
          <a:bodyPr/>
          <a:lstStyle/>
          <a:p>
            <a:pPr>
              <a:defRPr/>
            </a:pPr>
            <a:fld id="{8500BACD-424D-47B2-A3D9-F71D62B24C82}" type="slidenum">
              <a:rPr lang="zh-CN" altLang="en-US" smtClean="0">
                <a:solidFill>
                  <a:prstClr val="black">
                    <a:tint val="75000"/>
                  </a:prstClr>
                </a:solidFill>
              </a:rPr>
              <a:pPr>
                <a:defRPr/>
              </a:pPr>
              <a:t>55</a:t>
            </a:fld>
            <a:endParaRPr lang="zh-CN"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6</a:t>
            </a:fld>
            <a:endParaRPr lang="zh-CN" altLang="en-US" dirty="0">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sp>
        <p:nvSpPr>
          <p:cNvPr id="16" name="矩形 15"/>
          <p:cNvSpPr/>
          <p:nvPr/>
        </p:nvSpPr>
        <p:spPr>
          <a:xfrm>
            <a:off x="5220072" y="1196752"/>
            <a:ext cx="3143272" cy="276999"/>
          </a:xfrm>
          <a:prstGeom prst="rect">
            <a:avLst/>
          </a:prstGeom>
        </p:spPr>
        <p:txBody>
          <a:bodyPr wrap="square">
            <a:spAutoFit/>
          </a:bodyPr>
          <a:lstStyle/>
          <a:p>
            <a:pPr>
              <a:buFont typeface="Wingdings" panose="05000000000000000000" pitchFamily="2" charset="2"/>
              <a:buChar char="u"/>
            </a:pPr>
            <a:r>
              <a:rPr lang="zh-CN" altLang="en-US" sz="1200" b="1" dirty="0" smtClean="0">
                <a:solidFill>
                  <a:prstClr val="black"/>
                </a:solidFill>
              </a:rPr>
              <a:t> 可比熟料料综合能耗平均值为 </a:t>
            </a:r>
            <a:r>
              <a:rPr lang="en-US" sz="1200" b="1" dirty="0" smtClean="0">
                <a:solidFill>
                  <a:prstClr val="black"/>
                </a:solidFill>
              </a:rPr>
              <a:t>1</a:t>
            </a:r>
            <a:r>
              <a:rPr lang="en-US" altLang="zh-CN" sz="1200" b="1" dirty="0" smtClean="0">
                <a:solidFill>
                  <a:prstClr val="black"/>
                </a:solidFill>
              </a:rPr>
              <a:t>14k</a:t>
            </a:r>
            <a:r>
              <a:rPr lang="en-US" sz="1200" b="1" dirty="0" smtClean="0">
                <a:solidFill>
                  <a:prstClr val="black"/>
                </a:solidFill>
              </a:rPr>
              <a:t>g.ce/t</a:t>
            </a:r>
            <a:endParaRPr lang="zh-CN" altLang="en-US" sz="1200" b="1" dirty="0" smtClean="0">
              <a:solidFill>
                <a:prstClr val="black"/>
              </a:solidFill>
            </a:endParaRPr>
          </a:p>
        </p:txBody>
      </p:sp>
      <p:sp>
        <p:nvSpPr>
          <p:cNvPr id="17" name="矩形 16"/>
          <p:cNvSpPr/>
          <p:nvPr/>
        </p:nvSpPr>
        <p:spPr>
          <a:xfrm>
            <a:off x="5436096" y="3140968"/>
            <a:ext cx="3286148" cy="276999"/>
          </a:xfrm>
          <a:prstGeom prst="rect">
            <a:avLst/>
          </a:prstGeom>
        </p:spPr>
        <p:txBody>
          <a:bodyPr wrap="square">
            <a:spAutoFit/>
          </a:bodyPr>
          <a:lstStyle/>
          <a:p>
            <a:pPr>
              <a:buFont typeface="Wingdings" panose="05000000000000000000" pitchFamily="2" charset="2"/>
              <a:buChar char="u"/>
            </a:pPr>
            <a:r>
              <a:rPr lang="zh-CN" altLang="en-US" sz="1200" b="1" dirty="0" smtClean="0">
                <a:solidFill>
                  <a:prstClr val="black"/>
                </a:solidFill>
              </a:rPr>
              <a:t>可比熟料料综合煤耗平均值约为</a:t>
            </a:r>
            <a:r>
              <a:rPr lang="en-US" sz="1200" b="1" dirty="0" smtClean="0">
                <a:solidFill>
                  <a:prstClr val="black"/>
                </a:solidFill>
              </a:rPr>
              <a:t>1</a:t>
            </a:r>
            <a:r>
              <a:rPr lang="en-US" altLang="zh-CN" sz="1200" b="1" dirty="0" smtClean="0">
                <a:solidFill>
                  <a:prstClr val="black"/>
                </a:solidFill>
              </a:rPr>
              <a:t>05</a:t>
            </a:r>
            <a:r>
              <a:rPr lang="en-US" sz="1200" b="1" dirty="0" smtClean="0">
                <a:solidFill>
                  <a:prstClr val="black"/>
                </a:solidFill>
              </a:rPr>
              <a:t>kg.ce/t</a:t>
            </a:r>
            <a:endParaRPr lang="zh-CN" altLang="en-US" sz="1200" b="1" dirty="0">
              <a:solidFill>
                <a:prstClr val="black"/>
              </a:solidFill>
            </a:endParaRPr>
          </a:p>
        </p:txBody>
      </p:sp>
      <p:sp>
        <p:nvSpPr>
          <p:cNvPr id="18" name="矩形 17"/>
          <p:cNvSpPr/>
          <p:nvPr/>
        </p:nvSpPr>
        <p:spPr>
          <a:xfrm>
            <a:off x="5148064" y="4941168"/>
            <a:ext cx="3286148" cy="276999"/>
          </a:xfrm>
          <a:prstGeom prst="rect">
            <a:avLst/>
          </a:prstGeom>
        </p:spPr>
        <p:txBody>
          <a:bodyPr wrap="square">
            <a:spAutoFit/>
          </a:bodyPr>
          <a:lstStyle/>
          <a:p>
            <a:pPr>
              <a:buFont typeface="Wingdings" panose="05000000000000000000" pitchFamily="2" charset="2"/>
              <a:buChar char="u"/>
            </a:pPr>
            <a:r>
              <a:rPr lang="zh-CN" altLang="en-US" sz="1200" b="1" dirty="0" smtClean="0">
                <a:solidFill>
                  <a:prstClr val="black"/>
                </a:solidFill>
              </a:rPr>
              <a:t>可比熟料料综合电耗平均值约为</a:t>
            </a:r>
            <a:r>
              <a:rPr lang="en-US" altLang="zh-CN" sz="1200" b="1" dirty="0" smtClean="0">
                <a:solidFill>
                  <a:prstClr val="black"/>
                </a:solidFill>
              </a:rPr>
              <a:t>63</a:t>
            </a:r>
            <a:r>
              <a:rPr lang="en-US" sz="1200" b="1" dirty="0" smtClean="0">
                <a:solidFill>
                  <a:prstClr val="black"/>
                </a:solidFill>
              </a:rPr>
              <a:t>kw.h/t</a:t>
            </a:r>
            <a:endParaRPr lang="zh-CN" altLang="en-US" sz="1200" b="1" dirty="0">
              <a:solidFill>
                <a:prstClr val="black"/>
              </a:solidFill>
            </a:endParaRPr>
          </a:p>
        </p:txBody>
      </p:sp>
      <p:sp>
        <p:nvSpPr>
          <p:cNvPr id="21" name="矩形 20"/>
          <p:cNvSpPr/>
          <p:nvPr/>
        </p:nvSpPr>
        <p:spPr>
          <a:xfrm>
            <a:off x="251520" y="3212976"/>
            <a:ext cx="4464496" cy="17081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zh-CN" altLang="en-US" sz="1400" b="1" dirty="0" smtClean="0">
                <a:solidFill>
                  <a:prstClr val="black"/>
                </a:solidFill>
              </a:rPr>
              <a:t>从水泥企业的热工标定情况来看，水泥工业的能耗水平明显高于调研企业填报的能耗平。</a:t>
            </a:r>
            <a:endParaRPr lang="en-US" altLang="zh-CN" sz="1400" b="1" dirty="0" smtClean="0">
              <a:solidFill>
                <a:prstClr val="black"/>
              </a:solidFill>
            </a:endParaRPr>
          </a:p>
          <a:p>
            <a:pPr>
              <a:lnSpc>
                <a:spcPct val="150000"/>
              </a:lnSpc>
              <a:buFont typeface="Wingdings" panose="05000000000000000000" pitchFamily="2" charset="2"/>
              <a:buChar char="u"/>
            </a:pPr>
            <a:r>
              <a:rPr lang="zh-CN" altLang="en-US" sz="1400" b="1" dirty="0" smtClean="0">
                <a:solidFill>
                  <a:prstClr val="black"/>
                </a:solidFill>
              </a:rPr>
              <a:t>可比熟料综合能耗平均水平为</a:t>
            </a:r>
            <a:r>
              <a:rPr lang="en-US" sz="1400" b="1" dirty="0" smtClean="0">
                <a:solidFill>
                  <a:prstClr val="black"/>
                </a:solidFill>
              </a:rPr>
              <a:t>112.71kg.ce/t</a:t>
            </a:r>
            <a:r>
              <a:rPr lang="zh-CN" altLang="en-US" sz="1400" b="1" dirty="0" smtClean="0">
                <a:solidFill>
                  <a:prstClr val="black"/>
                </a:solidFill>
              </a:rPr>
              <a:t>；</a:t>
            </a:r>
          </a:p>
          <a:p>
            <a:pPr>
              <a:lnSpc>
                <a:spcPct val="150000"/>
              </a:lnSpc>
              <a:buFont typeface="Wingdings" panose="05000000000000000000" pitchFamily="2" charset="2"/>
              <a:buChar char="u"/>
            </a:pPr>
            <a:r>
              <a:rPr lang="zh-CN" altLang="en-US" sz="1400" b="1" dirty="0" smtClean="0">
                <a:solidFill>
                  <a:prstClr val="black"/>
                </a:solidFill>
              </a:rPr>
              <a:t>可比熟料综合煤耗平均水平为</a:t>
            </a:r>
            <a:r>
              <a:rPr lang="en-US" sz="1400" b="1" dirty="0" smtClean="0">
                <a:solidFill>
                  <a:prstClr val="black"/>
                </a:solidFill>
              </a:rPr>
              <a:t>10</a:t>
            </a:r>
            <a:r>
              <a:rPr lang="en-US" altLang="zh-CN" sz="1400" b="1" dirty="0" smtClean="0">
                <a:solidFill>
                  <a:prstClr val="black"/>
                </a:solidFill>
              </a:rPr>
              <a:t>4</a:t>
            </a:r>
            <a:r>
              <a:rPr lang="en-US" sz="1400" b="1" dirty="0" smtClean="0">
                <a:solidFill>
                  <a:prstClr val="black"/>
                </a:solidFill>
              </a:rPr>
              <a:t>.</a:t>
            </a:r>
            <a:r>
              <a:rPr lang="en-US" altLang="zh-CN" sz="1400" b="1" dirty="0" smtClean="0">
                <a:solidFill>
                  <a:prstClr val="black"/>
                </a:solidFill>
              </a:rPr>
              <a:t>36</a:t>
            </a:r>
            <a:r>
              <a:rPr lang="en-US" sz="1400" b="1" dirty="0" smtClean="0">
                <a:solidFill>
                  <a:prstClr val="black"/>
                </a:solidFill>
              </a:rPr>
              <a:t>kg.ce/t</a:t>
            </a:r>
            <a:r>
              <a:rPr lang="zh-CN" altLang="en-US" sz="1400" b="1" dirty="0" smtClean="0">
                <a:solidFill>
                  <a:prstClr val="black"/>
                </a:solidFill>
              </a:rPr>
              <a:t>；</a:t>
            </a:r>
            <a:endParaRPr lang="en-US" altLang="zh-CN" sz="1400" b="1" dirty="0" smtClean="0">
              <a:solidFill>
                <a:prstClr val="black"/>
              </a:solidFill>
            </a:endParaRPr>
          </a:p>
          <a:p>
            <a:pPr>
              <a:lnSpc>
                <a:spcPct val="150000"/>
              </a:lnSpc>
              <a:buFont typeface="Wingdings" panose="05000000000000000000" pitchFamily="2" charset="2"/>
              <a:buChar char="u"/>
            </a:pPr>
            <a:r>
              <a:rPr lang="zh-CN" altLang="en-US" sz="1400" b="1" dirty="0" smtClean="0">
                <a:solidFill>
                  <a:prstClr val="black"/>
                </a:solidFill>
              </a:rPr>
              <a:t>可比熟料综合电耗平均水平为</a:t>
            </a:r>
            <a:r>
              <a:rPr lang="en-US" sz="1400" b="1" dirty="0" smtClean="0">
                <a:solidFill>
                  <a:prstClr val="black"/>
                </a:solidFill>
              </a:rPr>
              <a:t>64.57kw.h/t</a:t>
            </a:r>
            <a:r>
              <a:rPr lang="zh-CN" altLang="en-US" sz="1400" b="1" dirty="0" smtClean="0">
                <a:solidFill>
                  <a:prstClr val="black"/>
                </a:solidFill>
              </a:rPr>
              <a:t>；</a:t>
            </a:r>
            <a:endParaRPr lang="en-US" altLang="zh-CN" sz="1400" b="1" dirty="0" smtClean="0">
              <a:solidFill>
                <a:prstClr val="black"/>
              </a:solidFill>
            </a:endParaRPr>
          </a:p>
        </p:txBody>
      </p:sp>
      <p:sp>
        <p:nvSpPr>
          <p:cNvPr id="20" name="矩形 19"/>
          <p:cNvSpPr/>
          <p:nvPr/>
        </p:nvSpPr>
        <p:spPr>
          <a:xfrm>
            <a:off x="395536" y="2204864"/>
            <a:ext cx="3999388"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1600" b="1" dirty="0" smtClean="0">
                <a:solidFill>
                  <a:prstClr val="black"/>
                </a:solidFill>
              </a:rPr>
              <a:t>（</a:t>
            </a:r>
            <a:r>
              <a:rPr lang="en-US" altLang="zh-CN" sz="1600" b="1" dirty="0" smtClean="0">
                <a:solidFill>
                  <a:prstClr val="black"/>
                </a:solidFill>
              </a:rPr>
              <a:t>2</a:t>
            </a:r>
            <a:r>
              <a:rPr lang="zh-CN" altLang="en-US" sz="1600" b="1" dirty="0" smtClean="0">
                <a:solidFill>
                  <a:prstClr val="black"/>
                </a:solidFill>
              </a:rPr>
              <a:t>）</a:t>
            </a:r>
            <a:r>
              <a:rPr lang="en-US" altLang="zh-CN" sz="1600" b="1" dirty="0" smtClean="0">
                <a:solidFill>
                  <a:prstClr val="black"/>
                </a:solidFill>
              </a:rPr>
              <a:t> </a:t>
            </a:r>
            <a:r>
              <a:rPr lang="zh-CN" altLang="en-US" sz="1600" b="1" dirty="0" smtClean="0">
                <a:solidFill>
                  <a:prstClr val="black"/>
                </a:solidFill>
              </a:rPr>
              <a:t> 某地区水泥企业单位产品能源消耗</a:t>
            </a:r>
            <a:endParaRPr lang="en-US" altLang="zh-CN" sz="1600" b="1" dirty="0" smtClean="0">
              <a:solidFill>
                <a:prstClr val="black"/>
              </a:solidFill>
            </a:endParaRPr>
          </a:p>
        </p:txBody>
      </p:sp>
      <p:pic>
        <p:nvPicPr>
          <p:cNvPr id="27" name="图片 26"/>
          <p:cNvPicPr/>
          <p:nvPr/>
        </p:nvPicPr>
        <p:blipFill>
          <a:blip r:embed="rId4" cstate="print"/>
          <a:srcRect/>
          <a:stretch>
            <a:fillRect/>
          </a:stretch>
        </p:blipFill>
        <p:spPr bwMode="auto">
          <a:xfrm>
            <a:off x="4932040" y="3356992"/>
            <a:ext cx="3960440" cy="1512168"/>
          </a:xfrm>
          <a:prstGeom prst="rect">
            <a:avLst/>
          </a:prstGeom>
          <a:noFill/>
          <a:ln w="9525">
            <a:noFill/>
            <a:miter lim="800000"/>
            <a:headEnd/>
            <a:tailEnd/>
          </a:ln>
        </p:spPr>
      </p:pic>
      <p:pic>
        <p:nvPicPr>
          <p:cNvPr id="28" name="图片 27"/>
          <p:cNvPicPr/>
          <p:nvPr/>
        </p:nvPicPr>
        <p:blipFill>
          <a:blip r:embed="rId5" cstate="print"/>
          <a:srcRect/>
          <a:stretch>
            <a:fillRect/>
          </a:stretch>
        </p:blipFill>
        <p:spPr bwMode="auto">
          <a:xfrm>
            <a:off x="4932040" y="5157192"/>
            <a:ext cx="3960440" cy="1512168"/>
          </a:xfrm>
          <a:prstGeom prst="rect">
            <a:avLst/>
          </a:prstGeom>
          <a:noFill/>
          <a:ln w="9525">
            <a:noFill/>
            <a:miter lim="800000"/>
            <a:headEnd/>
            <a:tailEnd/>
          </a:ln>
        </p:spPr>
      </p:pic>
      <p:pic>
        <p:nvPicPr>
          <p:cNvPr id="29" name="图片 28"/>
          <p:cNvPicPr/>
          <p:nvPr/>
        </p:nvPicPr>
        <p:blipFill>
          <a:blip r:embed="rId6" cstate="print"/>
          <a:srcRect b="-101"/>
          <a:stretch>
            <a:fillRect/>
          </a:stretch>
        </p:blipFill>
        <p:spPr bwMode="auto">
          <a:xfrm>
            <a:off x="4932040" y="1484784"/>
            <a:ext cx="3960440" cy="1584176"/>
          </a:xfrm>
          <a:prstGeom prst="rect">
            <a:avLst/>
          </a:prstGeom>
          <a:noFill/>
          <a:ln w="9525">
            <a:noFill/>
            <a:miter lim="800000"/>
            <a:headEnd/>
            <a:tailEnd/>
          </a:ln>
        </p:spPr>
      </p:pic>
      <p:sp>
        <p:nvSpPr>
          <p:cNvPr id="15" name="矩形 14"/>
          <p:cNvSpPr/>
          <p:nvPr/>
        </p:nvSpPr>
        <p:spPr>
          <a:xfrm>
            <a:off x="683568" y="692696"/>
            <a:ext cx="3456384" cy="461665"/>
          </a:xfrm>
          <a:prstGeom prst="rect">
            <a:avLst/>
          </a:prstGeom>
        </p:spPr>
        <p:txBody>
          <a:bodyPr wrap="square">
            <a:spAutoFit/>
          </a:bodyPr>
          <a:lstStyle/>
          <a:p>
            <a:r>
              <a:rPr lang="en-US" altLang="zh-CN" sz="2400" b="1" dirty="0" smtClean="0"/>
              <a:t>1.2 </a:t>
            </a:r>
            <a:r>
              <a:rPr lang="zh-CN" altLang="en-US" sz="2400" b="1" dirty="0" smtClean="0"/>
              <a:t>水泥工业能耗情况</a:t>
            </a:r>
            <a:endParaRPr lang="zh-CN"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7</a:t>
            </a:fld>
            <a:endParaRPr lang="zh-CN" altLang="en-US" dirty="0">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首页"/>
          <p:cNvPicPr>
            <a:picLocks noChangeAspect="1" noChangeArrowheads="1"/>
          </p:cNvPicPr>
          <p:nvPr/>
        </p:nvPicPr>
        <p:blipFill>
          <a:blip r:embed="rId3" cstate="print"/>
          <a:srcRect/>
          <a:stretch>
            <a:fillRect/>
          </a:stretch>
        </p:blipFill>
        <p:spPr bwMode="auto">
          <a:xfrm>
            <a:off x="0" y="6419849"/>
            <a:ext cx="2181225" cy="438151"/>
          </a:xfrm>
          <a:prstGeom prst="rect">
            <a:avLst/>
          </a:prstGeom>
          <a:noFill/>
        </p:spPr>
      </p:pic>
      <p:sp>
        <p:nvSpPr>
          <p:cNvPr id="13" name="矩形 12"/>
          <p:cNvSpPr/>
          <p:nvPr/>
        </p:nvSpPr>
        <p:spPr>
          <a:xfrm rot="16200000">
            <a:off x="4314143" y="2102681"/>
            <a:ext cx="1080745" cy="276999"/>
          </a:xfrm>
          <a:prstGeom prst="rect">
            <a:avLst/>
          </a:prstGeom>
        </p:spPr>
        <p:txBody>
          <a:bodyPr wrap="none">
            <a:spAutoFit/>
          </a:bodyPr>
          <a:lstStyle/>
          <a:p>
            <a:r>
              <a:rPr lang="zh-CN" altLang="en-US" sz="1200" dirty="0" smtClean="0">
                <a:solidFill>
                  <a:prstClr val="black"/>
                </a:solidFill>
              </a:rPr>
              <a:t>单位：</a:t>
            </a:r>
            <a:r>
              <a:rPr lang="en-US" sz="1200" dirty="0" err="1" smtClean="0">
                <a:solidFill>
                  <a:prstClr val="black"/>
                </a:solidFill>
              </a:rPr>
              <a:t>kg.ce</a:t>
            </a:r>
            <a:r>
              <a:rPr lang="en-US" sz="1200" dirty="0" smtClean="0">
                <a:solidFill>
                  <a:prstClr val="black"/>
                </a:solidFill>
              </a:rPr>
              <a:t>/t</a:t>
            </a:r>
            <a:endParaRPr lang="zh-CN" altLang="en-US" sz="1200" dirty="0">
              <a:solidFill>
                <a:prstClr val="black"/>
              </a:solidFill>
            </a:endParaRPr>
          </a:p>
        </p:txBody>
      </p:sp>
      <p:sp>
        <p:nvSpPr>
          <p:cNvPr id="14" name="矩形 13"/>
          <p:cNvSpPr/>
          <p:nvPr/>
        </p:nvSpPr>
        <p:spPr>
          <a:xfrm rot="16200000">
            <a:off x="4602175" y="3974889"/>
            <a:ext cx="1080745" cy="276999"/>
          </a:xfrm>
          <a:prstGeom prst="rect">
            <a:avLst/>
          </a:prstGeom>
        </p:spPr>
        <p:txBody>
          <a:bodyPr wrap="none">
            <a:spAutoFit/>
          </a:bodyPr>
          <a:lstStyle/>
          <a:p>
            <a:r>
              <a:rPr lang="zh-CN" altLang="en-US" sz="1200" dirty="0" smtClean="0">
                <a:solidFill>
                  <a:prstClr val="black"/>
                </a:solidFill>
              </a:rPr>
              <a:t>单位：</a:t>
            </a:r>
            <a:r>
              <a:rPr lang="en-US" sz="1200" dirty="0" err="1" smtClean="0">
                <a:solidFill>
                  <a:prstClr val="black"/>
                </a:solidFill>
              </a:rPr>
              <a:t>kg.ce</a:t>
            </a:r>
            <a:r>
              <a:rPr lang="en-US" sz="1200" dirty="0" smtClean="0">
                <a:solidFill>
                  <a:prstClr val="black"/>
                </a:solidFill>
              </a:rPr>
              <a:t>/t</a:t>
            </a:r>
            <a:endParaRPr lang="zh-CN" altLang="en-US" sz="1200" dirty="0">
              <a:solidFill>
                <a:prstClr val="black"/>
              </a:solidFill>
            </a:endParaRPr>
          </a:p>
        </p:txBody>
      </p:sp>
      <p:sp>
        <p:nvSpPr>
          <p:cNvPr id="15" name="矩形 14"/>
          <p:cNvSpPr/>
          <p:nvPr/>
        </p:nvSpPr>
        <p:spPr>
          <a:xfrm rot="16200000">
            <a:off x="4753116" y="5696156"/>
            <a:ext cx="1066895" cy="276999"/>
          </a:xfrm>
          <a:prstGeom prst="rect">
            <a:avLst/>
          </a:prstGeom>
        </p:spPr>
        <p:txBody>
          <a:bodyPr wrap="none">
            <a:spAutoFit/>
          </a:bodyPr>
          <a:lstStyle/>
          <a:p>
            <a:r>
              <a:rPr lang="zh-CN" altLang="en-US" sz="1200" dirty="0" smtClean="0">
                <a:solidFill>
                  <a:prstClr val="black"/>
                </a:solidFill>
              </a:rPr>
              <a:t>单位：</a:t>
            </a:r>
            <a:r>
              <a:rPr lang="en-US" sz="1200" dirty="0" err="1" smtClean="0">
                <a:solidFill>
                  <a:prstClr val="black"/>
                </a:solidFill>
              </a:rPr>
              <a:t>k</a:t>
            </a:r>
            <a:r>
              <a:rPr lang="en-US" altLang="zh-CN" sz="1200" dirty="0" err="1" smtClean="0">
                <a:solidFill>
                  <a:prstClr val="black"/>
                </a:solidFill>
              </a:rPr>
              <a:t>W</a:t>
            </a:r>
            <a:r>
              <a:rPr lang="en-US" sz="1200" dirty="0" err="1" smtClean="0">
                <a:solidFill>
                  <a:prstClr val="black"/>
                </a:solidFill>
              </a:rPr>
              <a:t>.</a:t>
            </a:r>
            <a:r>
              <a:rPr lang="en-US" altLang="zh-CN" sz="1200" dirty="0" err="1" smtClean="0">
                <a:solidFill>
                  <a:prstClr val="black"/>
                </a:solidFill>
              </a:rPr>
              <a:t>h</a:t>
            </a:r>
            <a:r>
              <a:rPr lang="en-US" sz="1200" dirty="0" smtClean="0">
                <a:solidFill>
                  <a:prstClr val="black"/>
                </a:solidFill>
              </a:rPr>
              <a:t>/t</a:t>
            </a:r>
            <a:endParaRPr lang="zh-CN" altLang="en-US" sz="1200" dirty="0">
              <a:solidFill>
                <a:prstClr val="black"/>
              </a:solidFill>
            </a:endParaRPr>
          </a:p>
        </p:txBody>
      </p:sp>
      <p:sp>
        <p:nvSpPr>
          <p:cNvPr id="16" name="矩形 15"/>
          <p:cNvSpPr/>
          <p:nvPr/>
        </p:nvSpPr>
        <p:spPr>
          <a:xfrm>
            <a:off x="5220072" y="1268760"/>
            <a:ext cx="3456384" cy="276999"/>
          </a:xfrm>
          <a:prstGeom prst="rect">
            <a:avLst/>
          </a:prstGeom>
        </p:spPr>
        <p:txBody>
          <a:bodyPr wrap="square">
            <a:spAutoFit/>
          </a:bodyPr>
          <a:lstStyle/>
          <a:p>
            <a:pPr>
              <a:buFont typeface="Wingdings" panose="05000000000000000000" pitchFamily="2" charset="2"/>
              <a:buChar char="u"/>
            </a:pPr>
            <a:r>
              <a:rPr lang="zh-CN" altLang="en-US" sz="1200" b="1" dirty="0" smtClean="0">
                <a:solidFill>
                  <a:prstClr val="black"/>
                </a:solidFill>
              </a:rPr>
              <a:t> 可比熟料料综合能耗平均值为 </a:t>
            </a:r>
            <a:r>
              <a:rPr lang="en-US" sz="1200" b="1" dirty="0" smtClean="0">
                <a:solidFill>
                  <a:prstClr val="black"/>
                </a:solidFill>
              </a:rPr>
              <a:t>1</a:t>
            </a:r>
            <a:r>
              <a:rPr lang="en-US" altLang="zh-CN" sz="1200" b="1" dirty="0" smtClean="0">
                <a:solidFill>
                  <a:prstClr val="black"/>
                </a:solidFill>
              </a:rPr>
              <a:t>12.2 </a:t>
            </a:r>
            <a:r>
              <a:rPr lang="en-US" sz="1200" b="1" dirty="0" err="1" smtClean="0">
                <a:solidFill>
                  <a:prstClr val="black"/>
                </a:solidFill>
              </a:rPr>
              <a:t>kg.ce</a:t>
            </a:r>
            <a:r>
              <a:rPr lang="en-US" sz="1200" b="1" dirty="0" smtClean="0">
                <a:solidFill>
                  <a:prstClr val="black"/>
                </a:solidFill>
              </a:rPr>
              <a:t>/t</a:t>
            </a:r>
            <a:endParaRPr lang="zh-CN" altLang="en-US" sz="1200" b="1" dirty="0" smtClean="0">
              <a:solidFill>
                <a:prstClr val="black"/>
              </a:solidFill>
            </a:endParaRPr>
          </a:p>
        </p:txBody>
      </p:sp>
      <p:sp>
        <p:nvSpPr>
          <p:cNvPr id="17" name="矩形 16"/>
          <p:cNvSpPr/>
          <p:nvPr/>
        </p:nvSpPr>
        <p:spPr>
          <a:xfrm>
            <a:off x="5364088" y="3140968"/>
            <a:ext cx="3286148" cy="276999"/>
          </a:xfrm>
          <a:prstGeom prst="rect">
            <a:avLst/>
          </a:prstGeom>
        </p:spPr>
        <p:txBody>
          <a:bodyPr wrap="square">
            <a:spAutoFit/>
          </a:bodyPr>
          <a:lstStyle/>
          <a:p>
            <a:pPr>
              <a:buFont typeface="Wingdings" panose="05000000000000000000" pitchFamily="2" charset="2"/>
              <a:buChar char="u"/>
            </a:pPr>
            <a:r>
              <a:rPr lang="zh-CN" altLang="en-US" sz="1200" b="1" dirty="0" smtClean="0">
                <a:solidFill>
                  <a:prstClr val="black"/>
                </a:solidFill>
              </a:rPr>
              <a:t>可比熟料料综合煤耗平均值为</a:t>
            </a:r>
            <a:r>
              <a:rPr lang="en-US" sz="1200" b="1" dirty="0" smtClean="0">
                <a:solidFill>
                  <a:prstClr val="black"/>
                </a:solidFill>
              </a:rPr>
              <a:t>1</a:t>
            </a:r>
            <a:r>
              <a:rPr lang="en-US" altLang="zh-CN" sz="1200" b="1" dirty="0" smtClean="0">
                <a:solidFill>
                  <a:prstClr val="black"/>
                </a:solidFill>
              </a:rPr>
              <a:t>04.54</a:t>
            </a:r>
            <a:r>
              <a:rPr lang="en-US" sz="1200" b="1" dirty="0" smtClean="0">
                <a:solidFill>
                  <a:prstClr val="black"/>
                </a:solidFill>
              </a:rPr>
              <a:t>kg.ce/t</a:t>
            </a:r>
            <a:endParaRPr lang="zh-CN" altLang="en-US" sz="1200" b="1" dirty="0">
              <a:solidFill>
                <a:prstClr val="black"/>
              </a:solidFill>
            </a:endParaRPr>
          </a:p>
        </p:txBody>
      </p:sp>
      <p:sp>
        <p:nvSpPr>
          <p:cNvPr id="18" name="矩形 17"/>
          <p:cNvSpPr/>
          <p:nvPr/>
        </p:nvSpPr>
        <p:spPr>
          <a:xfrm>
            <a:off x="5436096" y="5013176"/>
            <a:ext cx="3286148" cy="276999"/>
          </a:xfrm>
          <a:prstGeom prst="rect">
            <a:avLst/>
          </a:prstGeom>
        </p:spPr>
        <p:txBody>
          <a:bodyPr wrap="square">
            <a:spAutoFit/>
          </a:bodyPr>
          <a:lstStyle/>
          <a:p>
            <a:pPr>
              <a:buFont typeface="Wingdings" panose="05000000000000000000" pitchFamily="2" charset="2"/>
              <a:buChar char="u"/>
            </a:pPr>
            <a:r>
              <a:rPr lang="zh-CN" altLang="en-US" sz="1200" b="1" dirty="0" smtClean="0">
                <a:solidFill>
                  <a:prstClr val="black"/>
                </a:solidFill>
              </a:rPr>
              <a:t>可比熟料料综合电耗平均值为 </a:t>
            </a:r>
            <a:r>
              <a:rPr lang="en-US" altLang="zh-CN" sz="1200" b="1" dirty="0" smtClean="0">
                <a:solidFill>
                  <a:prstClr val="black"/>
                </a:solidFill>
              </a:rPr>
              <a:t>62.2</a:t>
            </a:r>
            <a:r>
              <a:rPr lang="en-US" sz="1200" b="1" dirty="0" smtClean="0">
                <a:solidFill>
                  <a:prstClr val="black"/>
                </a:solidFill>
              </a:rPr>
              <a:t> </a:t>
            </a:r>
            <a:r>
              <a:rPr lang="en-US" sz="1200" b="1" dirty="0" err="1" smtClean="0">
                <a:solidFill>
                  <a:prstClr val="black"/>
                </a:solidFill>
              </a:rPr>
              <a:t>kw.h</a:t>
            </a:r>
            <a:r>
              <a:rPr lang="en-US" sz="1200" b="1" dirty="0" smtClean="0">
                <a:solidFill>
                  <a:prstClr val="black"/>
                </a:solidFill>
              </a:rPr>
              <a:t>/t</a:t>
            </a:r>
            <a:endParaRPr lang="zh-CN" altLang="en-US" sz="1200" b="1" dirty="0">
              <a:solidFill>
                <a:prstClr val="black"/>
              </a:solidFill>
            </a:endParaRPr>
          </a:p>
        </p:txBody>
      </p:sp>
      <p:sp>
        <p:nvSpPr>
          <p:cNvPr id="21" name="矩形 20"/>
          <p:cNvSpPr/>
          <p:nvPr/>
        </p:nvSpPr>
        <p:spPr>
          <a:xfrm>
            <a:off x="179512" y="3429000"/>
            <a:ext cx="4643502" cy="17081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zh-CN" altLang="en-US" sz="1400" b="1" dirty="0" smtClean="0">
                <a:solidFill>
                  <a:prstClr val="black"/>
                </a:solidFill>
              </a:rPr>
              <a:t>从水泥企业的热工标定情况来看，水泥工业平均能耗水平明显高于企业填报调研的能耗水平。</a:t>
            </a:r>
            <a:endParaRPr lang="en-US" altLang="zh-CN" sz="1400" b="1" dirty="0" smtClean="0">
              <a:solidFill>
                <a:prstClr val="black"/>
              </a:solidFill>
            </a:endParaRPr>
          </a:p>
          <a:p>
            <a:pPr>
              <a:lnSpc>
                <a:spcPct val="150000"/>
              </a:lnSpc>
              <a:buFont typeface="Wingdings" panose="05000000000000000000" pitchFamily="2" charset="2"/>
              <a:buChar char="u"/>
            </a:pPr>
            <a:r>
              <a:rPr lang="zh-CN" altLang="en-US" sz="1400" b="1" dirty="0" smtClean="0">
                <a:solidFill>
                  <a:prstClr val="black"/>
                </a:solidFill>
              </a:rPr>
              <a:t>可比熟料综合能耗平均水平为</a:t>
            </a:r>
            <a:r>
              <a:rPr lang="en-US" sz="1400" b="1" dirty="0" smtClean="0">
                <a:solidFill>
                  <a:prstClr val="black"/>
                </a:solidFill>
              </a:rPr>
              <a:t>112.71kg.ce/t</a:t>
            </a:r>
            <a:r>
              <a:rPr lang="zh-CN" altLang="en-US" sz="1400" b="1" dirty="0" smtClean="0">
                <a:solidFill>
                  <a:prstClr val="black"/>
                </a:solidFill>
              </a:rPr>
              <a:t>；</a:t>
            </a:r>
          </a:p>
          <a:p>
            <a:pPr>
              <a:lnSpc>
                <a:spcPct val="150000"/>
              </a:lnSpc>
              <a:buFont typeface="Wingdings" panose="05000000000000000000" pitchFamily="2" charset="2"/>
              <a:buChar char="u"/>
            </a:pPr>
            <a:r>
              <a:rPr lang="zh-CN" altLang="en-US" sz="1400" b="1" dirty="0" smtClean="0">
                <a:solidFill>
                  <a:prstClr val="black"/>
                </a:solidFill>
              </a:rPr>
              <a:t>可比熟料综合煤耗平均水平为</a:t>
            </a:r>
            <a:r>
              <a:rPr lang="en-US" sz="1400" b="1" dirty="0" smtClean="0">
                <a:solidFill>
                  <a:prstClr val="black"/>
                </a:solidFill>
              </a:rPr>
              <a:t>10</a:t>
            </a:r>
            <a:r>
              <a:rPr lang="en-US" altLang="zh-CN" sz="1400" b="1" dirty="0" smtClean="0">
                <a:solidFill>
                  <a:prstClr val="black"/>
                </a:solidFill>
              </a:rPr>
              <a:t>4</a:t>
            </a:r>
            <a:r>
              <a:rPr lang="en-US" sz="1400" b="1" dirty="0" smtClean="0">
                <a:solidFill>
                  <a:prstClr val="black"/>
                </a:solidFill>
              </a:rPr>
              <a:t>.</a:t>
            </a:r>
            <a:r>
              <a:rPr lang="en-US" altLang="zh-CN" sz="1400" b="1" dirty="0" smtClean="0">
                <a:solidFill>
                  <a:prstClr val="black"/>
                </a:solidFill>
              </a:rPr>
              <a:t>36</a:t>
            </a:r>
            <a:r>
              <a:rPr lang="en-US" sz="1400" b="1" dirty="0" smtClean="0">
                <a:solidFill>
                  <a:prstClr val="black"/>
                </a:solidFill>
              </a:rPr>
              <a:t>kg.ce/t</a:t>
            </a:r>
            <a:r>
              <a:rPr lang="zh-CN" altLang="en-US" sz="1400" b="1" dirty="0" smtClean="0">
                <a:solidFill>
                  <a:prstClr val="black"/>
                </a:solidFill>
              </a:rPr>
              <a:t>；</a:t>
            </a:r>
            <a:endParaRPr lang="en-US" altLang="zh-CN" sz="1400" b="1" dirty="0" smtClean="0">
              <a:solidFill>
                <a:prstClr val="black"/>
              </a:solidFill>
            </a:endParaRPr>
          </a:p>
          <a:p>
            <a:pPr>
              <a:lnSpc>
                <a:spcPct val="150000"/>
              </a:lnSpc>
              <a:buFont typeface="Wingdings" panose="05000000000000000000" pitchFamily="2" charset="2"/>
              <a:buChar char="u"/>
            </a:pPr>
            <a:r>
              <a:rPr lang="zh-CN" altLang="en-US" sz="1400" b="1" dirty="0" smtClean="0">
                <a:solidFill>
                  <a:prstClr val="black"/>
                </a:solidFill>
              </a:rPr>
              <a:t>可比熟料综合电耗平均水平为</a:t>
            </a:r>
            <a:r>
              <a:rPr lang="en-US" sz="1400" b="1" dirty="0" smtClean="0">
                <a:solidFill>
                  <a:prstClr val="black"/>
                </a:solidFill>
              </a:rPr>
              <a:t>64.57kw.h/t</a:t>
            </a:r>
            <a:r>
              <a:rPr lang="zh-CN" altLang="en-US" sz="1400" b="1" dirty="0" smtClean="0">
                <a:solidFill>
                  <a:prstClr val="black"/>
                </a:solidFill>
              </a:rPr>
              <a:t>；</a:t>
            </a:r>
            <a:endParaRPr lang="en-US" altLang="zh-CN" sz="1400" b="1" dirty="0" smtClean="0">
              <a:solidFill>
                <a:prstClr val="black"/>
              </a:solidFill>
            </a:endParaRPr>
          </a:p>
        </p:txBody>
      </p:sp>
      <p:sp>
        <p:nvSpPr>
          <p:cNvPr id="20" name="矩形 19"/>
          <p:cNvSpPr/>
          <p:nvPr/>
        </p:nvSpPr>
        <p:spPr>
          <a:xfrm>
            <a:off x="323528" y="2132856"/>
            <a:ext cx="4215412"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1600" b="1" dirty="0" smtClean="0">
                <a:solidFill>
                  <a:prstClr val="black"/>
                </a:solidFill>
              </a:rPr>
              <a:t>（</a:t>
            </a:r>
            <a:r>
              <a:rPr lang="en-US" altLang="zh-CN" sz="1600" b="1" dirty="0" smtClean="0">
                <a:solidFill>
                  <a:prstClr val="black"/>
                </a:solidFill>
              </a:rPr>
              <a:t>3</a:t>
            </a:r>
            <a:r>
              <a:rPr lang="zh-CN" altLang="en-US" sz="1600" b="1" dirty="0" smtClean="0">
                <a:solidFill>
                  <a:prstClr val="black"/>
                </a:solidFill>
              </a:rPr>
              <a:t>）</a:t>
            </a:r>
            <a:r>
              <a:rPr lang="en-US" altLang="zh-CN" sz="1600" b="1" dirty="0" smtClean="0">
                <a:solidFill>
                  <a:prstClr val="black"/>
                </a:solidFill>
              </a:rPr>
              <a:t>  </a:t>
            </a:r>
            <a:r>
              <a:rPr lang="zh-CN" altLang="en-US" sz="1600" b="1" dirty="0" smtClean="0">
                <a:solidFill>
                  <a:prstClr val="black"/>
                </a:solidFill>
              </a:rPr>
              <a:t> 某集团水泥企业单位产品能源消耗</a:t>
            </a:r>
            <a:endParaRPr lang="en-US" altLang="zh-CN" sz="1600" b="1" dirty="0" smtClean="0">
              <a:solidFill>
                <a:prstClr val="black"/>
              </a:solidFill>
            </a:endParaRPr>
          </a:p>
        </p:txBody>
      </p:sp>
      <p:sp>
        <p:nvSpPr>
          <p:cNvPr id="23" name="TextBox 22"/>
          <p:cNvSpPr txBox="1"/>
          <p:nvPr/>
        </p:nvSpPr>
        <p:spPr>
          <a:xfrm>
            <a:off x="6516216" y="4725144"/>
            <a:ext cx="800219" cy="276999"/>
          </a:xfrm>
          <a:prstGeom prst="rect">
            <a:avLst/>
          </a:prstGeom>
          <a:noFill/>
        </p:spPr>
        <p:txBody>
          <a:bodyPr wrap="none" rtlCol="0">
            <a:spAutoFit/>
          </a:bodyPr>
          <a:lstStyle/>
          <a:p>
            <a:r>
              <a:rPr lang="zh-CN" altLang="en-US" sz="1200" dirty="0" smtClean="0">
                <a:solidFill>
                  <a:prstClr val="black"/>
                </a:solidFill>
              </a:rPr>
              <a:t>企业编号</a:t>
            </a:r>
            <a:endParaRPr lang="zh-CN" altLang="en-US" sz="1200" dirty="0">
              <a:solidFill>
                <a:prstClr val="black"/>
              </a:solidFill>
            </a:endParaRPr>
          </a:p>
        </p:txBody>
      </p:sp>
      <p:sp>
        <p:nvSpPr>
          <p:cNvPr id="24" name="TextBox 23"/>
          <p:cNvSpPr txBox="1"/>
          <p:nvPr/>
        </p:nvSpPr>
        <p:spPr>
          <a:xfrm>
            <a:off x="6444208" y="2708920"/>
            <a:ext cx="800219" cy="276999"/>
          </a:xfrm>
          <a:prstGeom prst="rect">
            <a:avLst/>
          </a:prstGeom>
          <a:noFill/>
        </p:spPr>
        <p:txBody>
          <a:bodyPr wrap="none" rtlCol="0">
            <a:spAutoFit/>
          </a:bodyPr>
          <a:lstStyle/>
          <a:p>
            <a:r>
              <a:rPr lang="zh-CN" altLang="en-US" sz="1200" dirty="0" smtClean="0">
                <a:solidFill>
                  <a:prstClr val="black"/>
                </a:solidFill>
              </a:rPr>
              <a:t>企业编号</a:t>
            </a:r>
            <a:endParaRPr lang="zh-CN" altLang="en-US" sz="1200" dirty="0">
              <a:solidFill>
                <a:prstClr val="black"/>
              </a:solidFill>
            </a:endParaRPr>
          </a:p>
        </p:txBody>
      </p:sp>
      <p:sp>
        <p:nvSpPr>
          <p:cNvPr id="25" name="TextBox 24"/>
          <p:cNvSpPr txBox="1"/>
          <p:nvPr/>
        </p:nvSpPr>
        <p:spPr>
          <a:xfrm>
            <a:off x="6660232" y="6581001"/>
            <a:ext cx="800219" cy="276999"/>
          </a:xfrm>
          <a:prstGeom prst="rect">
            <a:avLst/>
          </a:prstGeom>
          <a:noFill/>
        </p:spPr>
        <p:txBody>
          <a:bodyPr wrap="none" rtlCol="0">
            <a:spAutoFit/>
          </a:bodyPr>
          <a:lstStyle/>
          <a:p>
            <a:r>
              <a:rPr lang="zh-CN" altLang="en-US" sz="1200" dirty="0" smtClean="0">
                <a:solidFill>
                  <a:prstClr val="black"/>
                </a:solidFill>
              </a:rPr>
              <a:t>企业编号</a:t>
            </a:r>
            <a:endParaRPr lang="zh-CN" altLang="en-US" sz="1200" dirty="0">
              <a:solidFill>
                <a:prstClr val="black"/>
              </a:solidFill>
            </a:endParaRPr>
          </a:p>
        </p:txBody>
      </p:sp>
      <p:graphicFrame>
        <p:nvGraphicFramePr>
          <p:cNvPr id="27" name="图表 26"/>
          <p:cNvGraphicFramePr/>
          <p:nvPr/>
        </p:nvGraphicFramePr>
        <p:xfrm>
          <a:off x="5220072" y="3356992"/>
          <a:ext cx="3355876" cy="1428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图表 27"/>
          <p:cNvGraphicFramePr/>
          <p:nvPr/>
        </p:nvGraphicFramePr>
        <p:xfrm>
          <a:off x="5220072" y="5229200"/>
          <a:ext cx="3714775" cy="13572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图表 28"/>
          <p:cNvGraphicFramePr/>
          <p:nvPr/>
        </p:nvGraphicFramePr>
        <p:xfrm>
          <a:off x="4932040" y="1484784"/>
          <a:ext cx="3429024" cy="1357322"/>
        </p:xfrm>
        <a:graphic>
          <a:graphicData uri="http://schemas.openxmlformats.org/drawingml/2006/chart">
            <c:chart xmlns:c="http://schemas.openxmlformats.org/drawingml/2006/chart" xmlns:r="http://schemas.openxmlformats.org/officeDocument/2006/relationships" r:id="rId6"/>
          </a:graphicData>
        </a:graphic>
      </p:graphicFrame>
      <p:sp>
        <p:nvSpPr>
          <p:cNvPr id="22" name="矩形 21"/>
          <p:cNvSpPr/>
          <p:nvPr/>
        </p:nvSpPr>
        <p:spPr>
          <a:xfrm>
            <a:off x="611560" y="620688"/>
            <a:ext cx="3888432" cy="461665"/>
          </a:xfrm>
          <a:prstGeom prst="rect">
            <a:avLst/>
          </a:prstGeom>
        </p:spPr>
        <p:txBody>
          <a:bodyPr wrap="square">
            <a:spAutoFit/>
          </a:bodyPr>
          <a:lstStyle/>
          <a:p>
            <a:r>
              <a:rPr lang="en-US" altLang="zh-CN" sz="2400" b="1" dirty="0" smtClean="0"/>
              <a:t>1.2 </a:t>
            </a:r>
            <a:r>
              <a:rPr lang="zh-CN" altLang="en-US" sz="2400" b="1" dirty="0" smtClean="0"/>
              <a:t>水泥工业能耗情况</a:t>
            </a:r>
            <a:endParaRPr lang="zh-CN" alt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pPr algn="l"/>
            <a:r>
              <a:rPr lang="en-US" altLang="zh-CN" sz="2400" b="1" dirty="0" smtClean="0"/>
              <a:t>1.3 </a:t>
            </a:r>
            <a:r>
              <a:rPr lang="zh-CN" altLang="en-US" sz="2400" b="1" dirty="0" smtClean="0"/>
              <a:t>水泥行业实施“能效领跑者”制度</a:t>
            </a:r>
          </a:p>
        </p:txBody>
      </p:sp>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8</a:t>
            </a:fld>
            <a:endParaRPr lang="zh-CN" altLang="en-US" dirty="0">
              <a:solidFill>
                <a:prstClr val="black">
                  <a:tint val="75000"/>
                </a:prstClr>
              </a:solidFill>
            </a:endParaRPr>
          </a:p>
        </p:txBody>
      </p:sp>
      <p:cxnSp>
        <p:nvCxnSpPr>
          <p:cNvPr id="5" name="直接连接符 4"/>
          <p:cNvCxnSpPr/>
          <p:nvPr/>
        </p:nvCxnSpPr>
        <p:spPr>
          <a:xfrm rot="10800000" flipH="1">
            <a:off x="323528" y="980728"/>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9" name="内容占位符 8"/>
          <p:cNvSpPr>
            <a:spLocks noGrp="1"/>
          </p:cNvSpPr>
          <p:nvPr>
            <p:ph idx="1"/>
          </p:nvPr>
        </p:nvSpPr>
        <p:spPr>
          <a:xfrm>
            <a:off x="1187624" y="1196752"/>
            <a:ext cx="6215106" cy="1000132"/>
          </a:xfrm>
        </p:spPr>
        <p:style>
          <a:lnRef idx="2">
            <a:schemeClr val="accent3"/>
          </a:lnRef>
          <a:fillRef idx="1">
            <a:schemeClr val="lt1"/>
          </a:fillRef>
          <a:effectRef idx="0">
            <a:schemeClr val="accent3"/>
          </a:effectRef>
          <a:fontRef idx="minor">
            <a:schemeClr val="dk1"/>
          </a:fontRef>
        </p:style>
        <p:txBody>
          <a:bodyPr/>
          <a:lstStyle/>
          <a:p>
            <a:pPr algn="ctr">
              <a:lnSpc>
                <a:spcPts val="2700"/>
              </a:lnSpc>
              <a:buNone/>
            </a:pPr>
            <a:r>
              <a:rPr lang="en-US" altLang="zh-CN" sz="2000" b="1" dirty="0" smtClean="0">
                <a:solidFill>
                  <a:srgbClr val="00B0F0"/>
                </a:solidFill>
                <a:latin typeface="+mn-ea"/>
              </a:rPr>
              <a:t>《</a:t>
            </a:r>
            <a:r>
              <a:rPr lang="zh-CN" altLang="en-US" sz="2000" b="1" dirty="0" smtClean="0">
                <a:solidFill>
                  <a:srgbClr val="00B0F0"/>
                </a:solidFill>
                <a:latin typeface="+mn-ea"/>
              </a:rPr>
              <a:t>关于印发能效“领跑者”制度实施方案的通知</a:t>
            </a:r>
            <a:r>
              <a:rPr lang="en-US" altLang="zh-CN" sz="2000" b="1" dirty="0" smtClean="0">
                <a:solidFill>
                  <a:srgbClr val="00B0F0"/>
                </a:solidFill>
                <a:latin typeface="+mn-ea"/>
              </a:rPr>
              <a:t>》</a:t>
            </a:r>
          </a:p>
          <a:p>
            <a:pPr algn="ctr">
              <a:lnSpc>
                <a:spcPts val="2700"/>
              </a:lnSpc>
              <a:buNone/>
            </a:pPr>
            <a:r>
              <a:rPr lang="zh-CN" altLang="en-US" sz="2000" b="1" dirty="0" smtClean="0">
                <a:solidFill>
                  <a:srgbClr val="00B0F0"/>
                </a:solidFill>
                <a:latin typeface="+mn-ea"/>
              </a:rPr>
              <a:t>（发改环资</a:t>
            </a:r>
            <a:r>
              <a:rPr lang="en-US" altLang="zh-CN" sz="2000" b="1" dirty="0" smtClean="0">
                <a:solidFill>
                  <a:srgbClr val="00B0F0"/>
                </a:solidFill>
                <a:latin typeface="+mn-ea"/>
              </a:rPr>
              <a:t>〔</a:t>
            </a:r>
            <a:r>
              <a:rPr lang="en-US" sz="2000" b="1" dirty="0" smtClean="0">
                <a:solidFill>
                  <a:srgbClr val="00B0F0"/>
                </a:solidFill>
                <a:latin typeface="+mn-ea"/>
              </a:rPr>
              <a:t>2014</a:t>
            </a:r>
            <a:r>
              <a:rPr lang="en-US" altLang="zh-CN" sz="2000" b="1" dirty="0" smtClean="0">
                <a:solidFill>
                  <a:srgbClr val="00B0F0"/>
                </a:solidFill>
                <a:latin typeface="+mn-ea"/>
              </a:rPr>
              <a:t>〕</a:t>
            </a:r>
            <a:r>
              <a:rPr lang="en-US" sz="2000" b="1" dirty="0" smtClean="0">
                <a:solidFill>
                  <a:srgbClr val="00B0F0"/>
                </a:solidFill>
                <a:latin typeface="+mn-ea"/>
              </a:rPr>
              <a:t>3001</a:t>
            </a:r>
            <a:r>
              <a:rPr lang="zh-CN" altLang="en-US" sz="2000" b="1" dirty="0" smtClean="0">
                <a:solidFill>
                  <a:srgbClr val="00B0F0"/>
                </a:solidFill>
                <a:latin typeface="+mn-ea"/>
              </a:rPr>
              <a:t>号）</a:t>
            </a:r>
          </a:p>
        </p:txBody>
      </p:sp>
      <p:sp>
        <p:nvSpPr>
          <p:cNvPr id="7" name="内容占位符 8"/>
          <p:cNvSpPr txBox="1"/>
          <p:nvPr/>
        </p:nvSpPr>
        <p:spPr bwMode="auto">
          <a:xfrm>
            <a:off x="1238924" y="4149080"/>
            <a:ext cx="6429420" cy="2168220"/>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lstStyle/>
          <a:p>
            <a:pPr marL="342900" indent="-342900" algn="ctr">
              <a:lnSpc>
                <a:spcPct val="150000"/>
              </a:lnSpc>
              <a:spcBef>
                <a:spcPct val="20000"/>
              </a:spcBef>
            </a:pPr>
            <a:r>
              <a:rPr lang="en-US" altLang="zh-CN" b="1" dirty="0" smtClean="0">
                <a:ea typeface="黑体" panose="02010609060101010101" pitchFamily="49" charset="-122"/>
              </a:rPr>
              <a:t>2016</a:t>
            </a:r>
            <a:r>
              <a:rPr lang="zh-CN" altLang="en-US" b="1" dirty="0" smtClean="0">
                <a:ea typeface="黑体" panose="02010609060101010101" pitchFamily="49" charset="-122"/>
              </a:rPr>
              <a:t>年公布“能效领跑者”标杆值：</a:t>
            </a:r>
            <a:endParaRPr lang="en-US" altLang="zh-CN" b="1" dirty="0" smtClean="0">
              <a:ea typeface="黑体" panose="02010609060101010101" pitchFamily="49" charset="-122"/>
            </a:endParaRPr>
          </a:p>
          <a:p>
            <a:pPr marL="342900" indent="-342900">
              <a:lnSpc>
                <a:spcPct val="150000"/>
              </a:lnSpc>
              <a:spcBef>
                <a:spcPct val="20000"/>
              </a:spcBef>
              <a:buFont typeface="Wingdings" panose="05000000000000000000" pitchFamily="2" charset="2"/>
              <a:buChar char="Ø"/>
            </a:pPr>
            <a:r>
              <a:rPr lang="zh-CN" altLang="en-US" b="1" dirty="0" smtClean="0">
                <a:ea typeface="黑体" panose="02010609060101010101" pitchFamily="49" charset="-122"/>
              </a:rPr>
              <a:t>可比熟料综合能耗</a:t>
            </a:r>
            <a:r>
              <a:rPr lang="zh-CN" altLang="en-US" dirty="0" smtClean="0">
                <a:ea typeface="黑体" panose="02010609060101010101" pitchFamily="49" charset="-122"/>
              </a:rPr>
              <a:t>：达到</a:t>
            </a:r>
            <a:r>
              <a:rPr lang="en-US" altLang="zh-CN" dirty="0" smtClean="0">
                <a:ea typeface="黑体" panose="02010609060101010101" pitchFamily="49" charset="-122"/>
              </a:rPr>
              <a:t>GB16780</a:t>
            </a:r>
            <a:r>
              <a:rPr lang="zh-CN" altLang="en-US" dirty="0" smtClean="0">
                <a:ea typeface="黑体" panose="02010609060101010101" pitchFamily="49" charset="-122"/>
              </a:rPr>
              <a:t>标准要求先进值</a:t>
            </a:r>
            <a:r>
              <a:rPr lang="en-US" altLang="zh-CN" dirty="0" smtClean="0">
                <a:ea typeface="黑体" panose="02010609060101010101" pitchFamily="49" charset="-122"/>
              </a:rPr>
              <a:t>110kgce/t</a:t>
            </a:r>
            <a:r>
              <a:rPr lang="zh-CN" altLang="en-US" dirty="0" smtClean="0">
                <a:ea typeface="黑体" panose="02010609060101010101" pitchFamily="49" charset="-122"/>
              </a:rPr>
              <a:t>，</a:t>
            </a:r>
            <a:r>
              <a:rPr lang="zh-CN" altLang="en-US" b="1" dirty="0" smtClean="0">
                <a:solidFill>
                  <a:srgbClr val="FF0000"/>
                </a:solidFill>
                <a:ea typeface="黑体" panose="02010609060101010101" pitchFamily="49" charset="-122"/>
              </a:rPr>
              <a:t>标杆企业为</a:t>
            </a:r>
            <a:r>
              <a:rPr lang="en-US" altLang="zh-CN" b="1" dirty="0" smtClean="0">
                <a:solidFill>
                  <a:srgbClr val="FF0000"/>
                </a:solidFill>
                <a:ea typeface="黑体" panose="02010609060101010101" pitchFamily="49" charset="-122"/>
              </a:rPr>
              <a:t>96.6kgce/t</a:t>
            </a:r>
            <a:r>
              <a:rPr lang="zh-CN" altLang="en-US" b="1" dirty="0" smtClean="0">
                <a:solidFill>
                  <a:srgbClr val="FF0000"/>
                </a:solidFill>
                <a:ea typeface="黑体" panose="02010609060101010101" pitchFamily="49" charset="-122"/>
              </a:rPr>
              <a:t>（公布）</a:t>
            </a:r>
            <a:r>
              <a:rPr lang="zh-CN" altLang="en-US" dirty="0" smtClean="0">
                <a:ea typeface="黑体" panose="02010609060101010101" pitchFamily="49" charset="-122"/>
              </a:rPr>
              <a:t>；</a:t>
            </a:r>
            <a:endParaRPr lang="en-US" altLang="zh-CN" dirty="0" smtClean="0">
              <a:ea typeface="黑体" panose="02010609060101010101" pitchFamily="49" charset="-122"/>
            </a:endParaRPr>
          </a:p>
          <a:p>
            <a:pPr marL="342900" indent="-342900">
              <a:lnSpc>
                <a:spcPct val="150000"/>
              </a:lnSpc>
              <a:spcBef>
                <a:spcPct val="20000"/>
              </a:spcBef>
              <a:buFont typeface="Wingdings" panose="05000000000000000000" pitchFamily="2" charset="2"/>
              <a:buChar char="Ø"/>
            </a:pPr>
            <a:r>
              <a:rPr lang="zh-CN" altLang="en-US" b="1" dirty="0" smtClean="0">
                <a:ea typeface="黑体" panose="02010609060101010101" pitchFamily="49" charset="-122"/>
              </a:rPr>
              <a:t>可比水泥综合能耗</a:t>
            </a:r>
            <a:r>
              <a:rPr lang="zh-CN" altLang="en-US" dirty="0" smtClean="0">
                <a:ea typeface="黑体" panose="02010609060101010101" pitchFamily="49" charset="-122"/>
              </a:rPr>
              <a:t>：达到</a:t>
            </a:r>
            <a:r>
              <a:rPr lang="en-US" altLang="zh-CN" dirty="0" smtClean="0">
                <a:ea typeface="黑体" panose="02010609060101010101" pitchFamily="49" charset="-122"/>
              </a:rPr>
              <a:t>GB16780</a:t>
            </a:r>
            <a:r>
              <a:rPr lang="zh-CN" altLang="en-US" dirty="0" smtClean="0">
                <a:ea typeface="黑体" panose="02010609060101010101" pitchFamily="49" charset="-122"/>
              </a:rPr>
              <a:t>标准要求先进值</a:t>
            </a:r>
            <a:r>
              <a:rPr lang="en-US" altLang="zh-CN" dirty="0" smtClean="0">
                <a:ea typeface="黑体" panose="02010609060101010101" pitchFamily="49" charset="-122"/>
              </a:rPr>
              <a:t>88kgce/t</a:t>
            </a:r>
            <a:r>
              <a:rPr lang="zh-CN" altLang="en-US" dirty="0" smtClean="0">
                <a:ea typeface="黑体" panose="02010609060101010101" pitchFamily="49" charset="-122"/>
              </a:rPr>
              <a:t>，</a:t>
            </a:r>
            <a:r>
              <a:rPr lang="zh-CN" altLang="en-US" b="1" dirty="0" smtClean="0">
                <a:solidFill>
                  <a:srgbClr val="FF0000"/>
                </a:solidFill>
                <a:ea typeface="黑体" panose="02010609060101010101" pitchFamily="49" charset="-122"/>
              </a:rPr>
              <a:t>标杆企业为</a:t>
            </a:r>
            <a:r>
              <a:rPr lang="en-US" altLang="zh-CN" b="1" dirty="0" smtClean="0">
                <a:solidFill>
                  <a:srgbClr val="FF0000"/>
                </a:solidFill>
                <a:ea typeface="黑体" panose="02010609060101010101" pitchFamily="49" charset="-122"/>
              </a:rPr>
              <a:t>72.4kgce/t</a:t>
            </a:r>
            <a:r>
              <a:rPr lang="zh-CN" altLang="en-US" b="1" dirty="0" smtClean="0">
                <a:solidFill>
                  <a:srgbClr val="FF0000"/>
                </a:solidFill>
                <a:ea typeface="黑体" panose="02010609060101010101" pitchFamily="49" charset="-122"/>
              </a:rPr>
              <a:t>；</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2225" name="Rectangle 1"/>
          <p:cNvSpPr>
            <a:spLocks noChangeArrowheads="1"/>
          </p:cNvSpPr>
          <p:nvPr/>
        </p:nvSpPr>
        <p:spPr bwMode="auto">
          <a:xfrm>
            <a:off x="1259632" y="2708920"/>
            <a:ext cx="6286544" cy="861774"/>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marL="0" marR="0" lvl="0" indent="0" algn="ctr" defTabSz="914400" rtl="0" eaLnBrk="1" fontAlgn="base" latinLnBrk="0" hangingPunct="1">
              <a:lnSpc>
                <a:spcPts val="2700"/>
              </a:lnSpc>
              <a:spcBef>
                <a:spcPts val="600"/>
              </a:spcBef>
              <a:spcAft>
                <a:spcPct val="0"/>
              </a:spcAft>
              <a:buClrTx/>
              <a:buSzTx/>
              <a:buFontTx/>
              <a:buNone/>
            </a:pPr>
            <a:r>
              <a:rPr kumimoji="0" lang="zh-CN" sz="2000" b="1" i="0" u="none" strike="noStrike" cap="none" normalizeH="0" baseline="0" dirty="0" smtClean="0">
                <a:ln>
                  <a:noFill/>
                </a:ln>
                <a:solidFill>
                  <a:srgbClr val="00B0F0"/>
                </a:solidFill>
                <a:effectLst/>
                <a:latin typeface="+mn-ea"/>
                <a:cs typeface="Times New Roman" panose="02020603050405020304" pitchFamily="18" charset="0"/>
              </a:rPr>
              <a:t>高耗能行业能效“领跑者”制度实施细则</a:t>
            </a:r>
            <a:endParaRPr kumimoji="0" lang="en-US" altLang="zh-CN" sz="2000" b="1" i="0" u="none" strike="noStrike" cap="none" normalizeH="0" baseline="0" dirty="0" smtClean="0">
              <a:ln>
                <a:noFill/>
              </a:ln>
              <a:solidFill>
                <a:srgbClr val="00B0F0"/>
              </a:solidFill>
              <a:effectLst/>
              <a:latin typeface="+mn-ea"/>
              <a:cs typeface="Times New Roman" panose="02020603050405020304" pitchFamily="18" charset="0"/>
            </a:endParaRPr>
          </a:p>
          <a:p>
            <a:pPr marL="0" marR="0" lvl="0" indent="0" algn="ctr" defTabSz="914400" rtl="0" eaLnBrk="1" fontAlgn="base" latinLnBrk="0" hangingPunct="1">
              <a:lnSpc>
                <a:spcPts val="2700"/>
              </a:lnSpc>
              <a:spcBef>
                <a:spcPts val="600"/>
              </a:spcBef>
              <a:spcAft>
                <a:spcPct val="0"/>
              </a:spcAft>
              <a:buClrTx/>
              <a:buSzTx/>
              <a:buFontTx/>
              <a:buNone/>
            </a:pPr>
            <a:r>
              <a:rPr lang="zh-CN" altLang="en-US" sz="2000" b="1" dirty="0" smtClean="0">
                <a:solidFill>
                  <a:srgbClr val="00B0F0"/>
                </a:solidFill>
                <a:latin typeface="+mn-ea"/>
                <a:cs typeface="Times New Roman" panose="02020603050405020304" pitchFamily="18" charset="0"/>
              </a:rPr>
              <a:t>工信部联节（</a:t>
            </a:r>
            <a:r>
              <a:rPr lang="en-US" altLang="zh-CN" sz="2000" b="1" dirty="0" smtClean="0">
                <a:solidFill>
                  <a:srgbClr val="00B0F0"/>
                </a:solidFill>
                <a:latin typeface="+mn-ea"/>
                <a:cs typeface="Times New Roman" panose="02020603050405020304" pitchFamily="18" charset="0"/>
              </a:rPr>
              <a:t>[2015]407</a:t>
            </a:r>
            <a:r>
              <a:rPr lang="zh-CN" altLang="en-US" sz="2000" b="1" dirty="0" smtClean="0">
                <a:solidFill>
                  <a:srgbClr val="00B0F0"/>
                </a:solidFill>
                <a:latin typeface="+mn-ea"/>
                <a:cs typeface="Times New Roman" panose="02020603050405020304" pitchFamily="18" charset="0"/>
              </a:rPr>
              <a:t>）</a:t>
            </a:r>
            <a:endParaRPr kumimoji="0" lang="zh-CN" sz="2000" b="0" i="0" u="none" strike="noStrike" cap="none" normalizeH="0" baseline="0" dirty="0" smtClean="0">
              <a:ln>
                <a:noFill/>
              </a:ln>
              <a:solidFill>
                <a:srgbClr val="00B0F0"/>
              </a:solidFill>
              <a:effectLst/>
              <a:latin typeface="+mn-ea"/>
              <a:cs typeface="宋体" panose="02010600030101010101" pitchFamily="2" charset="-122"/>
            </a:endParaRPr>
          </a:p>
        </p:txBody>
      </p:sp>
      <p:sp>
        <p:nvSpPr>
          <p:cNvPr id="10" name="燕尾形 9"/>
          <p:cNvSpPr/>
          <p:nvPr/>
        </p:nvSpPr>
        <p:spPr>
          <a:xfrm rot="5400000">
            <a:off x="4068514" y="2276302"/>
            <a:ext cx="500066" cy="35719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schemeClr val="tx1"/>
              </a:solidFill>
            </a:endParaRPr>
          </a:p>
        </p:txBody>
      </p:sp>
      <p:sp>
        <p:nvSpPr>
          <p:cNvPr id="11" name="燕尾形 10"/>
          <p:cNvSpPr/>
          <p:nvPr/>
        </p:nvSpPr>
        <p:spPr>
          <a:xfrm rot="5400000">
            <a:off x="4068514" y="3716462"/>
            <a:ext cx="500066" cy="357190"/>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D03A113-AF7F-4BFF-9204-CAED9C49D9C4}" type="slidenum">
              <a:rPr lang="zh-CN" altLang="en-US" smtClean="0">
                <a:solidFill>
                  <a:prstClr val="black">
                    <a:tint val="75000"/>
                  </a:prstClr>
                </a:solidFill>
              </a:rPr>
              <a:pPr>
                <a:defRPr/>
              </a:pPr>
              <a:t>9</a:t>
            </a:fld>
            <a:endParaRPr lang="zh-CN" altLang="en-US">
              <a:solidFill>
                <a:prstClr val="black">
                  <a:tint val="75000"/>
                </a:prstClr>
              </a:solidFill>
            </a:endParaRPr>
          </a:p>
        </p:txBody>
      </p:sp>
      <p:cxnSp>
        <p:nvCxnSpPr>
          <p:cNvPr id="5" name="直接连接符 4"/>
          <p:cNvCxnSpPr/>
          <p:nvPr/>
        </p:nvCxnSpPr>
        <p:spPr>
          <a:xfrm rot="10800000" flipH="1">
            <a:off x="428596" y="1142984"/>
            <a:ext cx="822960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首页"/>
          <p:cNvPicPr>
            <a:picLocks noChangeAspect="1" noChangeArrowheads="1"/>
          </p:cNvPicPr>
          <p:nvPr/>
        </p:nvPicPr>
        <p:blipFill>
          <a:blip r:embed="rId2" cstate="print"/>
          <a:srcRect/>
          <a:stretch>
            <a:fillRect/>
          </a:stretch>
        </p:blipFill>
        <p:spPr bwMode="auto">
          <a:xfrm>
            <a:off x="0" y="6419849"/>
            <a:ext cx="2181225" cy="438151"/>
          </a:xfrm>
          <a:prstGeom prst="rect">
            <a:avLst/>
          </a:prstGeom>
          <a:noFill/>
        </p:spPr>
      </p:pic>
      <p:sp>
        <p:nvSpPr>
          <p:cNvPr id="16" name="矩形 15"/>
          <p:cNvSpPr/>
          <p:nvPr/>
        </p:nvSpPr>
        <p:spPr>
          <a:xfrm>
            <a:off x="395536" y="1196752"/>
            <a:ext cx="8001056" cy="5220788"/>
          </a:xfrm>
          <a:prstGeom prst="rect">
            <a:avLst/>
          </a:prstGeom>
        </p:spPr>
        <p:txBody>
          <a:bodyPr wrap="square">
            <a:spAutoFit/>
          </a:bodyPr>
          <a:lstStyle/>
          <a:p>
            <a:pPr>
              <a:lnSpc>
                <a:spcPct val="150000"/>
              </a:lnSpc>
            </a:pPr>
            <a:r>
              <a:rPr lang="zh-CN" altLang="en-US" sz="1600" b="1" dirty="0" smtClean="0">
                <a:solidFill>
                  <a:prstClr val="black"/>
                </a:solidFill>
              </a:rPr>
              <a:t>（</a:t>
            </a:r>
            <a:r>
              <a:rPr lang="en-US" altLang="zh-CN" sz="1600" b="1" dirty="0" smtClean="0">
                <a:solidFill>
                  <a:prstClr val="black"/>
                </a:solidFill>
              </a:rPr>
              <a:t>1</a:t>
            </a:r>
            <a:r>
              <a:rPr lang="zh-CN" altLang="en-US" sz="1600" b="1" dirty="0" smtClean="0">
                <a:solidFill>
                  <a:prstClr val="black"/>
                </a:solidFill>
              </a:rPr>
              <a:t>）粉磨系统节能</a:t>
            </a:r>
            <a:endParaRPr lang="en-US" altLang="zh-CN" sz="1600" b="1" dirty="0" smtClean="0">
              <a:solidFill>
                <a:prstClr val="black"/>
              </a:solidFill>
            </a:endParaRPr>
          </a:p>
          <a:p>
            <a:pPr>
              <a:lnSpc>
                <a:spcPct val="150000"/>
              </a:lnSpc>
              <a:buFont typeface="Wingdings" panose="05000000000000000000" pitchFamily="2" charset="2"/>
              <a:buChar char="Ø"/>
            </a:pPr>
            <a:r>
              <a:rPr lang="zh-CN" altLang="en-US" sz="1600" b="1" i="1" dirty="0" smtClean="0">
                <a:solidFill>
                  <a:srgbClr val="FF0000"/>
                </a:solidFill>
              </a:rPr>
              <a:t>立磨</a:t>
            </a:r>
            <a:r>
              <a:rPr lang="zh-CN" altLang="en-US" sz="1600" dirty="0" smtClean="0">
                <a:solidFill>
                  <a:prstClr val="black"/>
                </a:solidFill>
              </a:rPr>
              <a:t>、</a:t>
            </a:r>
            <a:r>
              <a:rPr lang="zh-CN" altLang="en-US" sz="1600" b="1" i="1" dirty="0" smtClean="0">
                <a:solidFill>
                  <a:srgbClr val="FF0000"/>
                </a:solidFill>
              </a:rPr>
              <a:t>辊压机终粉磨</a:t>
            </a:r>
            <a:r>
              <a:rPr lang="zh-CN" altLang="en-US" sz="1600" dirty="0" smtClean="0">
                <a:solidFill>
                  <a:prstClr val="black"/>
                </a:solidFill>
              </a:rPr>
              <a:t>、</a:t>
            </a:r>
            <a:r>
              <a:rPr lang="zh-CN" altLang="en-US" sz="1600" b="1" i="1" dirty="0" smtClean="0">
                <a:solidFill>
                  <a:srgbClr val="FF0000"/>
                </a:solidFill>
              </a:rPr>
              <a:t>辊压机与球磨机联合粉磨</a:t>
            </a:r>
            <a:r>
              <a:rPr lang="zh-CN" altLang="en-US" sz="1600" dirty="0" smtClean="0">
                <a:solidFill>
                  <a:prstClr val="black"/>
                </a:solidFill>
              </a:rPr>
              <a:t>是我国水泥工业的</a:t>
            </a:r>
            <a:r>
              <a:rPr lang="zh-CN" altLang="en-US" sz="1600" b="1" i="1" dirty="0" smtClean="0">
                <a:solidFill>
                  <a:srgbClr val="FF0000"/>
                </a:solidFill>
              </a:rPr>
              <a:t>主要粉磨工艺设备。生料粉磨、</a:t>
            </a:r>
            <a:r>
              <a:rPr lang="zh-CN" altLang="en-US" sz="1600" dirty="0" smtClean="0">
                <a:solidFill>
                  <a:prstClr val="black"/>
                </a:solidFill>
              </a:rPr>
              <a:t>水泥粉磨系统重点推广辊压机终粉磨、辊压机与球磨机联合粉磨，煤粉磨推广立磨；</a:t>
            </a:r>
            <a:endParaRPr lang="en-US" altLang="zh-CN" sz="1600" b="1" i="1" dirty="0" smtClean="0">
              <a:solidFill>
                <a:srgbClr val="FF0000"/>
              </a:solidFill>
            </a:endParaRPr>
          </a:p>
          <a:p>
            <a:pPr>
              <a:lnSpc>
                <a:spcPct val="150000"/>
              </a:lnSpc>
              <a:buFont typeface="Wingdings" panose="05000000000000000000" pitchFamily="2" charset="2"/>
              <a:buChar char="Ø"/>
            </a:pPr>
            <a:r>
              <a:rPr lang="zh-CN" altLang="en-US" sz="1600" dirty="0" smtClean="0">
                <a:solidFill>
                  <a:prstClr val="black"/>
                </a:solidFill>
              </a:rPr>
              <a:t>利用</a:t>
            </a:r>
            <a:r>
              <a:rPr lang="zh-CN" altLang="en-US" sz="1600" b="1" i="1" dirty="0" smtClean="0">
                <a:solidFill>
                  <a:srgbClr val="FF0000"/>
                </a:solidFill>
              </a:rPr>
              <a:t>特种耐磨陶瓷材料（陶瓷球）替代球磨机中的高铬球研磨体</a:t>
            </a:r>
            <a:r>
              <a:rPr lang="en-US" altLang="zh-CN" sz="1600" dirty="0" smtClean="0">
                <a:solidFill>
                  <a:prstClr val="black"/>
                </a:solidFill>
              </a:rPr>
              <a:t>,</a:t>
            </a:r>
            <a:r>
              <a:rPr lang="zh-CN" altLang="en-US" sz="1600" dirty="0" smtClean="0">
                <a:solidFill>
                  <a:prstClr val="black"/>
                </a:solidFill>
              </a:rPr>
              <a:t> 是目前水泥企业节能改造的方法之一。</a:t>
            </a:r>
            <a:endParaRPr lang="en-US" altLang="zh-CN" sz="1600" dirty="0" smtClean="0">
              <a:solidFill>
                <a:prstClr val="black"/>
              </a:solidFill>
            </a:endParaRPr>
          </a:p>
          <a:p>
            <a:pPr>
              <a:lnSpc>
                <a:spcPct val="150000"/>
              </a:lnSpc>
            </a:pPr>
            <a:r>
              <a:rPr lang="zh-CN" altLang="en-US" sz="1600" b="1" dirty="0" smtClean="0">
                <a:solidFill>
                  <a:prstClr val="black"/>
                </a:solidFill>
                <a:latin typeface="宋体" panose="02010600030101010101" pitchFamily="2" charset="-122"/>
              </a:rPr>
              <a:t>（</a:t>
            </a:r>
            <a:r>
              <a:rPr lang="en-US" altLang="zh-CN" sz="1600" b="1" dirty="0" smtClean="0">
                <a:solidFill>
                  <a:prstClr val="black"/>
                </a:solidFill>
                <a:latin typeface="宋体" panose="02010600030101010101" pitchFamily="2" charset="-122"/>
              </a:rPr>
              <a:t>2</a:t>
            </a:r>
            <a:r>
              <a:rPr lang="zh-CN" altLang="en-US" sz="1600" b="1" dirty="0" smtClean="0">
                <a:solidFill>
                  <a:prstClr val="black"/>
                </a:solidFill>
                <a:latin typeface="宋体" panose="02010600030101010101" pitchFamily="2" charset="-122"/>
              </a:rPr>
              <a:t>）节煤措施降低煤耗</a:t>
            </a:r>
            <a:endParaRPr lang="en-US" altLang="zh-CN" sz="1600" b="1" dirty="0" smtClean="0">
              <a:solidFill>
                <a:prstClr val="black"/>
              </a:solidFill>
              <a:latin typeface="宋体" panose="02010600030101010101" pitchFamily="2" charset="-122"/>
            </a:endParaRPr>
          </a:p>
          <a:p>
            <a:pPr>
              <a:lnSpc>
                <a:spcPct val="150000"/>
              </a:lnSpc>
              <a:buFont typeface="Wingdings" panose="05000000000000000000" pitchFamily="2" charset="2"/>
              <a:buChar char="Ø"/>
            </a:pPr>
            <a:r>
              <a:rPr lang="zh-CN" altLang="en-US" sz="1600" dirty="0" smtClean="0">
                <a:ea typeface="黑体" panose="02010609060101010101" pitchFamily="49" charset="-122"/>
              </a:rPr>
              <a:t>高能效熟料烧成技术（高效窑尾预热器、第四代冷却机、高效低氮燃烧器等）</a:t>
            </a:r>
            <a:endParaRPr lang="en-US" altLang="zh-CN" sz="1600" dirty="0" smtClean="0">
              <a:ea typeface="黑体" panose="02010609060101010101" pitchFamily="49" charset="-122"/>
            </a:endParaRPr>
          </a:p>
          <a:p>
            <a:pPr>
              <a:lnSpc>
                <a:spcPct val="150000"/>
              </a:lnSpc>
              <a:buFont typeface="Wingdings" panose="05000000000000000000" pitchFamily="2" charset="2"/>
              <a:buChar char="Ø"/>
            </a:pPr>
            <a:r>
              <a:rPr lang="zh-CN" altLang="en-US" sz="1600" b="1" i="1" dirty="0" smtClean="0">
                <a:solidFill>
                  <a:srgbClr val="FF0000"/>
                </a:solidFill>
                <a:latin typeface="宋体" panose="02010600030101010101" pitchFamily="2" charset="-122"/>
              </a:rPr>
              <a:t>富氧燃烧</a:t>
            </a:r>
            <a:r>
              <a:rPr lang="zh-CN" altLang="en-US" sz="1600" dirty="0" smtClean="0">
                <a:solidFill>
                  <a:prstClr val="black"/>
                </a:solidFill>
                <a:latin typeface="宋体" panose="02010600030101010101" pitchFamily="2" charset="-122"/>
              </a:rPr>
              <a:t>、</a:t>
            </a:r>
            <a:r>
              <a:rPr lang="zh-CN" altLang="en-US" sz="1600" b="1" i="1" dirty="0" smtClean="0">
                <a:solidFill>
                  <a:srgbClr val="FF0000"/>
                </a:solidFill>
                <a:latin typeface="宋体" panose="02010600030101010101" pitchFamily="2" charset="-122"/>
              </a:rPr>
              <a:t>解耦燃烧</a:t>
            </a:r>
            <a:r>
              <a:rPr lang="zh-CN" altLang="en-US" sz="1600" dirty="0" smtClean="0">
                <a:solidFill>
                  <a:prstClr val="black"/>
                </a:solidFill>
                <a:latin typeface="宋体" panose="02010600030101010101" pitchFamily="2" charset="-122"/>
              </a:rPr>
              <a:t>等技术改造；</a:t>
            </a:r>
            <a:endParaRPr lang="en-US" altLang="zh-CN" sz="1600" dirty="0" smtClean="0">
              <a:solidFill>
                <a:prstClr val="black"/>
              </a:solidFill>
              <a:latin typeface="宋体" panose="02010600030101010101" pitchFamily="2" charset="-122"/>
            </a:endParaRPr>
          </a:p>
          <a:p>
            <a:pPr>
              <a:lnSpc>
                <a:spcPct val="150000"/>
              </a:lnSpc>
              <a:buFont typeface="Wingdings" panose="05000000000000000000" pitchFamily="2" charset="2"/>
              <a:buChar char="Ø"/>
            </a:pPr>
            <a:r>
              <a:rPr lang="zh-CN" altLang="en-US" sz="1600" b="1" i="1" dirty="0" smtClean="0">
                <a:solidFill>
                  <a:srgbClr val="FF0000"/>
                </a:solidFill>
                <a:latin typeface="宋体" panose="02010600030101010101" pitchFamily="2" charset="-122"/>
              </a:rPr>
              <a:t>燃煤催化剂应用</a:t>
            </a:r>
            <a:r>
              <a:rPr lang="zh-CN" altLang="en-US" sz="1600" dirty="0" smtClean="0">
                <a:solidFill>
                  <a:prstClr val="black"/>
                </a:solidFill>
                <a:latin typeface="宋体" panose="02010600030101010101" pitchFamily="2" charset="-122"/>
              </a:rPr>
              <a:t>到混合煤中，提高燃烧效率，降低烧成热耗；</a:t>
            </a:r>
          </a:p>
          <a:p>
            <a:pPr>
              <a:lnSpc>
                <a:spcPct val="150000"/>
              </a:lnSpc>
            </a:pPr>
            <a:r>
              <a:rPr lang="zh-CN" altLang="en-US" sz="1600" b="1" dirty="0" smtClean="0">
                <a:solidFill>
                  <a:prstClr val="black"/>
                </a:solidFill>
                <a:latin typeface="宋体" panose="02010600030101010101" pitchFamily="2" charset="-122"/>
              </a:rPr>
              <a:t>（</a:t>
            </a:r>
            <a:r>
              <a:rPr lang="en-US" altLang="zh-CN" sz="1600" b="1" dirty="0" smtClean="0">
                <a:solidFill>
                  <a:prstClr val="black"/>
                </a:solidFill>
                <a:latin typeface="宋体" panose="02010600030101010101" pitchFamily="2" charset="-122"/>
              </a:rPr>
              <a:t>3</a:t>
            </a:r>
            <a:r>
              <a:rPr lang="zh-CN" altLang="en-US" sz="1600" b="1" dirty="0" smtClean="0">
                <a:solidFill>
                  <a:prstClr val="black"/>
                </a:solidFill>
                <a:latin typeface="宋体" panose="02010600030101010101" pitchFamily="2" charset="-122"/>
              </a:rPr>
              <a:t>）余热利用与余热发电系统</a:t>
            </a:r>
          </a:p>
          <a:p>
            <a:pPr>
              <a:lnSpc>
                <a:spcPct val="150000"/>
              </a:lnSpc>
              <a:buFont typeface="Wingdings" panose="05000000000000000000" pitchFamily="2" charset="2"/>
              <a:buChar char="Ø"/>
            </a:pPr>
            <a:r>
              <a:rPr lang="zh-CN" altLang="en-US" sz="1600" b="1" i="1" dirty="0" smtClean="0">
                <a:solidFill>
                  <a:srgbClr val="FF0000"/>
                </a:solidFill>
              </a:rPr>
              <a:t>除使用电石渣生产水泥的企业外</a:t>
            </a:r>
            <a:r>
              <a:rPr lang="zh-CN" altLang="en-US" sz="1600" dirty="0" smtClean="0">
                <a:solidFill>
                  <a:prstClr val="black"/>
                </a:solidFill>
              </a:rPr>
              <a:t>，</a:t>
            </a:r>
            <a:r>
              <a:rPr lang="zh-CN" altLang="en-US" sz="1600" b="1" i="1" dirty="0" smtClean="0">
                <a:solidFill>
                  <a:srgbClr val="FF0000"/>
                </a:solidFill>
              </a:rPr>
              <a:t>其余水泥企业均配套</a:t>
            </a:r>
            <a:r>
              <a:rPr lang="zh-CN" altLang="en-US" sz="1600" dirty="0" smtClean="0">
                <a:solidFill>
                  <a:prstClr val="black"/>
                </a:solidFill>
              </a:rPr>
              <a:t>建设了余热发电系统，水泥工业余热发电配套率达</a:t>
            </a:r>
            <a:r>
              <a:rPr lang="en-US" sz="1600" dirty="0" smtClean="0">
                <a:solidFill>
                  <a:prstClr val="black"/>
                </a:solidFill>
              </a:rPr>
              <a:t>80%</a:t>
            </a:r>
            <a:r>
              <a:rPr lang="zh-CN" altLang="en-US" sz="1600" dirty="0" smtClean="0">
                <a:solidFill>
                  <a:prstClr val="black"/>
                </a:solidFill>
              </a:rPr>
              <a:t>以上，利用余热烘干生料、煤粉等。废气余热得到了较为充分的利用。</a:t>
            </a:r>
          </a:p>
        </p:txBody>
      </p:sp>
      <p:sp>
        <p:nvSpPr>
          <p:cNvPr id="9" name="标题 1"/>
          <p:cNvSpPr txBox="1"/>
          <p:nvPr/>
        </p:nvSpPr>
        <p:spPr bwMode="auto">
          <a:xfrm>
            <a:off x="467544" y="548680"/>
            <a:ext cx="5338936" cy="490066"/>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tx1"/>
                </a:solidFill>
                <a:effectLst/>
                <a:uLnTx/>
                <a:uFillTx/>
                <a:latin typeface="+mj-lt"/>
                <a:ea typeface="+mj-ea"/>
                <a:cs typeface="+mj-cs"/>
              </a:rPr>
              <a:t>1.4 </a:t>
            </a:r>
            <a:r>
              <a:rPr kumimoji="0" lang="zh-CN" altLang="en-US" sz="2400" b="1" i="0" u="none" strike="noStrike" kern="1200" cap="none" spc="0" normalizeH="0" baseline="0" noProof="0" dirty="0" smtClean="0">
                <a:ln>
                  <a:noFill/>
                </a:ln>
                <a:solidFill>
                  <a:schemeClr val="tx1"/>
                </a:solidFill>
                <a:effectLst/>
                <a:uLnTx/>
                <a:uFillTx/>
                <a:latin typeface="+mj-lt"/>
                <a:ea typeface="+mj-ea"/>
                <a:cs typeface="+mj-cs"/>
              </a:rPr>
              <a:t>水泥工业节能技术推广</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5608</Words>
  <Application>Microsoft Office PowerPoint</Application>
  <PresentationFormat>全屏显示(4:3)</PresentationFormat>
  <Paragraphs>450</Paragraphs>
  <Slides>55</Slides>
  <Notes>12</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55</vt:i4>
      </vt:variant>
    </vt:vector>
  </HeadingPairs>
  <TitlesOfParts>
    <vt:vector size="59" baseType="lpstr">
      <vt:lpstr>2_Office 主题</vt:lpstr>
      <vt:lpstr>Office 主题</vt:lpstr>
      <vt:lpstr>公式</vt:lpstr>
      <vt:lpstr>Equation</vt:lpstr>
      <vt:lpstr>PowerPoint 演示文稿</vt:lpstr>
      <vt:lpstr>主要内容</vt:lpstr>
      <vt:lpstr>一、水泥行业发展情况</vt:lpstr>
      <vt:lpstr> 1.1水泥行业基本情况 </vt:lpstr>
      <vt:lpstr>PowerPoint 演示文稿</vt:lpstr>
      <vt:lpstr>PowerPoint 演示文稿</vt:lpstr>
      <vt:lpstr>PowerPoint 演示文稿</vt:lpstr>
      <vt:lpstr>1.3 水泥行业实施“能效领跑者”制度</vt:lpstr>
      <vt:lpstr>PowerPoint 演示文稿</vt:lpstr>
      <vt:lpstr>1.4 水泥工业节能技术推广</vt:lpstr>
      <vt:lpstr>二、产业政策背景与阶梯电价政策解读</vt:lpstr>
      <vt:lpstr>PowerPoint 演示文稿</vt:lpstr>
      <vt:lpstr>PowerPoint 演示文稿</vt:lpstr>
      <vt:lpstr>2.1 产业政策背景</vt:lpstr>
      <vt:lpstr>2.1 产业政策背景</vt:lpstr>
      <vt:lpstr>2.2 阶梯电价政策</vt:lpstr>
      <vt:lpstr>2.3 监察工作</vt:lpstr>
      <vt:lpstr>2.3 监察工作</vt:lpstr>
      <vt:lpstr>2 .4 水泥阶梯电价政策解读（ 发改价格[2016]75号文）</vt:lpstr>
      <vt:lpstr>2.4.1 条文解读----发改价格[2016]75号</vt:lpstr>
      <vt:lpstr>2.4.1 条文解读----发改价格[2016]75号</vt:lpstr>
      <vt:lpstr>2.4.2 条文解读----发改价格[2016]75号</vt:lpstr>
      <vt:lpstr>2.4.2 条文解读----发改价格[2016]75号</vt:lpstr>
      <vt:lpstr>2.4.3 条文解读----发改价格[2016]75号</vt:lpstr>
      <vt:lpstr>2.4.4 条文解读----发改价格[2016]75号</vt:lpstr>
      <vt:lpstr>2.4.5 条文解读----发改价格[2016]75号</vt:lpstr>
      <vt:lpstr>2.4.5条文解读----加价标准</vt:lpstr>
      <vt:lpstr>2.4.6条文解读----发改价格[2016]75号</vt:lpstr>
      <vt:lpstr>2.4.6 条文解读----发改价格[2016]75号</vt:lpstr>
      <vt:lpstr>三、 水泥工业能源消耗与统计</vt:lpstr>
      <vt:lpstr>3.1 典型企业工艺流程图</vt:lpstr>
      <vt:lpstr>3.1 典型企业工艺流程图</vt:lpstr>
      <vt:lpstr>PowerPoint 演示文稿</vt:lpstr>
      <vt:lpstr>PowerPoint 演示文稿</vt:lpstr>
      <vt:lpstr>PowerPoint 演示文稿</vt:lpstr>
      <vt:lpstr>PowerPoint 演示文稿</vt:lpstr>
      <vt:lpstr>4.1 术语定义</vt:lpstr>
      <vt:lpstr>4.1 术语定义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水泥行业“十三五”淘汰和压减过剩产能规划研究</dc:title>
  <dc:creator>llm</dc:creator>
  <cp:lastModifiedBy>李凌梅</cp:lastModifiedBy>
  <cp:revision>1012</cp:revision>
  <dcterms:created xsi:type="dcterms:W3CDTF">2015-02-02T05:01:00Z</dcterms:created>
  <dcterms:modified xsi:type="dcterms:W3CDTF">2017-06-19T12:07:59Z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